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3"/>
    <p:sldMasterId id="2147483697" r:id="rId4"/>
    <p:sldMasterId id="2147483709" r:id="rId5"/>
    <p:sldMasterId id="2147483721" r:id="rId6"/>
    <p:sldMasterId id="2147483660" r:id="rId7"/>
  </p:sldMasterIdLst>
  <p:notesMasterIdLst>
    <p:notesMasterId r:id="rId53"/>
  </p:notesMasterIdLst>
  <p:sldIdLst>
    <p:sldId id="2146846663" r:id="rId8"/>
    <p:sldId id="2146846664" r:id="rId9"/>
    <p:sldId id="2146846665" r:id="rId10"/>
    <p:sldId id="2146846666" r:id="rId11"/>
    <p:sldId id="2146846667" r:id="rId12"/>
    <p:sldId id="2145704125" r:id="rId13"/>
    <p:sldId id="2146846689" r:id="rId14"/>
    <p:sldId id="2146846690" r:id="rId15"/>
    <p:sldId id="2146846675" r:id="rId16"/>
    <p:sldId id="2146846674" r:id="rId17"/>
    <p:sldId id="2145704299" r:id="rId18"/>
    <p:sldId id="2145704174" r:id="rId19"/>
    <p:sldId id="2145704175" r:id="rId20"/>
    <p:sldId id="8911" r:id="rId21"/>
    <p:sldId id="2146846680" r:id="rId22"/>
    <p:sldId id="2146846678" r:id="rId23"/>
    <p:sldId id="2146846679" r:id="rId24"/>
    <p:sldId id="2146846427" r:id="rId25"/>
    <p:sldId id="2146846631" r:id="rId26"/>
    <p:sldId id="2146846650" r:id="rId27"/>
    <p:sldId id="2146846671" r:id="rId28"/>
    <p:sldId id="2146846630" r:id="rId29"/>
    <p:sldId id="2146846687" r:id="rId30"/>
    <p:sldId id="2146846453" r:id="rId31"/>
    <p:sldId id="259" r:id="rId32"/>
    <p:sldId id="2146846535" r:id="rId33"/>
    <p:sldId id="2146846380" r:id="rId34"/>
    <p:sldId id="2146846381" r:id="rId35"/>
    <p:sldId id="2145704306" r:id="rId36"/>
    <p:sldId id="2145704307" r:id="rId37"/>
    <p:sldId id="2145704308" r:id="rId38"/>
    <p:sldId id="262" r:id="rId39"/>
    <p:sldId id="2146846692" r:id="rId40"/>
    <p:sldId id="2146846496" r:id="rId41"/>
    <p:sldId id="2146846494" r:id="rId42"/>
    <p:sldId id="2146846569" r:id="rId43"/>
    <p:sldId id="2146846591" r:id="rId44"/>
    <p:sldId id="257" r:id="rId45"/>
    <p:sldId id="2146846617" r:id="rId46"/>
    <p:sldId id="2146846655" r:id="rId47"/>
    <p:sldId id="2145704269" r:id="rId48"/>
    <p:sldId id="2146846656" r:id="rId49"/>
    <p:sldId id="2146846616" r:id="rId50"/>
    <p:sldId id="2146846638" r:id="rId51"/>
    <p:sldId id="2146846637"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CA440A-B2BB-03F9-928E-ED4723E53020}" name="Vilsasha Jaikrishin" initials="VJ" userId="S::myuvibja@amway.com::8feabab8-935a-401c-be9e-6b861b652612" providerId="AD"/>
  <p188:author id="{F33B650E-9F18-FB93-B83E-BF77ED7B7536}" name="Qiu Jiing Teo" initials="QT" userId="S::myu07231@amway.com::fd6615f6-4b11-454d-bb97-cbfa6a949d8f" providerId="AD"/>
  <p188:author id="{6FA82A1D-8B19-61A3-85D7-00CD3B06E494}" name="Joey Foo" initials="JF" userId="S::myjfooyl@amway.com::3ea4daff-f20a-4fe2-9961-a83a2990fbb8" providerId="AD"/>
  <p188:author id="{2DEE8929-A636-4C48-7790-32475F24B44C}" name="Jonas Yek Ting Goh" initials="JG" userId="S::myu07g3s@amway.com::fb3e24b4-0143-4551-b5ca-87661524e58d" providerId="AD"/>
  <p188:author id="{2BFA8E5D-29C4-1CA0-C1BE-12BD6BED18F6}" name="Jean Wong" initials="JW" userId="S::myu0737s@amway.com::07a912f8-fbbe-4cbb-8cc7-bdc9396729ed" providerId="AD"/>
  <p188:author id="{EB7D3668-336F-96AE-A401-C523EFC14473}" name="Ming Su Tan" initials="MT" userId="S::myjtanms@amway.com::2eed1bbb-3e1b-4824-86f0-0999d5dd0f74" providerId="AD"/>
  <p188:author id="{730ECD74-80A3-612A-355C-260D82283E6D}" name="Florence Foo" initials="FF" userId="S::myu07fb8@amway.com::33f2359a-ec45-4550-88bf-af156774d46c" providerId="AD"/>
  <p188:author id="{8915D57D-95EA-3E3B-E285-03846F1E402C}" name="Evanna Mohamad Ramly" initials="EMR" userId="S::MYU078H3@amway.com::e556dcb5-88dd-4326-b2f7-16cfd92e6062" providerId="AD"/>
  <p188:author id="{62D54093-C47E-B47E-77E5-68C0D8E53F21}" name="Yuen Sze Cheah" initials="YC" userId="S::myu075k3@amway.com::84dd42bb-e352-4552-979d-90ecc72fed98" providerId="AD"/>
  <p188:author id="{DCB606CA-038F-53DF-63FA-BD1969DCDA39}" name="Sue Hwei Ooi" initials="SO" userId="S::myu0724w@amway.com::39930c04-a517-4ee5-8147-608868515412" providerId="AD"/>
  <p188:author id="{C8E5C8D0-B901-AF91-3512-D7B03D9CC432}" name="Janet Lai" initials="JL" userId="S::myjlaint@amway.com::07e57a4c-f0e8-4c4d-bb6a-ba3fba4da001" providerId="AD"/>
  <p188:author id="{CA0AB1DB-A482-98CF-687A-412FF3F4F6DD}" name="Jonas Yek Ting Goh" initials="JYTG" userId="S::myu07g3s@Amway.com::fb3e24b4-0143-4551-b5ca-87661524e58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30BDB7"/>
    <a:srgbClr val="E1E1E1"/>
    <a:srgbClr val="82A176"/>
    <a:srgbClr val="650706"/>
    <a:srgbClr val="6C3637"/>
    <a:srgbClr val="9D4E4E"/>
    <a:srgbClr val="E57278"/>
    <a:srgbClr val="B0575A"/>
    <a:srgbClr val="F576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A987B8-547A-472B-A666-3C815BD2687A}" v="3" dt="2023-06-30T03:22:53.5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62" d="100"/>
          <a:sy n="62" d="100"/>
        </p:scale>
        <p:origin x="140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5.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microsoft.com/office/2018/10/relationships/authors" Target="authors.xml"/><Relationship Id="rId4" Type="http://schemas.openxmlformats.org/officeDocument/2006/relationships/slideMaster" Target="slideMasters/slideMaster2.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lsasha Jaikrishin" userId="8feabab8-935a-401c-be9e-6b861b652612" providerId="ADAL" clId="{36A987B8-547A-472B-A666-3C815BD2687A}"/>
    <pc:docChg chg="undo custSel delSld modSld">
      <pc:chgData name="Vilsasha Jaikrishin" userId="8feabab8-935a-401c-be9e-6b861b652612" providerId="ADAL" clId="{36A987B8-547A-472B-A666-3C815BD2687A}" dt="2023-06-30T09:55:51.975" v="136" actId="478"/>
      <pc:docMkLst>
        <pc:docMk/>
      </pc:docMkLst>
      <pc:sldChg chg="delSp mod">
        <pc:chgData name="Vilsasha Jaikrishin" userId="8feabab8-935a-401c-be9e-6b861b652612" providerId="ADAL" clId="{36A987B8-547A-472B-A666-3C815BD2687A}" dt="2023-06-28T10:14:10.195" v="93" actId="478"/>
        <pc:sldMkLst>
          <pc:docMk/>
          <pc:sldMk cId="1470956614" sldId="257"/>
        </pc:sldMkLst>
        <pc:spChg chg="del">
          <ac:chgData name="Vilsasha Jaikrishin" userId="8feabab8-935a-401c-be9e-6b861b652612" providerId="ADAL" clId="{36A987B8-547A-472B-A666-3C815BD2687A}" dt="2023-06-28T10:14:08.729" v="92" actId="478"/>
          <ac:spMkLst>
            <pc:docMk/>
            <pc:sldMk cId="1470956614" sldId="257"/>
            <ac:spMk id="12" creationId="{7162FCE4-B6EC-480B-814B-02ECA401307B}"/>
          </ac:spMkLst>
        </pc:spChg>
        <pc:grpChg chg="del">
          <ac:chgData name="Vilsasha Jaikrishin" userId="8feabab8-935a-401c-be9e-6b861b652612" providerId="ADAL" clId="{36A987B8-547A-472B-A666-3C815BD2687A}" dt="2023-06-28T10:14:10.195" v="93" actId="478"/>
          <ac:grpSpMkLst>
            <pc:docMk/>
            <pc:sldMk cId="1470956614" sldId="257"/>
            <ac:grpSpMk id="9" creationId="{0E0F3CE8-ECC1-4F2E-9200-61807B78542C}"/>
          </ac:grpSpMkLst>
        </pc:grpChg>
      </pc:sldChg>
      <pc:sldChg chg="delSp mod">
        <pc:chgData name="Vilsasha Jaikrishin" userId="8feabab8-935a-401c-be9e-6b861b652612" providerId="ADAL" clId="{36A987B8-547A-472B-A666-3C815BD2687A}" dt="2023-06-28T10:11:13.236" v="72" actId="478"/>
        <pc:sldMkLst>
          <pc:docMk/>
          <pc:sldMk cId="3599091699" sldId="259"/>
        </pc:sldMkLst>
        <pc:grpChg chg="del">
          <ac:chgData name="Vilsasha Jaikrishin" userId="8feabab8-935a-401c-be9e-6b861b652612" providerId="ADAL" clId="{36A987B8-547A-472B-A666-3C815BD2687A}" dt="2023-06-28T10:11:13.236" v="72" actId="478"/>
          <ac:grpSpMkLst>
            <pc:docMk/>
            <pc:sldMk cId="3599091699" sldId="259"/>
            <ac:grpSpMk id="52" creationId="{6C820857-B942-2C4F-9CC1-38DF7680A348}"/>
          </ac:grpSpMkLst>
        </pc:grpChg>
      </pc:sldChg>
      <pc:sldChg chg="delSp mod">
        <pc:chgData name="Vilsasha Jaikrishin" userId="8feabab8-935a-401c-be9e-6b861b652612" providerId="ADAL" clId="{36A987B8-547A-472B-A666-3C815BD2687A}" dt="2023-06-28T10:12:54.414" v="81" actId="478"/>
        <pc:sldMkLst>
          <pc:docMk/>
          <pc:sldMk cId="1702042875" sldId="262"/>
        </pc:sldMkLst>
        <pc:spChg chg="del">
          <ac:chgData name="Vilsasha Jaikrishin" userId="8feabab8-935a-401c-be9e-6b861b652612" providerId="ADAL" clId="{36A987B8-547A-472B-A666-3C815BD2687A}" dt="2023-06-28T10:12:52.797" v="80" actId="478"/>
          <ac:spMkLst>
            <pc:docMk/>
            <pc:sldMk cId="1702042875" sldId="262"/>
            <ac:spMk id="5" creationId="{1AFBDC48-4D92-CE55-6639-BF0876DD6A6C}"/>
          </ac:spMkLst>
        </pc:spChg>
        <pc:grpChg chg="del">
          <ac:chgData name="Vilsasha Jaikrishin" userId="8feabab8-935a-401c-be9e-6b861b652612" providerId="ADAL" clId="{36A987B8-547A-472B-A666-3C815BD2687A}" dt="2023-06-28T10:12:54.414" v="81" actId="478"/>
          <ac:grpSpMkLst>
            <pc:docMk/>
            <pc:sldMk cId="1702042875" sldId="262"/>
            <ac:grpSpMk id="6" creationId="{44C663C2-DE64-4A00-6CDF-93421FAB2313}"/>
          </ac:grpSpMkLst>
        </pc:grpChg>
      </pc:sldChg>
      <pc:sldChg chg="delSp mod">
        <pc:chgData name="Vilsasha Jaikrishin" userId="8feabab8-935a-401c-be9e-6b861b652612" providerId="ADAL" clId="{36A987B8-547A-472B-A666-3C815BD2687A}" dt="2023-06-28T10:09:19.099" v="27" actId="478"/>
        <pc:sldMkLst>
          <pc:docMk/>
          <pc:sldMk cId="4182636662" sldId="8911"/>
        </pc:sldMkLst>
        <pc:spChg chg="del">
          <ac:chgData name="Vilsasha Jaikrishin" userId="8feabab8-935a-401c-be9e-6b861b652612" providerId="ADAL" clId="{36A987B8-547A-472B-A666-3C815BD2687A}" dt="2023-06-28T10:09:19.099" v="27" actId="478"/>
          <ac:spMkLst>
            <pc:docMk/>
            <pc:sldMk cId="4182636662" sldId="8911"/>
            <ac:spMk id="38" creationId="{6F541886-6BF7-384F-8772-58EE27428871}"/>
          </ac:spMkLst>
        </pc:spChg>
        <pc:grpChg chg="del">
          <ac:chgData name="Vilsasha Jaikrishin" userId="8feabab8-935a-401c-be9e-6b861b652612" providerId="ADAL" clId="{36A987B8-547A-472B-A666-3C815BD2687A}" dt="2023-06-28T10:09:19.099" v="27" actId="478"/>
          <ac:grpSpMkLst>
            <pc:docMk/>
            <pc:sldMk cId="4182636662" sldId="8911"/>
            <ac:grpSpMk id="30" creationId="{1CF4C6EC-9F2E-4A56-BFAE-99448983DE23}"/>
          </ac:grpSpMkLst>
        </pc:grpChg>
      </pc:sldChg>
      <pc:sldChg chg="delSp mod">
        <pc:chgData name="Vilsasha Jaikrishin" userId="8feabab8-935a-401c-be9e-6b861b652612" providerId="ADAL" clId="{36A987B8-547A-472B-A666-3C815BD2687A}" dt="2023-06-28T10:07:45.469" v="9" actId="478"/>
        <pc:sldMkLst>
          <pc:docMk/>
          <pc:sldMk cId="3950908502" sldId="2145704125"/>
        </pc:sldMkLst>
        <pc:grpChg chg="del">
          <ac:chgData name="Vilsasha Jaikrishin" userId="8feabab8-935a-401c-be9e-6b861b652612" providerId="ADAL" clId="{36A987B8-547A-472B-A666-3C815BD2687A}" dt="2023-06-28T10:07:45.469" v="9" actId="478"/>
          <ac:grpSpMkLst>
            <pc:docMk/>
            <pc:sldMk cId="3950908502" sldId="2145704125"/>
            <ac:grpSpMk id="15" creationId="{A955467B-717C-0B4A-B4D8-6CB3DB4D3738}"/>
          </ac:grpSpMkLst>
        </pc:grpChg>
      </pc:sldChg>
      <pc:sldChg chg="delSp mod">
        <pc:chgData name="Vilsasha Jaikrishin" userId="8feabab8-935a-401c-be9e-6b861b652612" providerId="ADAL" clId="{36A987B8-547A-472B-A666-3C815BD2687A}" dt="2023-06-28T10:09:08.182" v="24" actId="478"/>
        <pc:sldMkLst>
          <pc:docMk/>
          <pc:sldMk cId="3032139171" sldId="2145704174"/>
        </pc:sldMkLst>
        <pc:grpChg chg="del">
          <ac:chgData name="Vilsasha Jaikrishin" userId="8feabab8-935a-401c-be9e-6b861b652612" providerId="ADAL" clId="{36A987B8-547A-472B-A666-3C815BD2687A}" dt="2023-06-28T10:09:08.182" v="24" actId="478"/>
          <ac:grpSpMkLst>
            <pc:docMk/>
            <pc:sldMk cId="3032139171" sldId="2145704174"/>
            <ac:grpSpMk id="31" creationId="{3F54BE2C-2C92-40F4-935B-AEB317F674AC}"/>
          </ac:grpSpMkLst>
        </pc:grpChg>
      </pc:sldChg>
      <pc:sldChg chg="delSp mod">
        <pc:chgData name="Vilsasha Jaikrishin" userId="8feabab8-935a-401c-be9e-6b861b652612" providerId="ADAL" clId="{36A987B8-547A-472B-A666-3C815BD2687A}" dt="2023-06-28T10:09:12.571" v="25" actId="478"/>
        <pc:sldMkLst>
          <pc:docMk/>
          <pc:sldMk cId="4238656424" sldId="2145704175"/>
        </pc:sldMkLst>
        <pc:grpChg chg="del">
          <ac:chgData name="Vilsasha Jaikrishin" userId="8feabab8-935a-401c-be9e-6b861b652612" providerId="ADAL" clId="{36A987B8-547A-472B-A666-3C815BD2687A}" dt="2023-06-28T10:09:12.571" v="25" actId="478"/>
          <ac:grpSpMkLst>
            <pc:docMk/>
            <pc:sldMk cId="4238656424" sldId="2145704175"/>
            <ac:grpSpMk id="78" creationId="{A6695382-AAB0-F24B-8326-15007126407C}"/>
          </ac:grpSpMkLst>
        </pc:grpChg>
      </pc:sldChg>
      <pc:sldChg chg="del">
        <pc:chgData name="Vilsasha Jaikrishin" userId="8feabab8-935a-401c-be9e-6b861b652612" providerId="ADAL" clId="{36A987B8-547A-472B-A666-3C815BD2687A}" dt="2023-06-28T10:09:14.923" v="26" actId="47"/>
        <pc:sldMkLst>
          <pc:docMk/>
          <pc:sldMk cId="1704489062" sldId="2145704224"/>
        </pc:sldMkLst>
      </pc:sldChg>
      <pc:sldChg chg="delSp mod">
        <pc:chgData name="Vilsasha Jaikrishin" userId="8feabab8-935a-401c-be9e-6b861b652612" providerId="ADAL" clId="{36A987B8-547A-472B-A666-3C815BD2687A}" dt="2023-06-28T10:14:23.867" v="97" actId="478"/>
        <pc:sldMkLst>
          <pc:docMk/>
          <pc:sldMk cId="3338909452" sldId="2145704269"/>
        </pc:sldMkLst>
        <pc:spChg chg="del">
          <ac:chgData name="Vilsasha Jaikrishin" userId="8feabab8-935a-401c-be9e-6b861b652612" providerId="ADAL" clId="{36A987B8-547A-472B-A666-3C815BD2687A}" dt="2023-06-28T10:14:23.867" v="97" actId="478"/>
          <ac:spMkLst>
            <pc:docMk/>
            <pc:sldMk cId="3338909452" sldId="2145704269"/>
            <ac:spMk id="6" creationId="{C16F42AD-04C1-9EAC-B840-A2935427FA25}"/>
          </ac:spMkLst>
        </pc:spChg>
        <pc:grpChg chg="del">
          <ac:chgData name="Vilsasha Jaikrishin" userId="8feabab8-935a-401c-be9e-6b861b652612" providerId="ADAL" clId="{36A987B8-547A-472B-A666-3C815BD2687A}" dt="2023-06-28T10:14:23.867" v="97" actId="478"/>
          <ac:grpSpMkLst>
            <pc:docMk/>
            <pc:sldMk cId="3338909452" sldId="2145704269"/>
            <ac:grpSpMk id="3" creationId="{A022756A-2859-CFB1-5B09-8A6AE2B39D7B}"/>
          </ac:grpSpMkLst>
        </pc:grpChg>
      </pc:sldChg>
      <pc:sldChg chg="delSp mod">
        <pc:chgData name="Vilsasha Jaikrishin" userId="8feabab8-935a-401c-be9e-6b861b652612" providerId="ADAL" clId="{36A987B8-547A-472B-A666-3C815BD2687A}" dt="2023-06-28T10:09:04.470" v="23" actId="478"/>
        <pc:sldMkLst>
          <pc:docMk/>
          <pc:sldMk cId="2447596797" sldId="2145704299"/>
        </pc:sldMkLst>
        <pc:grpChg chg="del">
          <ac:chgData name="Vilsasha Jaikrishin" userId="8feabab8-935a-401c-be9e-6b861b652612" providerId="ADAL" clId="{36A987B8-547A-472B-A666-3C815BD2687A}" dt="2023-06-28T10:09:04.470" v="23" actId="478"/>
          <ac:grpSpMkLst>
            <pc:docMk/>
            <pc:sldMk cId="2447596797" sldId="2145704299"/>
            <ac:grpSpMk id="16" creationId="{7C26E056-60C2-CE4A-B7CC-5A7DE85F6953}"/>
          </ac:grpSpMkLst>
        </pc:grpChg>
      </pc:sldChg>
      <pc:sldChg chg="delSp modSp mod">
        <pc:chgData name="Vilsasha Jaikrishin" userId="8feabab8-935a-401c-be9e-6b861b652612" providerId="ADAL" clId="{36A987B8-547A-472B-A666-3C815BD2687A}" dt="2023-06-28T10:51:19.015" v="103" actId="20577"/>
        <pc:sldMkLst>
          <pc:docMk/>
          <pc:sldMk cId="1620936458" sldId="2145704306"/>
        </pc:sldMkLst>
        <pc:spChg chg="mod">
          <ac:chgData name="Vilsasha Jaikrishin" userId="8feabab8-935a-401c-be9e-6b861b652612" providerId="ADAL" clId="{36A987B8-547A-472B-A666-3C815BD2687A}" dt="2023-06-28T10:51:19.015" v="103" actId="20577"/>
          <ac:spMkLst>
            <pc:docMk/>
            <pc:sldMk cId="1620936458" sldId="2145704306"/>
            <ac:spMk id="26" creationId="{BAC9A272-39B2-0D12-595E-A2D7EA9E8C42}"/>
          </ac:spMkLst>
        </pc:spChg>
        <pc:grpChg chg="del">
          <ac:chgData name="Vilsasha Jaikrishin" userId="8feabab8-935a-401c-be9e-6b861b652612" providerId="ADAL" clId="{36A987B8-547A-472B-A666-3C815BD2687A}" dt="2023-06-28T10:12:37.502" v="77" actId="478"/>
          <ac:grpSpMkLst>
            <pc:docMk/>
            <pc:sldMk cId="1620936458" sldId="2145704306"/>
            <ac:grpSpMk id="16" creationId="{7C26E056-60C2-CE4A-B7CC-5A7DE85F6953}"/>
          </ac:grpSpMkLst>
        </pc:grpChg>
      </pc:sldChg>
      <pc:sldChg chg="delSp mod">
        <pc:chgData name="Vilsasha Jaikrishin" userId="8feabab8-935a-401c-be9e-6b861b652612" providerId="ADAL" clId="{36A987B8-547A-472B-A666-3C815BD2687A}" dt="2023-06-28T10:12:43.773" v="78" actId="478"/>
        <pc:sldMkLst>
          <pc:docMk/>
          <pc:sldMk cId="1009430580" sldId="2145704307"/>
        </pc:sldMkLst>
        <pc:grpChg chg="del">
          <ac:chgData name="Vilsasha Jaikrishin" userId="8feabab8-935a-401c-be9e-6b861b652612" providerId="ADAL" clId="{36A987B8-547A-472B-A666-3C815BD2687A}" dt="2023-06-28T10:12:43.773" v="78" actId="478"/>
          <ac:grpSpMkLst>
            <pc:docMk/>
            <pc:sldMk cId="1009430580" sldId="2145704307"/>
            <ac:grpSpMk id="16" creationId="{7C26E056-60C2-CE4A-B7CC-5A7DE85F6953}"/>
          </ac:grpSpMkLst>
        </pc:grpChg>
      </pc:sldChg>
      <pc:sldChg chg="delSp mod">
        <pc:chgData name="Vilsasha Jaikrishin" userId="8feabab8-935a-401c-be9e-6b861b652612" providerId="ADAL" clId="{36A987B8-547A-472B-A666-3C815BD2687A}" dt="2023-06-28T10:12:47.454" v="79" actId="478"/>
        <pc:sldMkLst>
          <pc:docMk/>
          <pc:sldMk cId="2419408558" sldId="2145704308"/>
        </pc:sldMkLst>
        <pc:grpChg chg="del">
          <ac:chgData name="Vilsasha Jaikrishin" userId="8feabab8-935a-401c-be9e-6b861b652612" providerId="ADAL" clId="{36A987B8-547A-472B-A666-3C815BD2687A}" dt="2023-06-28T10:12:47.454" v="79" actId="478"/>
          <ac:grpSpMkLst>
            <pc:docMk/>
            <pc:sldMk cId="2419408558" sldId="2145704308"/>
            <ac:grpSpMk id="16" creationId="{7C26E056-60C2-CE4A-B7CC-5A7DE85F6953}"/>
          </ac:grpSpMkLst>
        </pc:grpChg>
      </pc:sldChg>
      <pc:sldChg chg="delSp mod">
        <pc:chgData name="Vilsasha Jaikrishin" userId="8feabab8-935a-401c-be9e-6b861b652612" providerId="ADAL" clId="{36A987B8-547A-472B-A666-3C815BD2687A}" dt="2023-06-28T10:12:25.728" v="75" actId="478"/>
        <pc:sldMkLst>
          <pc:docMk/>
          <pc:sldMk cId="3296703530" sldId="2146846380"/>
        </pc:sldMkLst>
        <pc:grpChg chg="del">
          <ac:chgData name="Vilsasha Jaikrishin" userId="8feabab8-935a-401c-be9e-6b861b652612" providerId="ADAL" clId="{36A987B8-547A-472B-A666-3C815BD2687A}" dt="2023-06-28T10:12:25.728" v="75" actId="478"/>
          <ac:grpSpMkLst>
            <pc:docMk/>
            <pc:sldMk cId="3296703530" sldId="2146846380"/>
            <ac:grpSpMk id="16" creationId="{EA1B3F77-3222-794C-8590-CE7B1E6E560B}"/>
          </ac:grpSpMkLst>
        </pc:grpChg>
      </pc:sldChg>
      <pc:sldChg chg="delSp mod">
        <pc:chgData name="Vilsasha Jaikrishin" userId="8feabab8-935a-401c-be9e-6b861b652612" providerId="ADAL" clId="{36A987B8-547A-472B-A666-3C815BD2687A}" dt="2023-06-28T10:12:32.339" v="76" actId="478"/>
        <pc:sldMkLst>
          <pc:docMk/>
          <pc:sldMk cId="3661872003" sldId="2146846381"/>
        </pc:sldMkLst>
        <pc:grpChg chg="del">
          <ac:chgData name="Vilsasha Jaikrishin" userId="8feabab8-935a-401c-be9e-6b861b652612" providerId="ADAL" clId="{36A987B8-547A-472B-A666-3C815BD2687A}" dt="2023-06-28T10:12:32.339" v="76" actId="478"/>
          <ac:grpSpMkLst>
            <pc:docMk/>
            <pc:sldMk cId="3661872003" sldId="2146846381"/>
            <ac:grpSpMk id="75" creationId="{A4749203-D4FB-B64E-82A1-EAF0FE7A7735}"/>
          </ac:grpSpMkLst>
        </pc:grpChg>
      </pc:sldChg>
      <pc:sldChg chg="delSp modSp mod">
        <pc:chgData name="Vilsasha Jaikrishin" userId="8feabab8-935a-401c-be9e-6b861b652612" providerId="ADAL" clId="{36A987B8-547A-472B-A666-3C815BD2687A}" dt="2023-06-28T10:09:46.683" v="37" actId="6549"/>
        <pc:sldMkLst>
          <pc:docMk/>
          <pc:sldMk cId="403257166" sldId="2146846427"/>
        </pc:sldMkLst>
        <pc:spChg chg="mod">
          <ac:chgData name="Vilsasha Jaikrishin" userId="8feabab8-935a-401c-be9e-6b861b652612" providerId="ADAL" clId="{36A987B8-547A-472B-A666-3C815BD2687A}" dt="2023-06-28T10:09:46.683" v="37" actId="6549"/>
          <ac:spMkLst>
            <pc:docMk/>
            <pc:sldMk cId="403257166" sldId="2146846427"/>
            <ac:spMk id="34" creationId="{7706B06A-D27D-4567-9B9D-CC96C42DFDF3}"/>
          </ac:spMkLst>
        </pc:spChg>
        <pc:grpChg chg="del">
          <ac:chgData name="Vilsasha Jaikrishin" userId="8feabab8-935a-401c-be9e-6b861b652612" providerId="ADAL" clId="{36A987B8-547A-472B-A666-3C815BD2687A}" dt="2023-06-28T10:09:38.310" v="33" actId="478"/>
          <ac:grpSpMkLst>
            <pc:docMk/>
            <pc:sldMk cId="403257166" sldId="2146846427"/>
            <ac:grpSpMk id="15" creationId="{50AD8757-2FF0-0046-9151-96EA48FBF996}"/>
          </ac:grpSpMkLst>
        </pc:grpChg>
        <pc:grpChg chg="del">
          <ac:chgData name="Vilsasha Jaikrishin" userId="8feabab8-935a-401c-be9e-6b861b652612" providerId="ADAL" clId="{36A987B8-547A-472B-A666-3C815BD2687A}" dt="2023-06-28T10:09:41.305" v="34" actId="478"/>
          <ac:grpSpMkLst>
            <pc:docMk/>
            <pc:sldMk cId="403257166" sldId="2146846427"/>
            <ac:grpSpMk id="33" creationId="{18754B4D-59D2-4FBC-9301-B1A4A402BF89}"/>
          </ac:grpSpMkLst>
        </pc:grpChg>
        <pc:picChg chg="del">
          <ac:chgData name="Vilsasha Jaikrishin" userId="8feabab8-935a-401c-be9e-6b861b652612" providerId="ADAL" clId="{36A987B8-547A-472B-A666-3C815BD2687A}" dt="2023-06-28T10:09:41.305" v="34" actId="478"/>
          <ac:picMkLst>
            <pc:docMk/>
            <pc:sldMk cId="403257166" sldId="2146846427"/>
            <ac:picMk id="35" creationId="{4E4DBDFA-F91F-42E5-A108-468F9341BDF4}"/>
          </ac:picMkLst>
        </pc:picChg>
      </pc:sldChg>
      <pc:sldChg chg="delSp mod">
        <pc:chgData name="Vilsasha Jaikrishin" userId="8feabab8-935a-401c-be9e-6b861b652612" providerId="ADAL" clId="{36A987B8-547A-472B-A666-3C815BD2687A}" dt="2023-06-28T10:10:57.779" v="69" actId="478"/>
        <pc:sldMkLst>
          <pc:docMk/>
          <pc:sldMk cId="932564847" sldId="2146846453"/>
        </pc:sldMkLst>
        <pc:grpChg chg="del">
          <ac:chgData name="Vilsasha Jaikrishin" userId="8feabab8-935a-401c-be9e-6b861b652612" providerId="ADAL" clId="{36A987B8-547A-472B-A666-3C815BD2687A}" dt="2023-06-28T10:10:57.779" v="69" actId="478"/>
          <ac:grpSpMkLst>
            <pc:docMk/>
            <pc:sldMk cId="932564847" sldId="2146846453"/>
            <ac:grpSpMk id="12" creationId="{1EDD1ABB-3A28-7E67-6DE1-D0C8F4387A03}"/>
          </ac:grpSpMkLst>
        </pc:grpChg>
      </pc:sldChg>
      <pc:sldChg chg="delSp mod">
        <pc:chgData name="Vilsasha Jaikrishin" userId="8feabab8-935a-401c-be9e-6b861b652612" providerId="ADAL" clId="{36A987B8-547A-472B-A666-3C815BD2687A}" dt="2023-06-28T10:13:27.309" v="87" actId="478"/>
        <pc:sldMkLst>
          <pc:docMk/>
          <pc:sldMk cId="376686474" sldId="2146846494"/>
        </pc:sldMkLst>
        <pc:spChg chg="del">
          <ac:chgData name="Vilsasha Jaikrishin" userId="8feabab8-935a-401c-be9e-6b861b652612" providerId="ADAL" clId="{36A987B8-547A-472B-A666-3C815BD2687A}" dt="2023-06-28T10:13:27.309" v="87" actId="478"/>
          <ac:spMkLst>
            <pc:docMk/>
            <pc:sldMk cId="376686474" sldId="2146846494"/>
            <ac:spMk id="12" creationId="{7162FCE4-B6EC-480B-814B-02ECA401307B}"/>
          </ac:spMkLst>
        </pc:spChg>
        <pc:grpChg chg="del">
          <ac:chgData name="Vilsasha Jaikrishin" userId="8feabab8-935a-401c-be9e-6b861b652612" providerId="ADAL" clId="{36A987B8-547A-472B-A666-3C815BD2687A}" dt="2023-06-28T10:13:19.996" v="86" actId="478"/>
          <ac:grpSpMkLst>
            <pc:docMk/>
            <pc:sldMk cId="376686474" sldId="2146846494"/>
            <ac:grpSpMk id="9" creationId="{0E0F3CE8-ECC1-4F2E-9200-61807B78542C}"/>
          </ac:grpSpMkLst>
        </pc:grpChg>
      </pc:sldChg>
      <pc:sldChg chg="delSp mod">
        <pc:chgData name="Vilsasha Jaikrishin" userId="8feabab8-935a-401c-be9e-6b861b652612" providerId="ADAL" clId="{36A987B8-547A-472B-A666-3C815BD2687A}" dt="2023-06-28T10:13:12.859" v="85" actId="478"/>
        <pc:sldMkLst>
          <pc:docMk/>
          <pc:sldMk cId="3716811169" sldId="2146846496"/>
        </pc:sldMkLst>
        <pc:spChg chg="del">
          <ac:chgData name="Vilsasha Jaikrishin" userId="8feabab8-935a-401c-be9e-6b861b652612" providerId="ADAL" clId="{36A987B8-547A-472B-A666-3C815BD2687A}" dt="2023-06-28T10:13:12.859" v="85" actId="478"/>
          <ac:spMkLst>
            <pc:docMk/>
            <pc:sldMk cId="3716811169" sldId="2146846496"/>
            <ac:spMk id="12" creationId="{7162FCE4-B6EC-480B-814B-02ECA401307B}"/>
          </ac:spMkLst>
        </pc:spChg>
        <pc:grpChg chg="del">
          <ac:chgData name="Vilsasha Jaikrishin" userId="8feabab8-935a-401c-be9e-6b861b652612" providerId="ADAL" clId="{36A987B8-547A-472B-A666-3C815BD2687A}" dt="2023-06-28T10:13:09.729" v="84" actId="478"/>
          <ac:grpSpMkLst>
            <pc:docMk/>
            <pc:sldMk cId="3716811169" sldId="2146846496"/>
            <ac:grpSpMk id="9" creationId="{0E0F3CE8-ECC1-4F2E-9200-61807B78542C}"/>
          </ac:grpSpMkLst>
        </pc:grpChg>
      </pc:sldChg>
      <pc:sldChg chg="delSp mod">
        <pc:chgData name="Vilsasha Jaikrishin" userId="8feabab8-935a-401c-be9e-6b861b652612" providerId="ADAL" clId="{36A987B8-547A-472B-A666-3C815BD2687A}" dt="2023-06-28T10:12:18.096" v="74" actId="478"/>
        <pc:sldMkLst>
          <pc:docMk/>
          <pc:sldMk cId="1964572682" sldId="2146846535"/>
        </pc:sldMkLst>
        <pc:grpChg chg="del">
          <ac:chgData name="Vilsasha Jaikrishin" userId="8feabab8-935a-401c-be9e-6b861b652612" providerId="ADAL" clId="{36A987B8-547A-472B-A666-3C815BD2687A}" dt="2023-06-28T10:12:18.096" v="74" actId="478"/>
          <ac:grpSpMkLst>
            <pc:docMk/>
            <pc:sldMk cId="1964572682" sldId="2146846535"/>
            <ac:grpSpMk id="16" creationId="{EA1B3F77-3222-794C-8590-CE7B1E6E560B}"/>
          </ac:grpSpMkLst>
        </pc:grpChg>
      </pc:sldChg>
      <pc:sldChg chg="delSp mod">
        <pc:chgData name="Vilsasha Jaikrishin" userId="8feabab8-935a-401c-be9e-6b861b652612" providerId="ADAL" clId="{36A987B8-547A-472B-A666-3C815BD2687A}" dt="2023-06-28T10:13:53.108" v="89" actId="478"/>
        <pc:sldMkLst>
          <pc:docMk/>
          <pc:sldMk cId="1226748179" sldId="2146846569"/>
        </pc:sldMkLst>
        <pc:spChg chg="del">
          <ac:chgData name="Vilsasha Jaikrishin" userId="8feabab8-935a-401c-be9e-6b861b652612" providerId="ADAL" clId="{36A987B8-547A-472B-A666-3C815BD2687A}" dt="2023-06-28T10:13:53.108" v="89" actId="478"/>
          <ac:spMkLst>
            <pc:docMk/>
            <pc:sldMk cId="1226748179" sldId="2146846569"/>
            <ac:spMk id="12" creationId="{7162FCE4-B6EC-480B-814B-02ECA401307B}"/>
          </ac:spMkLst>
        </pc:spChg>
        <pc:grpChg chg="del">
          <ac:chgData name="Vilsasha Jaikrishin" userId="8feabab8-935a-401c-be9e-6b861b652612" providerId="ADAL" clId="{36A987B8-547A-472B-A666-3C815BD2687A}" dt="2023-06-28T10:13:44.674" v="88" actId="478"/>
          <ac:grpSpMkLst>
            <pc:docMk/>
            <pc:sldMk cId="1226748179" sldId="2146846569"/>
            <ac:grpSpMk id="9" creationId="{0E0F3CE8-ECC1-4F2E-9200-61807B78542C}"/>
          </ac:grpSpMkLst>
        </pc:grpChg>
      </pc:sldChg>
      <pc:sldChg chg="del">
        <pc:chgData name="Vilsasha Jaikrishin" userId="8feabab8-935a-401c-be9e-6b861b652612" providerId="ADAL" clId="{36A987B8-547A-472B-A666-3C815BD2687A}" dt="2023-06-28T10:07:23.237" v="0" actId="47"/>
        <pc:sldMkLst>
          <pc:docMk/>
          <pc:sldMk cId="1704980345" sldId="2146846573"/>
        </pc:sldMkLst>
      </pc:sldChg>
      <pc:sldChg chg="delSp mod">
        <pc:chgData name="Vilsasha Jaikrishin" userId="8feabab8-935a-401c-be9e-6b861b652612" providerId="ADAL" clId="{36A987B8-547A-472B-A666-3C815BD2687A}" dt="2023-06-28T10:14:04.292" v="91" actId="478"/>
        <pc:sldMkLst>
          <pc:docMk/>
          <pc:sldMk cId="3699040518" sldId="2146846591"/>
        </pc:sldMkLst>
        <pc:spChg chg="del">
          <ac:chgData name="Vilsasha Jaikrishin" userId="8feabab8-935a-401c-be9e-6b861b652612" providerId="ADAL" clId="{36A987B8-547A-472B-A666-3C815BD2687A}" dt="2023-06-28T10:14:04.292" v="91" actId="478"/>
          <ac:spMkLst>
            <pc:docMk/>
            <pc:sldMk cId="3699040518" sldId="2146846591"/>
            <ac:spMk id="12" creationId="{7162FCE4-B6EC-480B-814B-02ECA401307B}"/>
          </ac:spMkLst>
        </pc:spChg>
        <pc:grpChg chg="del">
          <ac:chgData name="Vilsasha Jaikrishin" userId="8feabab8-935a-401c-be9e-6b861b652612" providerId="ADAL" clId="{36A987B8-547A-472B-A666-3C815BD2687A}" dt="2023-06-28T10:14:02.160" v="90" actId="478"/>
          <ac:grpSpMkLst>
            <pc:docMk/>
            <pc:sldMk cId="3699040518" sldId="2146846591"/>
            <ac:grpSpMk id="9" creationId="{0E0F3CE8-ECC1-4F2E-9200-61807B78542C}"/>
          </ac:grpSpMkLst>
        </pc:grpChg>
      </pc:sldChg>
      <pc:sldChg chg="delSp mod">
        <pc:chgData name="Vilsasha Jaikrishin" userId="8feabab8-935a-401c-be9e-6b861b652612" providerId="ADAL" clId="{36A987B8-547A-472B-A666-3C815BD2687A}" dt="2023-06-28T10:14:32.054" v="99" actId="478"/>
        <pc:sldMkLst>
          <pc:docMk/>
          <pc:sldMk cId="2980554506" sldId="2146846616"/>
        </pc:sldMkLst>
        <pc:spChg chg="del">
          <ac:chgData name="Vilsasha Jaikrishin" userId="8feabab8-935a-401c-be9e-6b861b652612" providerId="ADAL" clId="{36A987B8-547A-472B-A666-3C815BD2687A}" dt="2023-06-28T10:14:32.054" v="99" actId="478"/>
          <ac:spMkLst>
            <pc:docMk/>
            <pc:sldMk cId="2980554506" sldId="2146846616"/>
            <ac:spMk id="58" creationId="{407652D4-32BB-4A75-86CC-D9E016CB2BBD}"/>
          </ac:spMkLst>
        </pc:spChg>
        <pc:grpChg chg="del">
          <ac:chgData name="Vilsasha Jaikrishin" userId="8feabab8-935a-401c-be9e-6b861b652612" providerId="ADAL" clId="{36A987B8-547A-472B-A666-3C815BD2687A}" dt="2023-06-28T10:14:32.054" v="99" actId="478"/>
          <ac:grpSpMkLst>
            <pc:docMk/>
            <pc:sldMk cId="2980554506" sldId="2146846616"/>
            <ac:grpSpMk id="45" creationId="{56C3F62D-733C-47CE-A508-BFA4ED22F080}"/>
          </ac:grpSpMkLst>
        </pc:grpChg>
      </pc:sldChg>
      <pc:sldChg chg="delSp mod">
        <pc:chgData name="Vilsasha Jaikrishin" userId="8feabab8-935a-401c-be9e-6b861b652612" providerId="ADAL" clId="{36A987B8-547A-472B-A666-3C815BD2687A}" dt="2023-06-28T10:14:14.238" v="94" actId="478"/>
        <pc:sldMkLst>
          <pc:docMk/>
          <pc:sldMk cId="4100293547" sldId="2146846617"/>
        </pc:sldMkLst>
        <pc:grpChg chg="del">
          <ac:chgData name="Vilsasha Jaikrishin" userId="8feabab8-935a-401c-be9e-6b861b652612" providerId="ADAL" clId="{36A987B8-547A-472B-A666-3C815BD2687A}" dt="2023-06-28T10:14:14.238" v="94" actId="478"/>
          <ac:grpSpMkLst>
            <pc:docMk/>
            <pc:sldMk cId="4100293547" sldId="2146846617"/>
            <ac:grpSpMk id="15" creationId="{6F73BEBB-1639-83C1-1C2E-9D05A1BF09D8}"/>
          </ac:grpSpMkLst>
        </pc:grpChg>
      </pc:sldChg>
      <pc:sldChg chg="delSp modSp mod">
        <pc:chgData name="Vilsasha Jaikrishin" userId="8feabab8-935a-401c-be9e-6b861b652612" providerId="ADAL" clId="{36A987B8-547A-472B-A666-3C815BD2687A}" dt="2023-06-30T03:23:22.694" v="134" actId="20577"/>
        <pc:sldMkLst>
          <pc:docMk/>
          <pc:sldMk cId="3216194329" sldId="2146846630"/>
        </pc:sldMkLst>
        <pc:spChg chg="del">
          <ac:chgData name="Vilsasha Jaikrishin" userId="8feabab8-935a-401c-be9e-6b861b652612" providerId="ADAL" clId="{36A987B8-547A-472B-A666-3C815BD2687A}" dt="2023-06-28T10:10:39.894" v="64" actId="478"/>
          <ac:spMkLst>
            <pc:docMk/>
            <pc:sldMk cId="3216194329" sldId="2146846630"/>
            <ac:spMk id="9" creationId="{68F4691F-3129-1E55-CC8D-4820D6FDCE82}"/>
          </ac:spMkLst>
        </pc:spChg>
        <pc:grpChg chg="del">
          <ac:chgData name="Vilsasha Jaikrishin" userId="8feabab8-935a-401c-be9e-6b861b652612" providerId="ADAL" clId="{36A987B8-547A-472B-A666-3C815BD2687A}" dt="2023-06-28T10:10:37.098" v="63" actId="478"/>
          <ac:grpSpMkLst>
            <pc:docMk/>
            <pc:sldMk cId="3216194329" sldId="2146846630"/>
            <ac:grpSpMk id="6" creationId="{BE10EB6A-10E1-61BF-DB77-5BEDEB24614F}"/>
          </ac:grpSpMkLst>
        </pc:grpChg>
        <pc:graphicFrameChg chg="mod modGraphic">
          <ac:chgData name="Vilsasha Jaikrishin" userId="8feabab8-935a-401c-be9e-6b861b652612" providerId="ADAL" clId="{36A987B8-547A-472B-A666-3C815BD2687A}" dt="2023-06-30T03:23:07.636" v="124" actId="20577"/>
          <ac:graphicFrameMkLst>
            <pc:docMk/>
            <pc:sldMk cId="3216194329" sldId="2146846630"/>
            <ac:graphicFrameMk id="13" creationId="{486C45E8-2FE2-63D5-CB31-DFD2DD57069A}"/>
          </ac:graphicFrameMkLst>
        </pc:graphicFrameChg>
        <pc:graphicFrameChg chg="modGraphic">
          <ac:chgData name="Vilsasha Jaikrishin" userId="8feabab8-935a-401c-be9e-6b861b652612" providerId="ADAL" clId="{36A987B8-547A-472B-A666-3C815BD2687A}" dt="2023-06-30T03:23:22.694" v="134" actId="20577"/>
          <ac:graphicFrameMkLst>
            <pc:docMk/>
            <pc:sldMk cId="3216194329" sldId="2146846630"/>
            <ac:graphicFrameMk id="15" creationId="{BD302195-118D-6037-F35C-7AC7BCB29AB7}"/>
          </ac:graphicFrameMkLst>
        </pc:graphicFrameChg>
      </pc:sldChg>
      <pc:sldChg chg="delSp modSp mod">
        <pc:chgData name="Vilsasha Jaikrishin" userId="8feabab8-935a-401c-be9e-6b861b652612" providerId="ADAL" clId="{36A987B8-547A-472B-A666-3C815BD2687A}" dt="2023-06-28T10:10:06.496" v="56" actId="1035"/>
        <pc:sldMkLst>
          <pc:docMk/>
          <pc:sldMk cId="731994660" sldId="2146846631"/>
        </pc:sldMkLst>
        <pc:spChg chg="mod">
          <ac:chgData name="Vilsasha Jaikrishin" userId="8feabab8-935a-401c-be9e-6b861b652612" providerId="ADAL" clId="{36A987B8-547A-472B-A666-3C815BD2687A}" dt="2023-06-28T10:10:06.496" v="56" actId="1035"/>
          <ac:spMkLst>
            <pc:docMk/>
            <pc:sldMk cId="731994660" sldId="2146846631"/>
            <ac:spMk id="45" creationId="{6B694519-5B64-9BEB-9958-8BCBA430BAA4}"/>
          </ac:spMkLst>
        </pc:spChg>
        <pc:grpChg chg="del">
          <ac:chgData name="Vilsasha Jaikrishin" userId="8feabab8-935a-401c-be9e-6b861b652612" providerId="ADAL" clId="{36A987B8-547A-472B-A666-3C815BD2687A}" dt="2023-06-28T10:10:02.864" v="54" actId="478"/>
          <ac:grpSpMkLst>
            <pc:docMk/>
            <pc:sldMk cId="731994660" sldId="2146846631"/>
            <ac:grpSpMk id="15" creationId="{50AD8757-2FF0-0046-9151-96EA48FBF996}"/>
          </ac:grpSpMkLst>
        </pc:grpChg>
        <pc:grpChg chg="del">
          <ac:chgData name="Vilsasha Jaikrishin" userId="8feabab8-935a-401c-be9e-6b861b652612" providerId="ADAL" clId="{36A987B8-547A-472B-A666-3C815BD2687A}" dt="2023-06-28T10:09:51.890" v="38" actId="478"/>
          <ac:grpSpMkLst>
            <pc:docMk/>
            <pc:sldMk cId="731994660" sldId="2146846631"/>
            <ac:grpSpMk id="39" creationId="{D4454FDB-0256-8FC2-7CB0-BA987BA4B18E}"/>
          </ac:grpSpMkLst>
        </pc:grpChg>
        <pc:picChg chg="del">
          <ac:chgData name="Vilsasha Jaikrishin" userId="8feabab8-935a-401c-be9e-6b861b652612" providerId="ADAL" clId="{36A987B8-547A-472B-A666-3C815BD2687A}" dt="2023-06-28T10:09:51.890" v="38" actId="478"/>
          <ac:picMkLst>
            <pc:docMk/>
            <pc:sldMk cId="731994660" sldId="2146846631"/>
            <ac:picMk id="46" creationId="{20B946A3-8DB4-E516-ED48-67242F3E2B4C}"/>
          </ac:picMkLst>
        </pc:picChg>
      </pc:sldChg>
      <pc:sldChg chg="delSp mod">
        <pc:chgData name="Vilsasha Jaikrishin" userId="8feabab8-935a-401c-be9e-6b861b652612" providerId="ADAL" clId="{36A987B8-547A-472B-A666-3C815BD2687A}" dt="2023-06-28T10:14:40.226" v="101" actId="478"/>
        <pc:sldMkLst>
          <pc:docMk/>
          <pc:sldMk cId="3387819254" sldId="2146846637"/>
        </pc:sldMkLst>
        <pc:grpChg chg="del">
          <ac:chgData name="Vilsasha Jaikrishin" userId="8feabab8-935a-401c-be9e-6b861b652612" providerId="ADAL" clId="{36A987B8-547A-472B-A666-3C815BD2687A}" dt="2023-06-28T10:14:40.226" v="101" actId="478"/>
          <ac:grpSpMkLst>
            <pc:docMk/>
            <pc:sldMk cId="3387819254" sldId="2146846637"/>
            <ac:grpSpMk id="3" creationId="{0DB55C8F-3D25-E2BA-9C0F-D4032678468A}"/>
          </ac:grpSpMkLst>
        </pc:grpChg>
      </pc:sldChg>
      <pc:sldChg chg="delSp mod">
        <pc:chgData name="Vilsasha Jaikrishin" userId="8feabab8-935a-401c-be9e-6b861b652612" providerId="ADAL" clId="{36A987B8-547A-472B-A666-3C815BD2687A}" dt="2023-06-28T10:14:36.025" v="100" actId="478"/>
        <pc:sldMkLst>
          <pc:docMk/>
          <pc:sldMk cId="1145394912" sldId="2146846638"/>
        </pc:sldMkLst>
        <pc:grpChg chg="del">
          <ac:chgData name="Vilsasha Jaikrishin" userId="8feabab8-935a-401c-be9e-6b861b652612" providerId="ADAL" clId="{36A987B8-547A-472B-A666-3C815BD2687A}" dt="2023-06-28T10:14:36.025" v="100" actId="478"/>
          <ac:grpSpMkLst>
            <pc:docMk/>
            <pc:sldMk cId="1145394912" sldId="2146846638"/>
            <ac:grpSpMk id="12" creationId="{1EDD1ABB-3A28-7E67-6DE1-D0C8F4387A03}"/>
          </ac:grpSpMkLst>
        </pc:grpChg>
      </pc:sldChg>
      <pc:sldChg chg="delSp mod">
        <pc:chgData name="Vilsasha Jaikrishin" userId="8feabab8-935a-401c-be9e-6b861b652612" providerId="ADAL" clId="{36A987B8-547A-472B-A666-3C815BD2687A}" dt="2023-06-28T10:10:21.319" v="57" actId="478"/>
        <pc:sldMkLst>
          <pc:docMk/>
          <pc:sldMk cId="4014571076" sldId="2146846650"/>
        </pc:sldMkLst>
        <pc:grpChg chg="del">
          <ac:chgData name="Vilsasha Jaikrishin" userId="8feabab8-935a-401c-be9e-6b861b652612" providerId="ADAL" clId="{36A987B8-547A-472B-A666-3C815BD2687A}" dt="2023-06-28T10:10:21.319" v="57" actId="478"/>
          <ac:grpSpMkLst>
            <pc:docMk/>
            <pc:sldMk cId="4014571076" sldId="2146846650"/>
            <ac:grpSpMk id="6" creationId="{56A16280-C5B5-508E-8E79-E1A814A43C2C}"/>
          </ac:grpSpMkLst>
        </pc:grpChg>
      </pc:sldChg>
      <pc:sldChg chg="delSp mod">
        <pc:chgData name="Vilsasha Jaikrishin" userId="8feabab8-935a-401c-be9e-6b861b652612" providerId="ADAL" clId="{36A987B8-547A-472B-A666-3C815BD2687A}" dt="2023-06-28T10:14:20.179" v="96" actId="478"/>
        <pc:sldMkLst>
          <pc:docMk/>
          <pc:sldMk cId="2825157578" sldId="2146846655"/>
        </pc:sldMkLst>
        <pc:spChg chg="del">
          <ac:chgData name="Vilsasha Jaikrishin" userId="8feabab8-935a-401c-be9e-6b861b652612" providerId="ADAL" clId="{36A987B8-547A-472B-A666-3C815BD2687A}" dt="2023-06-28T10:14:20.179" v="96" actId="478"/>
          <ac:spMkLst>
            <pc:docMk/>
            <pc:sldMk cId="2825157578" sldId="2146846655"/>
            <ac:spMk id="6" creationId="{C16F42AD-04C1-9EAC-B840-A2935427FA25}"/>
          </ac:spMkLst>
        </pc:spChg>
        <pc:grpChg chg="del">
          <ac:chgData name="Vilsasha Jaikrishin" userId="8feabab8-935a-401c-be9e-6b861b652612" providerId="ADAL" clId="{36A987B8-547A-472B-A666-3C815BD2687A}" dt="2023-06-28T10:14:18.324" v="95" actId="478"/>
          <ac:grpSpMkLst>
            <pc:docMk/>
            <pc:sldMk cId="2825157578" sldId="2146846655"/>
            <ac:grpSpMk id="3" creationId="{A022756A-2859-CFB1-5B09-8A6AE2B39D7B}"/>
          </ac:grpSpMkLst>
        </pc:grpChg>
      </pc:sldChg>
      <pc:sldChg chg="delSp mod">
        <pc:chgData name="Vilsasha Jaikrishin" userId="8feabab8-935a-401c-be9e-6b861b652612" providerId="ADAL" clId="{36A987B8-547A-472B-A666-3C815BD2687A}" dt="2023-06-28T10:14:27.677" v="98" actId="478"/>
        <pc:sldMkLst>
          <pc:docMk/>
          <pc:sldMk cId="1251042580" sldId="2146846656"/>
        </pc:sldMkLst>
        <pc:spChg chg="del">
          <ac:chgData name="Vilsasha Jaikrishin" userId="8feabab8-935a-401c-be9e-6b861b652612" providerId="ADAL" clId="{36A987B8-547A-472B-A666-3C815BD2687A}" dt="2023-06-28T10:14:27.677" v="98" actId="478"/>
          <ac:spMkLst>
            <pc:docMk/>
            <pc:sldMk cId="1251042580" sldId="2146846656"/>
            <ac:spMk id="38" creationId="{06379CE8-53FA-F606-821C-7C7CFED5CF27}"/>
          </ac:spMkLst>
        </pc:spChg>
        <pc:grpChg chg="del">
          <ac:chgData name="Vilsasha Jaikrishin" userId="8feabab8-935a-401c-be9e-6b861b652612" providerId="ADAL" clId="{36A987B8-547A-472B-A666-3C815BD2687A}" dt="2023-06-28T10:14:27.677" v="98" actId="478"/>
          <ac:grpSpMkLst>
            <pc:docMk/>
            <pc:sldMk cId="1251042580" sldId="2146846656"/>
            <ac:grpSpMk id="35" creationId="{A4807AB7-C979-34DD-43CA-47A744CBA2C1}"/>
          </ac:grpSpMkLst>
        </pc:grpChg>
      </pc:sldChg>
      <pc:sldChg chg="delSp del mod delCm">
        <pc:chgData name="Vilsasha Jaikrishin" userId="8feabab8-935a-401c-be9e-6b861b652612" providerId="ADAL" clId="{36A987B8-547A-472B-A666-3C815BD2687A}" dt="2023-06-28T10:12:06.414" v="73" actId="47"/>
        <pc:sldMkLst>
          <pc:docMk/>
          <pc:sldMk cId="586176692" sldId="2146846662"/>
        </pc:sldMkLst>
        <pc:grpChg chg="del">
          <ac:chgData name="Vilsasha Jaikrishin" userId="8feabab8-935a-401c-be9e-6b861b652612" providerId="ADAL" clId="{36A987B8-547A-472B-A666-3C815BD2687A}" dt="2023-06-28T10:11:09.510" v="71" actId="478"/>
          <ac:grpSpMkLst>
            <pc:docMk/>
            <pc:sldMk cId="586176692" sldId="2146846662"/>
            <ac:grpSpMk id="9" creationId="{2338FF1F-A10C-9BFA-92B1-C87191D27479}"/>
          </ac:grpSpMkLst>
        </pc:grpChg>
        <pc:extLst>
          <p:ext xmlns:p="http://schemas.openxmlformats.org/presentationml/2006/main" uri="{D6D511B9-2390-475A-947B-AFAB55BFBCF1}">
            <pc226:cmChg xmlns:pc226="http://schemas.microsoft.com/office/powerpoint/2022/06/main/command" chg="del">
              <pc226:chgData name="Vilsasha Jaikrishin" userId="8feabab8-935a-401c-be9e-6b861b652612" providerId="ADAL" clId="{36A987B8-547A-472B-A666-3C815BD2687A}" dt="2023-06-28T10:11:05.754" v="70"/>
              <pc2:cmMkLst xmlns:pc2="http://schemas.microsoft.com/office/powerpoint/2019/9/main/command">
                <pc:docMk/>
                <pc:sldMk cId="586176692" sldId="2146846662"/>
                <pc2:cmMk id="{EED77D4E-08A1-4BA3-8AA9-E196E8E331EA}"/>
              </pc2:cmMkLst>
            </pc226:cmChg>
          </p:ext>
        </pc:extLst>
      </pc:sldChg>
      <pc:sldChg chg="delSp mod">
        <pc:chgData name="Vilsasha Jaikrishin" userId="8feabab8-935a-401c-be9e-6b861b652612" providerId="ADAL" clId="{36A987B8-547A-472B-A666-3C815BD2687A}" dt="2023-06-28T10:07:25.436" v="1" actId="478"/>
        <pc:sldMkLst>
          <pc:docMk/>
          <pc:sldMk cId="88981153" sldId="2146846663"/>
        </pc:sldMkLst>
        <pc:grpChg chg="del">
          <ac:chgData name="Vilsasha Jaikrishin" userId="8feabab8-935a-401c-be9e-6b861b652612" providerId="ADAL" clId="{36A987B8-547A-472B-A666-3C815BD2687A}" dt="2023-06-28T10:07:25.436" v="1" actId="478"/>
          <ac:grpSpMkLst>
            <pc:docMk/>
            <pc:sldMk cId="88981153" sldId="2146846663"/>
            <ac:grpSpMk id="4" creationId="{1C879D05-EAB4-9D9B-EC6E-3B51B0A8B7B8}"/>
          </ac:grpSpMkLst>
        </pc:grpChg>
      </pc:sldChg>
      <pc:sldChg chg="delSp mod">
        <pc:chgData name="Vilsasha Jaikrishin" userId="8feabab8-935a-401c-be9e-6b861b652612" providerId="ADAL" clId="{36A987B8-547A-472B-A666-3C815BD2687A}" dt="2023-06-28T10:07:29.098" v="2" actId="478"/>
        <pc:sldMkLst>
          <pc:docMk/>
          <pc:sldMk cId="2632699080" sldId="2146846664"/>
        </pc:sldMkLst>
        <pc:grpChg chg="del">
          <ac:chgData name="Vilsasha Jaikrishin" userId="8feabab8-935a-401c-be9e-6b861b652612" providerId="ADAL" clId="{36A987B8-547A-472B-A666-3C815BD2687A}" dt="2023-06-28T10:07:29.098" v="2" actId="478"/>
          <ac:grpSpMkLst>
            <pc:docMk/>
            <pc:sldMk cId="2632699080" sldId="2146846664"/>
            <ac:grpSpMk id="4" creationId="{1C879D05-EAB4-9D9B-EC6E-3B51B0A8B7B8}"/>
          </ac:grpSpMkLst>
        </pc:grpChg>
      </pc:sldChg>
      <pc:sldChg chg="delSp mod">
        <pc:chgData name="Vilsasha Jaikrishin" userId="8feabab8-935a-401c-be9e-6b861b652612" providerId="ADAL" clId="{36A987B8-547A-472B-A666-3C815BD2687A}" dt="2023-06-28T10:55:13.653" v="104" actId="478"/>
        <pc:sldMkLst>
          <pc:docMk/>
          <pc:sldMk cId="257795798" sldId="2146846665"/>
        </pc:sldMkLst>
        <pc:spChg chg="del">
          <ac:chgData name="Vilsasha Jaikrishin" userId="8feabab8-935a-401c-be9e-6b861b652612" providerId="ADAL" clId="{36A987B8-547A-472B-A666-3C815BD2687A}" dt="2023-06-28T10:55:13.653" v="104" actId="478"/>
          <ac:spMkLst>
            <pc:docMk/>
            <pc:sldMk cId="257795798" sldId="2146846665"/>
            <ac:spMk id="46" creationId="{A88457D1-BFE7-5C7A-C93A-6D867C95ACB0}"/>
          </ac:spMkLst>
        </pc:spChg>
        <pc:grpChg chg="del">
          <ac:chgData name="Vilsasha Jaikrishin" userId="8feabab8-935a-401c-be9e-6b861b652612" providerId="ADAL" clId="{36A987B8-547A-472B-A666-3C815BD2687A}" dt="2023-06-28T10:07:33.416" v="3" actId="478"/>
          <ac:grpSpMkLst>
            <pc:docMk/>
            <pc:sldMk cId="257795798" sldId="2146846665"/>
            <ac:grpSpMk id="4" creationId="{1C879D05-EAB4-9D9B-EC6E-3B51B0A8B7B8}"/>
          </ac:grpSpMkLst>
        </pc:grpChg>
      </pc:sldChg>
      <pc:sldChg chg="delSp mod">
        <pc:chgData name="Vilsasha Jaikrishin" userId="8feabab8-935a-401c-be9e-6b861b652612" providerId="ADAL" clId="{36A987B8-547A-472B-A666-3C815BD2687A}" dt="2023-06-28T10:07:37.144" v="5" actId="478"/>
        <pc:sldMkLst>
          <pc:docMk/>
          <pc:sldMk cId="2805074650" sldId="2146846666"/>
        </pc:sldMkLst>
        <pc:grpChg chg="del">
          <ac:chgData name="Vilsasha Jaikrishin" userId="8feabab8-935a-401c-be9e-6b861b652612" providerId="ADAL" clId="{36A987B8-547A-472B-A666-3C815BD2687A}" dt="2023-06-28T10:07:35.641" v="4" actId="478"/>
          <ac:grpSpMkLst>
            <pc:docMk/>
            <pc:sldMk cId="2805074650" sldId="2146846666"/>
            <ac:grpSpMk id="15" creationId="{9282BC4C-B053-EB82-30AF-BB189F8C964A}"/>
          </ac:grpSpMkLst>
        </pc:grpChg>
        <pc:grpChg chg="del">
          <ac:chgData name="Vilsasha Jaikrishin" userId="8feabab8-935a-401c-be9e-6b861b652612" providerId="ADAL" clId="{36A987B8-547A-472B-A666-3C815BD2687A}" dt="2023-06-28T10:07:37.144" v="5" actId="478"/>
          <ac:grpSpMkLst>
            <pc:docMk/>
            <pc:sldMk cId="2805074650" sldId="2146846666"/>
            <ac:grpSpMk id="86" creationId="{0D27064D-ADEE-6931-B51C-ABA05A546A35}"/>
          </ac:grpSpMkLst>
        </pc:grpChg>
      </pc:sldChg>
      <pc:sldChg chg="delSp mod">
        <pc:chgData name="Vilsasha Jaikrishin" userId="8feabab8-935a-401c-be9e-6b861b652612" providerId="ADAL" clId="{36A987B8-547A-472B-A666-3C815BD2687A}" dt="2023-06-28T10:07:42.723" v="8" actId="478"/>
        <pc:sldMkLst>
          <pc:docMk/>
          <pc:sldMk cId="3427571870" sldId="2146846667"/>
        </pc:sldMkLst>
        <pc:spChg chg="del">
          <ac:chgData name="Vilsasha Jaikrishin" userId="8feabab8-935a-401c-be9e-6b861b652612" providerId="ADAL" clId="{36A987B8-547A-472B-A666-3C815BD2687A}" dt="2023-06-28T10:07:42.723" v="8" actId="478"/>
          <ac:spMkLst>
            <pc:docMk/>
            <pc:sldMk cId="3427571870" sldId="2146846667"/>
            <ac:spMk id="64" creationId="{FA30BD81-F38A-49E8-9FE2-7B4C1993F0CB}"/>
          </ac:spMkLst>
        </pc:spChg>
        <pc:grpChg chg="del">
          <ac:chgData name="Vilsasha Jaikrishin" userId="8feabab8-935a-401c-be9e-6b861b652612" providerId="ADAL" clId="{36A987B8-547A-472B-A666-3C815BD2687A}" dt="2023-06-28T10:07:40.322" v="6" actId="478"/>
          <ac:grpSpMkLst>
            <pc:docMk/>
            <pc:sldMk cId="3427571870" sldId="2146846667"/>
            <ac:grpSpMk id="2" creationId="{22CBB5C1-9D14-F471-C57E-F027F81B8A94}"/>
          </ac:grpSpMkLst>
        </pc:grpChg>
        <pc:picChg chg="del">
          <ac:chgData name="Vilsasha Jaikrishin" userId="8feabab8-935a-401c-be9e-6b861b652612" providerId="ADAL" clId="{36A987B8-547A-472B-A666-3C815BD2687A}" dt="2023-06-28T10:07:41.457" v="7" actId="478"/>
          <ac:picMkLst>
            <pc:docMk/>
            <pc:sldMk cId="3427571870" sldId="2146846667"/>
            <ac:picMk id="65" creationId="{58A142CE-6B2B-4CDB-9A5E-4A10C42490EB}"/>
          </ac:picMkLst>
        </pc:picChg>
      </pc:sldChg>
      <pc:sldChg chg="del">
        <pc:chgData name="Vilsasha Jaikrishin" userId="8feabab8-935a-401c-be9e-6b861b652612" providerId="ADAL" clId="{36A987B8-547A-472B-A666-3C815BD2687A}" dt="2023-06-28T10:10:25.147" v="58" actId="47"/>
        <pc:sldMkLst>
          <pc:docMk/>
          <pc:sldMk cId="1989728060" sldId="2146846669"/>
        </pc:sldMkLst>
      </pc:sldChg>
      <pc:sldChg chg="del">
        <pc:chgData name="Vilsasha Jaikrishin" userId="8feabab8-935a-401c-be9e-6b861b652612" providerId="ADAL" clId="{36A987B8-547A-472B-A666-3C815BD2687A}" dt="2023-06-28T10:10:26.969" v="59" actId="47"/>
        <pc:sldMkLst>
          <pc:docMk/>
          <pc:sldMk cId="881394378" sldId="2146846670"/>
        </pc:sldMkLst>
      </pc:sldChg>
      <pc:sldChg chg="delSp mod">
        <pc:chgData name="Vilsasha Jaikrishin" userId="8feabab8-935a-401c-be9e-6b861b652612" providerId="ADAL" clId="{36A987B8-547A-472B-A666-3C815BD2687A}" dt="2023-06-30T09:55:51.975" v="136" actId="478"/>
        <pc:sldMkLst>
          <pc:docMk/>
          <pc:sldMk cId="4031246127" sldId="2146846671"/>
        </pc:sldMkLst>
        <pc:spChg chg="del">
          <ac:chgData name="Vilsasha Jaikrishin" userId="8feabab8-935a-401c-be9e-6b861b652612" providerId="ADAL" clId="{36A987B8-547A-472B-A666-3C815BD2687A}" dt="2023-06-28T10:10:33.337" v="62" actId="478"/>
          <ac:spMkLst>
            <pc:docMk/>
            <pc:sldMk cId="4031246127" sldId="2146846671"/>
            <ac:spMk id="8" creationId="{BC3955ED-648E-A7B6-E77D-76344084665E}"/>
          </ac:spMkLst>
        </pc:spChg>
        <pc:grpChg chg="del">
          <ac:chgData name="Vilsasha Jaikrishin" userId="8feabab8-935a-401c-be9e-6b861b652612" providerId="ADAL" clId="{36A987B8-547A-472B-A666-3C815BD2687A}" dt="2023-06-28T10:10:29.994" v="61" actId="478"/>
          <ac:grpSpMkLst>
            <pc:docMk/>
            <pc:sldMk cId="4031246127" sldId="2146846671"/>
            <ac:grpSpMk id="4" creationId="{7FFD801E-F86B-025E-07CC-FF7DEEC4550C}"/>
          </ac:grpSpMkLst>
        </pc:grpChg>
        <pc:graphicFrameChg chg="del">
          <ac:chgData name="Vilsasha Jaikrishin" userId="8feabab8-935a-401c-be9e-6b861b652612" providerId="ADAL" clId="{36A987B8-547A-472B-A666-3C815BD2687A}" dt="2023-06-30T09:55:51.975" v="136" actId="478"/>
          <ac:graphicFrameMkLst>
            <pc:docMk/>
            <pc:sldMk cId="4031246127" sldId="2146846671"/>
            <ac:graphicFrameMk id="3" creationId="{A3925FF4-6B12-9A7D-C85C-A663A5A2396B}"/>
          </ac:graphicFrameMkLst>
        </pc:graphicFrameChg>
      </pc:sldChg>
      <pc:sldChg chg="delSp mod">
        <pc:chgData name="Vilsasha Jaikrishin" userId="8feabab8-935a-401c-be9e-6b861b652612" providerId="ADAL" clId="{36A987B8-547A-472B-A666-3C815BD2687A}" dt="2023-06-28T10:08:56.827" v="22" actId="478"/>
        <pc:sldMkLst>
          <pc:docMk/>
          <pc:sldMk cId="171146431" sldId="2146846674"/>
        </pc:sldMkLst>
        <pc:spChg chg="del">
          <ac:chgData name="Vilsasha Jaikrishin" userId="8feabab8-935a-401c-be9e-6b861b652612" providerId="ADAL" clId="{36A987B8-547A-472B-A666-3C815BD2687A}" dt="2023-06-28T10:08:56.827" v="22" actId="478"/>
          <ac:spMkLst>
            <pc:docMk/>
            <pc:sldMk cId="171146431" sldId="2146846674"/>
            <ac:spMk id="3" creationId="{80BB3E5E-DA55-EF5E-9A68-96698338A000}"/>
          </ac:spMkLst>
        </pc:spChg>
        <pc:grpChg chg="del">
          <ac:chgData name="Vilsasha Jaikrishin" userId="8feabab8-935a-401c-be9e-6b861b652612" providerId="ADAL" clId="{36A987B8-547A-472B-A666-3C815BD2687A}" dt="2023-06-28T10:08:56.827" v="22" actId="478"/>
          <ac:grpSpMkLst>
            <pc:docMk/>
            <pc:sldMk cId="171146431" sldId="2146846674"/>
            <ac:grpSpMk id="31" creationId="{9B29A986-978F-B584-733C-7C82F433462E}"/>
          </ac:grpSpMkLst>
        </pc:grpChg>
      </pc:sldChg>
      <pc:sldChg chg="delSp mod">
        <pc:chgData name="Vilsasha Jaikrishin" userId="8feabab8-935a-401c-be9e-6b861b652612" providerId="ADAL" clId="{36A987B8-547A-472B-A666-3C815BD2687A}" dt="2023-06-28T10:08:51.131" v="21" actId="478"/>
        <pc:sldMkLst>
          <pc:docMk/>
          <pc:sldMk cId="2216398964" sldId="2146846675"/>
        </pc:sldMkLst>
        <pc:grpChg chg="del">
          <ac:chgData name="Vilsasha Jaikrishin" userId="8feabab8-935a-401c-be9e-6b861b652612" providerId="ADAL" clId="{36A987B8-547A-472B-A666-3C815BD2687A}" dt="2023-06-28T10:08:51.131" v="21" actId="478"/>
          <ac:grpSpMkLst>
            <pc:docMk/>
            <pc:sldMk cId="2216398964" sldId="2146846675"/>
            <ac:grpSpMk id="10" creationId="{47A6E77B-C641-8038-DF54-3A7BA9983BE8}"/>
          </ac:grpSpMkLst>
        </pc:grpChg>
      </pc:sldChg>
      <pc:sldChg chg="delSp mod">
        <pc:chgData name="Vilsasha Jaikrishin" userId="8feabab8-935a-401c-be9e-6b861b652612" providerId="ADAL" clId="{36A987B8-547A-472B-A666-3C815BD2687A}" dt="2023-06-28T10:09:29.103" v="31" actId="478"/>
        <pc:sldMkLst>
          <pc:docMk/>
          <pc:sldMk cId="668011796" sldId="2146846678"/>
        </pc:sldMkLst>
        <pc:grpChg chg="del">
          <ac:chgData name="Vilsasha Jaikrishin" userId="8feabab8-935a-401c-be9e-6b861b652612" providerId="ADAL" clId="{36A987B8-547A-472B-A666-3C815BD2687A}" dt="2023-06-28T10:09:29.103" v="31" actId="478"/>
          <ac:grpSpMkLst>
            <pc:docMk/>
            <pc:sldMk cId="668011796" sldId="2146846678"/>
            <ac:grpSpMk id="6" creationId="{B7340E39-9A2E-4990-9CA9-226C13872A6A}"/>
          </ac:grpSpMkLst>
        </pc:grpChg>
      </pc:sldChg>
      <pc:sldChg chg="delSp mod">
        <pc:chgData name="Vilsasha Jaikrishin" userId="8feabab8-935a-401c-be9e-6b861b652612" providerId="ADAL" clId="{36A987B8-547A-472B-A666-3C815BD2687A}" dt="2023-06-28T10:09:34.726" v="32" actId="478"/>
        <pc:sldMkLst>
          <pc:docMk/>
          <pc:sldMk cId="3532135090" sldId="2146846679"/>
        </pc:sldMkLst>
        <pc:grpChg chg="del">
          <ac:chgData name="Vilsasha Jaikrishin" userId="8feabab8-935a-401c-be9e-6b861b652612" providerId="ADAL" clId="{36A987B8-547A-472B-A666-3C815BD2687A}" dt="2023-06-28T10:09:34.726" v="32" actId="478"/>
          <ac:grpSpMkLst>
            <pc:docMk/>
            <pc:sldMk cId="3532135090" sldId="2146846679"/>
            <ac:grpSpMk id="6" creationId="{B7340E39-9A2E-4990-9CA9-226C13872A6A}"/>
          </ac:grpSpMkLst>
        </pc:grpChg>
      </pc:sldChg>
      <pc:sldChg chg="delSp mod">
        <pc:chgData name="Vilsasha Jaikrishin" userId="8feabab8-935a-401c-be9e-6b861b652612" providerId="ADAL" clId="{36A987B8-547A-472B-A666-3C815BD2687A}" dt="2023-06-28T10:09:25.899" v="30" actId="478"/>
        <pc:sldMkLst>
          <pc:docMk/>
          <pc:sldMk cId="3555566898" sldId="2146846680"/>
        </pc:sldMkLst>
        <pc:spChg chg="del">
          <ac:chgData name="Vilsasha Jaikrishin" userId="8feabab8-935a-401c-be9e-6b861b652612" providerId="ADAL" clId="{36A987B8-547A-472B-A666-3C815BD2687A}" dt="2023-06-28T10:09:25.899" v="30" actId="478"/>
          <ac:spMkLst>
            <pc:docMk/>
            <pc:sldMk cId="3555566898" sldId="2146846680"/>
            <ac:spMk id="7" creationId="{3F42D35E-85A5-7D7F-1DBC-275292F586B7}"/>
          </ac:spMkLst>
        </pc:spChg>
        <pc:grpChg chg="del">
          <ac:chgData name="Vilsasha Jaikrishin" userId="8feabab8-935a-401c-be9e-6b861b652612" providerId="ADAL" clId="{36A987B8-547A-472B-A666-3C815BD2687A}" dt="2023-06-28T10:09:22.584" v="28" actId="478"/>
          <ac:grpSpMkLst>
            <pc:docMk/>
            <pc:sldMk cId="3555566898" sldId="2146846680"/>
            <ac:grpSpMk id="16" creationId="{7C26E056-60C2-CE4A-B7CC-5A7DE85F6953}"/>
          </ac:grpSpMkLst>
        </pc:grpChg>
        <pc:picChg chg="del">
          <ac:chgData name="Vilsasha Jaikrishin" userId="8feabab8-935a-401c-be9e-6b861b652612" providerId="ADAL" clId="{36A987B8-547A-472B-A666-3C815BD2687A}" dt="2023-06-28T10:09:24.589" v="29" actId="478"/>
          <ac:picMkLst>
            <pc:docMk/>
            <pc:sldMk cId="3555566898" sldId="2146846680"/>
            <ac:picMk id="26" creationId="{2863A4DF-A182-CF87-62B9-8E38F82E85C6}"/>
          </ac:picMkLst>
        </pc:picChg>
      </pc:sldChg>
      <pc:sldChg chg="del">
        <pc:chgData name="Vilsasha Jaikrishin" userId="8feabab8-935a-401c-be9e-6b861b652612" providerId="ADAL" clId="{36A987B8-547A-472B-A666-3C815BD2687A}" dt="2023-06-28T10:10:28.072" v="60" actId="47"/>
        <pc:sldMkLst>
          <pc:docMk/>
          <pc:sldMk cId="2426983832" sldId="2146846683"/>
        </pc:sldMkLst>
      </pc:sldChg>
      <pc:sldChg chg="delSp mod">
        <pc:chgData name="Vilsasha Jaikrishin" userId="8feabab8-935a-401c-be9e-6b861b652612" providerId="ADAL" clId="{36A987B8-547A-472B-A666-3C815BD2687A}" dt="2023-06-28T10:10:54.573" v="68" actId="478"/>
        <pc:sldMkLst>
          <pc:docMk/>
          <pc:sldMk cId="4178439424" sldId="2146846687"/>
        </pc:sldMkLst>
        <pc:spChg chg="del">
          <ac:chgData name="Vilsasha Jaikrishin" userId="8feabab8-935a-401c-be9e-6b861b652612" providerId="ADAL" clId="{36A987B8-547A-472B-A666-3C815BD2687A}" dt="2023-06-28T10:10:53.633" v="67" actId="478"/>
          <ac:spMkLst>
            <pc:docMk/>
            <pc:sldMk cId="4178439424" sldId="2146846687"/>
            <ac:spMk id="8" creationId="{BC3955ED-648E-A7B6-E77D-76344084665E}"/>
          </ac:spMkLst>
        </pc:spChg>
        <pc:grpChg chg="del">
          <ac:chgData name="Vilsasha Jaikrishin" userId="8feabab8-935a-401c-be9e-6b861b652612" providerId="ADAL" clId="{36A987B8-547A-472B-A666-3C815BD2687A}" dt="2023-06-28T10:10:54.573" v="68" actId="478"/>
          <ac:grpSpMkLst>
            <pc:docMk/>
            <pc:sldMk cId="4178439424" sldId="2146846687"/>
            <ac:grpSpMk id="4" creationId="{7FFD801E-F86B-025E-07CC-FF7DEEC4550C}"/>
          </ac:grpSpMkLst>
        </pc:grpChg>
      </pc:sldChg>
      <pc:sldChg chg="delSp modSp mod">
        <pc:chgData name="Vilsasha Jaikrishin" userId="8feabab8-935a-401c-be9e-6b861b652612" providerId="ADAL" clId="{36A987B8-547A-472B-A666-3C815BD2687A}" dt="2023-06-30T03:22:37.763" v="111" actId="20577"/>
        <pc:sldMkLst>
          <pc:docMk/>
          <pc:sldMk cId="3010520229" sldId="2146846689"/>
        </pc:sldMkLst>
        <pc:spChg chg="del">
          <ac:chgData name="Vilsasha Jaikrishin" userId="8feabab8-935a-401c-be9e-6b861b652612" providerId="ADAL" clId="{36A987B8-547A-472B-A666-3C815BD2687A}" dt="2023-06-28T10:08:02.481" v="15" actId="478"/>
          <ac:spMkLst>
            <pc:docMk/>
            <pc:sldMk cId="3010520229" sldId="2146846689"/>
            <ac:spMk id="16" creationId="{BC35BB04-1816-DA4C-9AC8-94FEB1349319}"/>
          </ac:spMkLst>
        </pc:spChg>
        <pc:spChg chg="mod">
          <ac:chgData name="Vilsasha Jaikrishin" userId="8feabab8-935a-401c-be9e-6b861b652612" providerId="ADAL" clId="{36A987B8-547A-472B-A666-3C815BD2687A}" dt="2023-06-28T10:08:18.752" v="17" actId="13926"/>
          <ac:spMkLst>
            <pc:docMk/>
            <pc:sldMk cId="3010520229" sldId="2146846689"/>
            <ac:spMk id="50" creationId="{B458BE9B-2B32-8FE9-347F-933EF6BEE76D}"/>
          </ac:spMkLst>
        </pc:spChg>
        <pc:spChg chg="mod">
          <ac:chgData name="Vilsasha Jaikrishin" userId="8feabab8-935a-401c-be9e-6b861b652612" providerId="ADAL" clId="{36A987B8-547A-472B-A666-3C815BD2687A}" dt="2023-06-30T03:22:37.763" v="111" actId="20577"/>
          <ac:spMkLst>
            <pc:docMk/>
            <pc:sldMk cId="3010520229" sldId="2146846689"/>
            <ac:spMk id="88" creationId="{4554D29E-6F5C-4CEF-A23B-CAC81832F631}"/>
          </ac:spMkLst>
        </pc:spChg>
        <pc:spChg chg="mod">
          <ac:chgData name="Vilsasha Jaikrishin" userId="8feabab8-935a-401c-be9e-6b861b652612" providerId="ADAL" clId="{36A987B8-547A-472B-A666-3C815BD2687A}" dt="2023-06-28T10:08:06.027" v="16" actId="13926"/>
          <ac:spMkLst>
            <pc:docMk/>
            <pc:sldMk cId="3010520229" sldId="2146846689"/>
            <ac:spMk id="92" creationId="{AC3D58DA-40E6-88B4-17B4-DF4B96B2E622}"/>
          </ac:spMkLst>
        </pc:spChg>
        <pc:grpChg chg="del">
          <ac:chgData name="Vilsasha Jaikrishin" userId="8feabab8-935a-401c-be9e-6b861b652612" providerId="ADAL" clId="{36A987B8-547A-472B-A666-3C815BD2687A}" dt="2023-06-28T10:07:52.499" v="12" actId="478"/>
          <ac:grpSpMkLst>
            <pc:docMk/>
            <pc:sldMk cId="3010520229" sldId="2146846689"/>
            <ac:grpSpMk id="35" creationId="{D033854F-8604-DF87-3F8E-1C4839C4C5E9}"/>
          </ac:grpSpMkLst>
        </pc:grpChg>
        <pc:grpChg chg="del">
          <ac:chgData name="Vilsasha Jaikrishin" userId="8feabab8-935a-401c-be9e-6b861b652612" providerId="ADAL" clId="{36A987B8-547A-472B-A666-3C815BD2687A}" dt="2023-06-28T10:07:51.164" v="11" actId="478"/>
          <ac:grpSpMkLst>
            <pc:docMk/>
            <pc:sldMk cId="3010520229" sldId="2146846689"/>
            <ac:grpSpMk id="38" creationId="{C3E34B2E-3767-DE25-06B7-DC5E95AA7DB5}"/>
          </ac:grpSpMkLst>
        </pc:grpChg>
      </pc:sldChg>
      <pc:sldChg chg="delSp modSp mod">
        <pc:chgData name="Vilsasha Jaikrishin" userId="8feabab8-935a-401c-be9e-6b861b652612" providerId="ADAL" clId="{36A987B8-547A-472B-A666-3C815BD2687A}" dt="2023-06-30T03:22:43.120" v="112"/>
        <pc:sldMkLst>
          <pc:docMk/>
          <pc:sldMk cId="1245194942" sldId="2146846690"/>
        </pc:sldMkLst>
        <pc:spChg chg="del">
          <ac:chgData name="Vilsasha Jaikrishin" userId="8feabab8-935a-401c-be9e-6b861b652612" providerId="ADAL" clId="{36A987B8-547A-472B-A666-3C815BD2687A}" dt="2023-06-28T10:08:43.855" v="19" actId="478"/>
          <ac:spMkLst>
            <pc:docMk/>
            <pc:sldMk cId="1245194942" sldId="2146846690"/>
            <ac:spMk id="3" creationId="{76011D49-E9C9-F56C-9ED3-135B13718F97}"/>
          </ac:spMkLst>
        </pc:spChg>
        <pc:spChg chg="mod">
          <ac:chgData name="Vilsasha Jaikrishin" userId="8feabab8-935a-401c-be9e-6b861b652612" providerId="ADAL" clId="{36A987B8-547A-472B-A666-3C815BD2687A}" dt="2023-06-28T10:08:36.054" v="18" actId="13926"/>
          <ac:spMkLst>
            <pc:docMk/>
            <pc:sldMk cId="1245194942" sldId="2146846690"/>
            <ac:spMk id="4" creationId="{35AFA792-5502-E117-052C-DC6B00163965}"/>
          </ac:spMkLst>
        </pc:spChg>
        <pc:spChg chg="mod">
          <ac:chgData name="Vilsasha Jaikrishin" userId="8feabab8-935a-401c-be9e-6b861b652612" providerId="ADAL" clId="{36A987B8-547A-472B-A666-3C815BD2687A}" dt="2023-06-28T10:08:47.811" v="20" actId="13926"/>
          <ac:spMkLst>
            <pc:docMk/>
            <pc:sldMk cId="1245194942" sldId="2146846690"/>
            <ac:spMk id="41" creationId="{520B0BEA-FB16-C462-CC94-2BD3FBDFF1AB}"/>
          </ac:spMkLst>
        </pc:spChg>
        <pc:spChg chg="mod">
          <ac:chgData name="Vilsasha Jaikrishin" userId="8feabab8-935a-401c-be9e-6b861b652612" providerId="ADAL" clId="{36A987B8-547A-472B-A666-3C815BD2687A}" dt="2023-06-30T03:22:43.120" v="112"/>
          <ac:spMkLst>
            <pc:docMk/>
            <pc:sldMk cId="1245194942" sldId="2146846690"/>
            <ac:spMk id="88" creationId="{4554D29E-6F5C-4CEF-A23B-CAC81832F631}"/>
          </ac:spMkLst>
        </pc:spChg>
        <pc:grpChg chg="del">
          <ac:chgData name="Vilsasha Jaikrishin" userId="8feabab8-935a-401c-be9e-6b861b652612" providerId="ADAL" clId="{36A987B8-547A-472B-A666-3C815BD2687A}" dt="2023-06-28T10:07:55.236" v="13" actId="478"/>
          <ac:grpSpMkLst>
            <pc:docMk/>
            <pc:sldMk cId="1245194942" sldId="2146846690"/>
            <ac:grpSpMk id="28" creationId="{7B525912-1164-F92F-0A7D-62B56CA67116}"/>
          </ac:grpSpMkLst>
        </pc:grpChg>
        <pc:grpChg chg="del">
          <ac:chgData name="Vilsasha Jaikrishin" userId="8feabab8-935a-401c-be9e-6b861b652612" providerId="ADAL" clId="{36A987B8-547A-472B-A666-3C815BD2687A}" dt="2023-06-28T10:07:56.377" v="14" actId="478"/>
          <ac:grpSpMkLst>
            <pc:docMk/>
            <pc:sldMk cId="1245194942" sldId="2146846690"/>
            <ac:grpSpMk id="54" creationId="{B2233C72-EDE7-4B79-E847-8E826DA86A86}"/>
          </ac:grpSpMkLst>
        </pc:grpChg>
      </pc:sldChg>
      <pc:sldChg chg="delSp modSp del mod">
        <pc:chgData name="Vilsasha Jaikrishin" userId="8feabab8-935a-401c-be9e-6b861b652612" providerId="ADAL" clId="{36A987B8-547A-472B-A666-3C815BD2687A}" dt="2023-06-30T09:55:44.621" v="135" actId="47"/>
        <pc:sldMkLst>
          <pc:docMk/>
          <pc:sldMk cId="1035954971" sldId="2146846691"/>
        </pc:sldMkLst>
        <pc:spChg chg="mod">
          <ac:chgData name="Vilsasha Jaikrishin" userId="8feabab8-935a-401c-be9e-6b861b652612" providerId="ADAL" clId="{36A987B8-547A-472B-A666-3C815BD2687A}" dt="2023-06-30T01:48:39.127" v="108" actId="20577"/>
          <ac:spMkLst>
            <pc:docMk/>
            <pc:sldMk cId="1035954971" sldId="2146846691"/>
            <ac:spMk id="16" creationId="{F2001551-C5D6-4841-8724-5F00C0BD7670}"/>
          </ac:spMkLst>
        </pc:spChg>
        <pc:grpChg chg="del">
          <ac:chgData name="Vilsasha Jaikrishin" userId="8feabab8-935a-401c-be9e-6b861b652612" providerId="ADAL" clId="{36A987B8-547A-472B-A666-3C815BD2687A}" dt="2023-06-28T10:07:48.487" v="10" actId="478"/>
          <ac:grpSpMkLst>
            <pc:docMk/>
            <pc:sldMk cId="1035954971" sldId="2146846691"/>
            <ac:grpSpMk id="2" creationId="{22CBB5C1-9D14-F471-C57E-F027F81B8A94}"/>
          </ac:grpSpMkLst>
        </pc:grpChg>
      </pc:sldChg>
      <pc:sldChg chg="delSp mod">
        <pc:chgData name="Vilsasha Jaikrishin" userId="8feabab8-935a-401c-be9e-6b861b652612" providerId="ADAL" clId="{36A987B8-547A-472B-A666-3C815BD2687A}" dt="2023-06-28T10:13:05.567" v="83" actId="478"/>
        <pc:sldMkLst>
          <pc:docMk/>
          <pc:sldMk cId="809172580" sldId="2146846692"/>
        </pc:sldMkLst>
        <pc:spChg chg="del">
          <ac:chgData name="Vilsasha Jaikrishin" userId="8feabab8-935a-401c-be9e-6b861b652612" providerId="ADAL" clId="{36A987B8-547A-472B-A666-3C815BD2687A}" dt="2023-06-28T10:13:05.567" v="83" actId="478"/>
          <ac:spMkLst>
            <pc:docMk/>
            <pc:sldMk cId="809172580" sldId="2146846692"/>
            <ac:spMk id="28" creationId="{92A15426-A243-5723-2922-CBEBD6679634}"/>
          </ac:spMkLst>
        </pc:spChg>
        <pc:grpChg chg="del">
          <ac:chgData name="Vilsasha Jaikrishin" userId="8feabab8-935a-401c-be9e-6b861b652612" providerId="ADAL" clId="{36A987B8-547A-472B-A666-3C815BD2687A}" dt="2023-06-28T10:13:00.346" v="82" actId="478"/>
          <ac:grpSpMkLst>
            <pc:docMk/>
            <pc:sldMk cId="809172580" sldId="2146846692"/>
            <ac:grpSpMk id="29" creationId="{97F2667D-B56C-B189-D9CA-7F8D2BEB05BB}"/>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C19A5B-EFC2-4905-BC47-E8B285FBDCE3}" type="datetimeFigureOut">
              <a:rPr lang="en-US" smtClean="0"/>
              <a:t>6/30/2023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DA6F4-03C9-49D2-9EB0-130200276AA6}" type="slidenum">
              <a:rPr lang="en-US" smtClean="0"/>
              <a:t>‹#›</a:t>
            </a:fld>
            <a:endParaRPr lang="en-US"/>
          </a:p>
        </p:txBody>
      </p:sp>
    </p:spTree>
    <p:extLst>
      <p:ext uri="{BB962C8B-B14F-4D97-AF65-F5344CB8AC3E}">
        <p14:creationId xmlns:p14="http://schemas.microsoft.com/office/powerpoint/2010/main" val="1364870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BDA6F4-03C9-49D2-9EB0-130200276AA6}" type="slidenum">
              <a:rPr lang="en-US" smtClean="0"/>
              <a:t>4</a:t>
            </a:fld>
            <a:endParaRPr lang="en-US"/>
          </a:p>
        </p:txBody>
      </p:sp>
    </p:spTree>
    <p:extLst>
      <p:ext uri="{BB962C8B-B14F-4D97-AF65-F5344CB8AC3E}">
        <p14:creationId xmlns:p14="http://schemas.microsoft.com/office/powerpoint/2010/main" val="2596160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9C0C0-B1A3-4E74-A9CC-6C4D113CBA5A}" type="slidenum">
              <a:rPr lang="en-US" smtClean="0"/>
              <a:t>19</a:t>
            </a:fld>
            <a:endParaRPr lang="en-US"/>
          </a:p>
        </p:txBody>
      </p:sp>
    </p:spTree>
    <p:extLst>
      <p:ext uri="{BB962C8B-B14F-4D97-AF65-F5344CB8AC3E}">
        <p14:creationId xmlns:p14="http://schemas.microsoft.com/office/powerpoint/2010/main" val="2641308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2C3A55-61F2-46AD-BBD3-7A929F587BCC}" type="slidenum">
              <a:rPr lang="en-US" smtClean="0"/>
              <a:t>20</a:t>
            </a:fld>
            <a:endParaRPr lang="en-US"/>
          </a:p>
        </p:txBody>
      </p:sp>
    </p:spTree>
    <p:extLst>
      <p:ext uri="{BB962C8B-B14F-4D97-AF65-F5344CB8AC3E}">
        <p14:creationId xmlns:p14="http://schemas.microsoft.com/office/powerpoint/2010/main" val="3133234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DCBDD4-D6DB-49EA-97AA-A0E784F25A55}" type="slidenum">
              <a:rPr lang="en-MY" smtClean="0"/>
              <a:t>21</a:t>
            </a:fld>
            <a:endParaRPr lang="en-MY"/>
          </a:p>
        </p:txBody>
      </p:sp>
    </p:spTree>
    <p:extLst>
      <p:ext uri="{BB962C8B-B14F-4D97-AF65-F5344CB8AC3E}">
        <p14:creationId xmlns:p14="http://schemas.microsoft.com/office/powerpoint/2010/main" val="4261405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DCBDD4-D6DB-49EA-97AA-A0E784F25A55}" type="slidenum">
              <a:rPr lang="en-MY" smtClean="0"/>
              <a:t>22</a:t>
            </a:fld>
            <a:endParaRPr lang="en-MY"/>
          </a:p>
        </p:txBody>
      </p:sp>
    </p:spTree>
    <p:extLst>
      <p:ext uri="{BB962C8B-B14F-4D97-AF65-F5344CB8AC3E}">
        <p14:creationId xmlns:p14="http://schemas.microsoft.com/office/powerpoint/2010/main" val="246238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DCBDD4-D6DB-49EA-97AA-A0E784F25A55}" type="slidenum">
              <a:rPr lang="en-MY" smtClean="0"/>
              <a:t>23</a:t>
            </a:fld>
            <a:endParaRPr lang="en-MY"/>
          </a:p>
        </p:txBody>
      </p:sp>
    </p:spTree>
    <p:extLst>
      <p:ext uri="{BB962C8B-B14F-4D97-AF65-F5344CB8AC3E}">
        <p14:creationId xmlns:p14="http://schemas.microsoft.com/office/powerpoint/2010/main" val="4261405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56EF1B-098D-4575-B2F6-D27063DE1470}" type="slidenum">
              <a:rPr lang="en-GB" smtClean="0"/>
              <a:t>25</a:t>
            </a:fld>
            <a:endParaRPr lang="en-GB"/>
          </a:p>
        </p:txBody>
      </p:sp>
    </p:spTree>
    <p:extLst>
      <p:ext uri="{BB962C8B-B14F-4D97-AF65-F5344CB8AC3E}">
        <p14:creationId xmlns:p14="http://schemas.microsoft.com/office/powerpoint/2010/main" val="3188991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ACB4D6-B591-4AA6-89C1-EE15AE51B587}" type="slidenum">
              <a:rPr lang="en-US" smtClean="0"/>
              <a:t>26</a:t>
            </a:fld>
            <a:endParaRPr lang="en-US"/>
          </a:p>
        </p:txBody>
      </p:sp>
    </p:spTree>
    <p:extLst>
      <p:ext uri="{BB962C8B-B14F-4D97-AF65-F5344CB8AC3E}">
        <p14:creationId xmlns:p14="http://schemas.microsoft.com/office/powerpoint/2010/main" val="3785088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BDA6F4-03C9-49D2-9EB0-130200276AA6}" type="slidenum">
              <a:rPr lang="en-US" smtClean="0"/>
              <a:t>27</a:t>
            </a:fld>
            <a:endParaRPr lang="en-US"/>
          </a:p>
        </p:txBody>
      </p:sp>
    </p:spTree>
    <p:extLst>
      <p:ext uri="{BB962C8B-B14F-4D97-AF65-F5344CB8AC3E}">
        <p14:creationId xmlns:p14="http://schemas.microsoft.com/office/powerpoint/2010/main" val="3590724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BDA6F4-03C9-49D2-9EB0-130200276AA6}" type="slidenum">
              <a:rPr lang="en-US" smtClean="0"/>
              <a:t>29</a:t>
            </a:fld>
            <a:endParaRPr lang="en-US"/>
          </a:p>
        </p:txBody>
      </p:sp>
    </p:spTree>
    <p:extLst>
      <p:ext uri="{BB962C8B-B14F-4D97-AF65-F5344CB8AC3E}">
        <p14:creationId xmlns:p14="http://schemas.microsoft.com/office/powerpoint/2010/main" val="342511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BDA6F4-03C9-49D2-9EB0-130200276AA6}" type="slidenum">
              <a:rPr lang="en-US" smtClean="0"/>
              <a:t>30</a:t>
            </a:fld>
            <a:endParaRPr lang="en-US"/>
          </a:p>
        </p:txBody>
      </p:sp>
    </p:spTree>
    <p:extLst>
      <p:ext uri="{BB962C8B-B14F-4D97-AF65-F5344CB8AC3E}">
        <p14:creationId xmlns:p14="http://schemas.microsoft.com/office/powerpoint/2010/main" val="1855683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E53EBC-887A-4BDE-8D72-42B7C1A03827}" type="slidenum">
              <a:rPr lang="en-MY" smtClean="0"/>
              <a:t>5</a:t>
            </a:fld>
            <a:endParaRPr lang="en-MY"/>
          </a:p>
        </p:txBody>
      </p:sp>
    </p:spTree>
    <p:extLst>
      <p:ext uri="{BB962C8B-B14F-4D97-AF65-F5344CB8AC3E}">
        <p14:creationId xmlns:p14="http://schemas.microsoft.com/office/powerpoint/2010/main" val="4192663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BDA6F4-03C9-49D2-9EB0-130200276AA6}" type="slidenum">
              <a:rPr lang="en-US" smtClean="0"/>
              <a:t>31</a:t>
            </a:fld>
            <a:endParaRPr lang="en-US"/>
          </a:p>
        </p:txBody>
      </p:sp>
    </p:spTree>
    <p:extLst>
      <p:ext uri="{BB962C8B-B14F-4D97-AF65-F5344CB8AC3E}">
        <p14:creationId xmlns:p14="http://schemas.microsoft.com/office/powerpoint/2010/main" val="3066292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BDA6F4-03C9-49D2-9EB0-130200276AA6}" type="slidenum">
              <a:rPr lang="en-US" smtClean="0"/>
              <a:t>33</a:t>
            </a:fld>
            <a:endParaRPr lang="en-US"/>
          </a:p>
        </p:txBody>
      </p:sp>
    </p:spTree>
    <p:extLst>
      <p:ext uri="{BB962C8B-B14F-4D97-AF65-F5344CB8AC3E}">
        <p14:creationId xmlns:p14="http://schemas.microsoft.com/office/powerpoint/2010/main" val="2176421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120230-F5EC-4C50-AA32-231045D7734E}" type="slidenum">
              <a:rPr lang="en-US" smtClean="0"/>
              <a:t>34</a:t>
            </a:fld>
            <a:endParaRPr lang="en-US"/>
          </a:p>
        </p:txBody>
      </p:sp>
    </p:spTree>
    <p:extLst>
      <p:ext uri="{BB962C8B-B14F-4D97-AF65-F5344CB8AC3E}">
        <p14:creationId xmlns:p14="http://schemas.microsoft.com/office/powerpoint/2010/main" val="2549187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120230-F5EC-4C50-AA32-231045D7734E}" type="slidenum">
              <a:rPr lang="en-US" smtClean="0"/>
              <a:t>35</a:t>
            </a:fld>
            <a:endParaRPr lang="en-US"/>
          </a:p>
        </p:txBody>
      </p:sp>
    </p:spTree>
    <p:extLst>
      <p:ext uri="{BB962C8B-B14F-4D97-AF65-F5344CB8AC3E}">
        <p14:creationId xmlns:p14="http://schemas.microsoft.com/office/powerpoint/2010/main" val="4015053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120230-F5EC-4C50-AA32-231045D7734E}" type="slidenum">
              <a:rPr lang="en-US" smtClean="0"/>
              <a:t>36</a:t>
            </a:fld>
            <a:endParaRPr lang="en-US"/>
          </a:p>
        </p:txBody>
      </p:sp>
    </p:spTree>
    <p:extLst>
      <p:ext uri="{BB962C8B-B14F-4D97-AF65-F5344CB8AC3E}">
        <p14:creationId xmlns:p14="http://schemas.microsoft.com/office/powerpoint/2010/main" val="2312263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120230-F5EC-4C50-AA32-231045D7734E}" type="slidenum">
              <a:rPr lang="en-US" smtClean="0"/>
              <a:t>37</a:t>
            </a:fld>
            <a:endParaRPr lang="en-US"/>
          </a:p>
        </p:txBody>
      </p:sp>
    </p:spTree>
    <p:extLst>
      <p:ext uri="{BB962C8B-B14F-4D97-AF65-F5344CB8AC3E}">
        <p14:creationId xmlns:p14="http://schemas.microsoft.com/office/powerpoint/2010/main" val="791507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120230-F5EC-4C50-AA32-231045D7734E}" type="slidenum">
              <a:rPr lang="en-US" smtClean="0"/>
              <a:t>38</a:t>
            </a:fld>
            <a:endParaRPr lang="en-US"/>
          </a:p>
        </p:txBody>
      </p:sp>
    </p:spTree>
    <p:extLst>
      <p:ext uri="{BB962C8B-B14F-4D97-AF65-F5344CB8AC3E}">
        <p14:creationId xmlns:p14="http://schemas.microsoft.com/office/powerpoint/2010/main" val="2295978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DCBDD4-D6DB-49EA-97AA-A0E784F25A55}" type="slidenum">
              <a:rPr lang="en-MY" smtClean="0"/>
              <a:t>39</a:t>
            </a:fld>
            <a:endParaRPr lang="en-MY"/>
          </a:p>
        </p:txBody>
      </p:sp>
    </p:spTree>
    <p:extLst>
      <p:ext uri="{BB962C8B-B14F-4D97-AF65-F5344CB8AC3E}">
        <p14:creationId xmlns:p14="http://schemas.microsoft.com/office/powerpoint/2010/main" val="3379425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BDD4-D6DB-49EA-97AA-A0E784F25A55}"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640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BDD4-D6DB-49EA-97AA-A0E784F25A55}"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103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2C3A55-61F2-46AD-BBD3-7A929F587BCC}" type="slidenum">
              <a:rPr lang="en-US" smtClean="0"/>
              <a:t>7</a:t>
            </a:fld>
            <a:endParaRPr lang="en-US"/>
          </a:p>
        </p:txBody>
      </p:sp>
    </p:spTree>
    <p:extLst>
      <p:ext uri="{BB962C8B-B14F-4D97-AF65-F5344CB8AC3E}">
        <p14:creationId xmlns:p14="http://schemas.microsoft.com/office/powerpoint/2010/main" val="170426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BDD4-D6DB-49EA-97AA-A0E784F25A55}"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914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D968FA-06D7-4CD8-90AE-3052D8C2B172}" type="slidenum">
              <a:rPr lang="en-US" smtClean="0"/>
              <a:t>45</a:t>
            </a:fld>
            <a:endParaRPr lang="en-US"/>
          </a:p>
        </p:txBody>
      </p:sp>
    </p:spTree>
    <p:extLst>
      <p:ext uri="{BB962C8B-B14F-4D97-AF65-F5344CB8AC3E}">
        <p14:creationId xmlns:p14="http://schemas.microsoft.com/office/powerpoint/2010/main" val="446740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2C3A55-61F2-46AD-BBD3-7A929F587BCC}" type="slidenum">
              <a:rPr lang="en-US" smtClean="0"/>
              <a:t>8</a:t>
            </a:fld>
            <a:endParaRPr lang="en-US"/>
          </a:p>
        </p:txBody>
      </p:sp>
    </p:spTree>
    <p:extLst>
      <p:ext uri="{BB962C8B-B14F-4D97-AF65-F5344CB8AC3E}">
        <p14:creationId xmlns:p14="http://schemas.microsoft.com/office/powerpoint/2010/main" val="49349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BDA6F4-03C9-49D2-9EB0-130200276AA6}" type="slidenum">
              <a:rPr lang="en-US" smtClean="0"/>
              <a:t>11</a:t>
            </a:fld>
            <a:endParaRPr lang="en-US"/>
          </a:p>
        </p:txBody>
      </p:sp>
    </p:spTree>
    <p:extLst>
      <p:ext uri="{BB962C8B-B14F-4D97-AF65-F5344CB8AC3E}">
        <p14:creationId xmlns:p14="http://schemas.microsoft.com/office/powerpoint/2010/main" val="1817192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BDA6F4-03C9-49D2-9EB0-130200276AA6}" type="slidenum">
              <a:rPr lang="en-US" smtClean="0"/>
              <a:t>15</a:t>
            </a:fld>
            <a:endParaRPr lang="en-US"/>
          </a:p>
        </p:txBody>
      </p:sp>
    </p:spTree>
    <p:extLst>
      <p:ext uri="{BB962C8B-B14F-4D97-AF65-F5344CB8AC3E}">
        <p14:creationId xmlns:p14="http://schemas.microsoft.com/office/powerpoint/2010/main" val="2288052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CA601-D0B7-CE4D-AA68-CC83E69855F2}" type="slidenum">
              <a:rPr lang="en-US" smtClean="0"/>
              <a:t>16</a:t>
            </a:fld>
            <a:endParaRPr lang="en-US"/>
          </a:p>
        </p:txBody>
      </p:sp>
    </p:spTree>
    <p:extLst>
      <p:ext uri="{BB962C8B-B14F-4D97-AF65-F5344CB8AC3E}">
        <p14:creationId xmlns:p14="http://schemas.microsoft.com/office/powerpoint/2010/main" val="141801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CA601-D0B7-CE4D-AA68-CC83E69855F2}" type="slidenum">
              <a:rPr lang="en-US" smtClean="0"/>
              <a:t>17</a:t>
            </a:fld>
            <a:endParaRPr lang="en-US"/>
          </a:p>
        </p:txBody>
      </p:sp>
    </p:spTree>
    <p:extLst>
      <p:ext uri="{BB962C8B-B14F-4D97-AF65-F5344CB8AC3E}">
        <p14:creationId xmlns:p14="http://schemas.microsoft.com/office/powerpoint/2010/main" val="4172749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BDA6F4-03C9-49D2-9EB0-130200276AA6}" type="slidenum">
              <a:rPr lang="en-US" smtClean="0"/>
              <a:t>18</a:t>
            </a:fld>
            <a:endParaRPr lang="en-US"/>
          </a:p>
        </p:txBody>
      </p:sp>
    </p:spTree>
    <p:extLst>
      <p:ext uri="{BB962C8B-B14F-4D97-AF65-F5344CB8AC3E}">
        <p14:creationId xmlns:p14="http://schemas.microsoft.com/office/powerpoint/2010/main" val="369460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82528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07934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82481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D35DFA9-AB15-4E4D-8BB7-D8EF181860CD}" type="datetimeFigureOut">
              <a:rPr lang="en-GB" smtClean="0"/>
              <a:t>30/06/2023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647E2C-380A-4FA3-A482-804C588C1457}" type="slidenum">
              <a:rPr lang="en-GB" smtClean="0"/>
              <a:t>‹#›</a:t>
            </a:fld>
            <a:endParaRPr lang="en-GB"/>
          </a:p>
        </p:txBody>
      </p:sp>
    </p:spTree>
    <p:extLst>
      <p:ext uri="{BB962C8B-B14F-4D97-AF65-F5344CB8AC3E}">
        <p14:creationId xmlns:p14="http://schemas.microsoft.com/office/powerpoint/2010/main" val="2453635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35DFA9-AB15-4E4D-8BB7-D8EF181860CD}" type="datetimeFigureOut">
              <a:rPr lang="en-GB" smtClean="0"/>
              <a:t>30/06/2023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647E2C-380A-4FA3-A482-804C588C1457}" type="slidenum">
              <a:rPr lang="en-GB" smtClean="0"/>
              <a:t>‹#›</a:t>
            </a:fld>
            <a:endParaRPr lang="en-GB"/>
          </a:p>
        </p:txBody>
      </p:sp>
    </p:spTree>
    <p:extLst>
      <p:ext uri="{BB962C8B-B14F-4D97-AF65-F5344CB8AC3E}">
        <p14:creationId xmlns:p14="http://schemas.microsoft.com/office/powerpoint/2010/main" val="2243455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35DFA9-AB15-4E4D-8BB7-D8EF181860CD}" type="datetimeFigureOut">
              <a:rPr lang="en-GB" smtClean="0"/>
              <a:t>30/06/2023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647E2C-380A-4FA3-A482-804C588C1457}" type="slidenum">
              <a:rPr lang="en-GB" smtClean="0"/>
              <a:t>‹#›</a:t>
            </a:fld>
            <a:endParaRPr lang="en-GB"/>
          </a:p>
        </p:txBody>
      </p:sp>
    </p:spTree>
    <p:extLst>
      <p:ext uri="{BB962C8B-B14F-4D97-AF65-F5344CB8AC3E}">
        <p14:creationId xmlns:p14="http://schemas.microsoft.com/office/powerpoint/2010/main" val="1968205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35DFA9-AB15-4E4D-8BB7-D8EF181860CD}" type="datetimeFigureOut">
              <a:rPr lang="en-GB" smtClean="0"/>
              <a:t>30/06/2023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647E2C-380A-4FA3-A482-804C588C1457}" type="slidenum">
              <a:rPr lang="en-GB" smtClean="0"/>
              <a:t>‹#›</a:t>
            </a:fld>
            <a:endParaRPr lang="en-GB"/>
          </a:p>
        </p:txBody>
      </p:sp>
    </p:spTree>
    <p:extLst>
      <p:ext uri="{BB962C8B-B14F-4D97-AF65-F5344CB8AC3E}">
        <p14:creationId xmlns:p14="http://schemas.microsoft.com/office/powerpoint/2010/main" val="353016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35DFA9-AB15-4E4D-8BB7-D8EF181860CD}" type="datetimeFigureOut">
              <a:rPr lang="en-GB" smtClean="0"/>
              <a:t>30/06/2023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C647E2C-380A-4FA3-A482-804C588C1457}" type="slidenum">
              <a:rPr lang="en-GB" smtClean="0"/>
              <a:t>‹#›</a:t>
            </a:fld>
            <a:endParaRPr lang="en-GB"/>
          </a:p>
        </p:txBody>
      </p:sp>
    </p:spTree>
    <p:extLst>
      <p:ext uri="{BB962C8B-B14F-4D97-AF65-F5344CB8AC3E}">
        <p14:creationId xmlns:p14="http://schemas.microsoft.com/office/powerpoint/2010/main" val="2284221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35DFA9-AB15-4E4D-8BB7-D8EF181860CD}" type="datetimeFigureOut">
              <a:rPr lang="en-GB" smtClean="0"/>
              <a:t>30/06/2023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C647E2C-380A-4FA3-A482-804C588C1457}" type="slidenum">
              <a:rPr lang="en-GB" smtClean="0"/>
              <a:t>‹#›</a:t>
            </a:fld>
            <a:endParaRPr lang="en-GB"/>
          </a:p>
        </p:txBody>
      </p:sp>
    </p:spTree>
    <p:extLst>
      <p:ext uri="{BB962C8B-B14F-4D97-AF65-F5344CB8AC3E}">
        <p14:creationId xmlns:p14="http://schemas.microsoft.com/office/powerpoint/2010/main" val="809535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35DFA9-AB15-4E4D-8BB7-D8EF181860CD}" type="datetimeFigureOut">
              <a:rPr lang="en-GB" smtClean="0"/>
              <a:t>30/06/2023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C647E2C-380A-4FA3-A482-804C588C1457}" type="slidenum">
              <a:rPr lang="en-GB" smtClean="0"/>
              <a:t>‹#›</a:t>
            </a:fld>
            <a:endParaRPr lang="en-GB"/>
          </a:p>
        </p:txBody>
      </p:sp>
    </p:spTree>
    <p:extLst>
      <p:ext uri="{BB962C8B-B14F-4D97-AF65-F5344CB8AC3E}">
        <p14:creationId xmlns:p14="http://schemas.microsoft.com/office/powerpoint/2010/main" val="2775283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35DFA9-AB15-4E4D-8BB7-D8EF181860CD}" type="datetimeFigureOut">
              <a:rPr lang="en-GB" smtClean="0"/>
              <a:t>30/06/2023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647E2C-380A-4FA3-A482-804C588C1457}" type="slidenum">
              <a:rPr lang="en-GB" smtClean="0"/>
              <a:t>‹#›</a:t>
            </a:fld>
            <a:endParaRPr lang="en-GB"/>
          </a:p>
        </p:txBody>
      </p:sp>
    </p:spTree>
    <p:extLst>
      <p:ext uri="{BB962C8B-B14F-4D97-AF65-F5344CB8AC3E}">
        <p14:creationId xmlns:p14="http://schemas.microsoft.com/office/powerpoint/2010/main" val="3923737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57547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35DFA9-AB15-4E4D-8BB7-D8EF181860CD}" type="datetimeFigureOut">
              <a:rPr lang="en-GB" smtClean="0"/>
              <a:t>30/06/2023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647E2C-380A-4FA3-A482-804C588C1457}" type="slidenum">
              <a:rPr lang="en-GB" smtClean="0"/>
              <a:t>‹#›</a:t>
            </a:fld>
            <a:endParaRPr lang="en-GB"/>
          </a:p>
        </p:txBody>
      </p:sp>
    </p:spTree>
    <p:extLst>
      <p:ext uri="{BB962C8B-B14F-4D97-AF65-F5344CB8AC3E}">
        <p14:creationId xmlns:p14="http://schemas.microsoft.com/office/powerpoint/2010/main" val="1990548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35DFA9-AB15-4E4D-8BB7-D8EF181860CD}" type="datetimeFigureOut">
              <a:rPr lang="en-GB" smtClean="0"/>
              <a:t>30/06/2023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647E2C-380A-4FA3-A482-804C588C1457}" type="slidenum">
              <a:rPr lang="en-GB" smtClean="0"/>
              <a:t>‹#›</a:t>
            </a:fld>
            <a:endParaRPr lang="en-GB"/>
          </a:p>
        </p:txBody>
      </p:sp>
    </p:spTree>
    <p:extLst>
      <p:ext uri="{BB962C8B-B14F-4D97-AF65-F5344CB8AC3E}">
        <p14:creationId xmlns:p14="http://schemas.microsoft.com/office/powerpoint/2010/main" val="3766032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35DFA9-AB15-4E4D-8BB7-D8EF181860CD}" type="datetimeFigureOut">
              <a:rPr lang="en-GB" smtClean="0"/>
              <a:t>30/06/2023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647E2C-380A-4FA3-A482-804C588C1457}" type="slidenum">
              <a:rPr lang="en-GB" smtClean="0"/>
              <a:t>‹#›</a:t>
            </a:fld>
            <a:endParaRPr lang="en-GB"/>
          </a:p>
        </p:txBody>
      </p:sp>
    </p:spTree>
    <p:extLst>
      <p:ext uri="{BB962C8B-B14F-4D97-AF65-F5344CB8AC3E}">
        <p14:creationId xmlns:p14="http://schemas.microsoft.com/office/powerpoint/2010/main" val="3525452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3A4A183-5D36-4C9D-BCE3-81C0EEEF2D7C}" type="datetimeFigureOut">
              <a:rPr lang="en-GB" smtClean="0"/>
              <a:t>30/06/2023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7C8429-5D7A-4B19-8CFA-1CB90CE7395A}" type="slidenum">
              <a:rPr lang="en-GB" smtClean="0"/>
              <a:t>‹#›</a:t>
            </a:fld>
            <a:endParaRPr lang="en-GB"/>
          </a:p>
        </p:txBody>
      </p:sp>
    </p:spTree>
    <p:extLst>
      <p:ext uri="{BB962C8B-B14F-4D97-AF65-F5344CB8AC3E}">
        <p14:creationId xmlns:p14="http://schemas.microsoft.com/office/powerpoint/2010/main" val="3051051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A4A183-5D36-4C9D-BCE3-81C0EEEF2D7C}" type="datetimeFigureOut">
              <a:rPr lang="en-GB" smtClean="0"/>
              <a:t>30/06/2023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7C8429-5D7A-4B19-8CFA-1CB90CE7395A}" type="slidenum">
              <a:rPr lang="en-GB" smtClean="0"/>
              <a:t>‹#›</a:t>
            </a:fld>
            <a:endParaRPr lang="en-GB"/>
          </a:p>
        </p:txBody>
      </p:sp>
    </p:spTree>
    <p:extLst>
      <p:ext uri="{BB962C8B-B14F-4D97-AF65-F5344CB8AC3E}">
        <p14:creationId xmlns:p14="http://schemas.microsoft.com/office/powerpoint/2010/main" val="145318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A4A183-5D36-4C9D-BCE3-81C0EEEF2D7C}" type="datetimeFigureOut">
              <a:rPr lang="en-GB" smtClean="0"/>
              <a:t>30/06/2023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7C8429-5D7A-4B19-8CFA-1CB90CE7395A}" type="slidenum">
              <a:rPr lang="en-GB" smtClean="0"/>
              <a:t>‹#›</a:t>
            </a:fld>
            <a:endParaRPr lang="en-GB"/>
          </a:p>
        </p:txBody>
      </p:sp>
    </p:spTree>
    <p:extLst>
      <p:ext uri="{BB962C8B-B14F-4D97-AF65-F5344CB8AC3E}">
        <p14:creationId xmlns:p14="http://schemas.microsoft.com/office/powerpoint/2010/main" val="250108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A4A183-5D36-4C9D-BCE3-81C0EEEF2D7C}" type="datetimeFigureOut">
              <a:rPr lang="en-GB" smtClean="0"/>
              <a:t>30/06/2023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7C8429-5D7A-4B19-8CFA-1CB90CE7395A}" type="slidenum">
              <a:rPr lang="en-GB" smtClean="0"/>
              <a:t>‹#›</a:t>
            </a:fld>
            <a:endParaRPr lang="en-GB"/>
          </a:p>
        </p:txBody>
      </p:sp>
    </p:spTree>
    <p:extLst>
      <p:ext uri="{BB962C8B-B14F-4D97-AF65-F5344CB8AC3E}">
        <p14:creationId xmlns:p14="http://schemas.microsoft.com/office/powerpoint/2010/main" val="16859152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A4A183-5D36-4C9D-BCE3-81C0EEEF2D7C}" type="datetimeFigureOut">
              <a:rPr lang="en-GB" smtClean="0"/>
              <a:t>30/06/2023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D7C8429-5D7A-4B19-8CFA-1CB90CE7395A}" type="slidenum">
              <a:rPr lang="en-GB" smtClean="0"/>
              <a:t>‹#›</a:t>
            </a:fld>
            <a:endParaRPr lang="en-GB"/>
          </a:p>
        </p:txBody>
      </p:sp>
    </p:spTree>
    <p:extLst>
      <p:ext uri="{BB962C8B-B14F-4D97-AF65-F5344CB8AC3E}">
        <p14:creationId xmlns:p14="http://schemas.microsoft.com/office/powerpoint/2010/main" val="10625478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A4A183-5D36-4C9D-BCE3-81C0EEEF2D7C}" type="datetimeFigureOut">
              <a:rPr lang="en-GB" smtClean="0"/>
              <a:t>30/06/2023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D7C8429-5D7A-4B19-8CFA-1CB90CE7395A}" type="slidenum">
              <a:rPr lang="en-GB" smtClean="0"/>
              <a:t>‹#›</a:t>
            </a:fld>
            <a:endParaRPr lang="en-GB"/>
          </a:p>
        </p:txBody>
      </p:sp>
    </p:spTree>
    <p:extLst>
      <p:ext uri="{BB962C8B-B14F-4D97-AF65-F5344CB8AC3E}">
        <p14:creationId xmlns:p14="http://schemas.microsoft.com/office/powerpoint/2010/main" val="1144100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A4A183-5D36-4C9D-BCE3-81C0EEEF2D7C}" type="datetimeFigureOut">
              <a:rPr lang="en-GB" smtClean="0"/>
              <a:t>30/06/2023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D7C8429-5D7A-4B19-8CFA-1CB90CE7395A}" type="slidenum">
              <a:rPr lang="en-GB" smtClean="0"/>
              <a:t>‹#›</a:t>
            </a:fld>
            <a:endParaRPr lang="en-GB"/>
          </a:p>
        </p:txBody>
      </p:sp>
    </p:spTree>
    <p:extLst>
      <p:ext uri="{BB962C8B-B14F-4D97-AF65-F5344CB8AC3E}">
        <p14:creationId xmlns:p14="http://schemas.microsoft.com/office/powerpoint/2010/main" val="727661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355152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A4A183-5D36-4C9D-BCE3-81C0EEEF2D7C}" type="datetimeFigureOut">
              <a:rPr lang="en-GB" smtClean="0"/>
              <a:t>30/06/2023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7C8429-5D7A-4B19-8CFA-1CB90CE7395A}" type="slidenum">
              <a:rPr lang="en-GB" smtClean="0"/>
              <a:t>‹#›</a:t>
            </a:fld>
            <a:endParaRPr lang="en-GB"/>
          </a:p>
        </p:txBody>
      </p:sp>
    </p:spTree>
    <p:extLst>
      <p:ext uri="{BB962C8B-B14F-4D97-AF65-F5344CB8AC3E}">
        <p14:creationId xmlns:p14="http://schemas.microsoft.com/office/powerpoint/2010/main" val="1152884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A4A183-5D36-4C9D-BCE3-81C0EEEF2D7C}" type="datetimeFigureOut">
              <a:rPr lang="en-GB" smtClean="0"/>
              <a:t>30/06/2023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7C8429-5D7A-4B19-8CFA-1CB90CE7395A}" type="slidenum">
              <a:rPr lang="en-GB" smtClean="0"/>
              <a:t>‹#›</a:t>
            </a:fld>
            <a:endParaRPr lang="en-GB"/>
          </a:p>
        </p:txBody>
      </p:sp>
    </p:spTree>
    <p:extLst>
      <p:ext uri="{BB962C8B-B14F-4D97-AF65-F5344CB8AC3E}">
        <p14:creationId xmlns:p14="http://schemas.microsoft.com/office/powerpoint/2010/main" val="2254457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A4A183-5D36-4C9D-BCE3-81C0EEEF2D7C}" type="datetimeFigureOut">
              <a:rPr lang="en-GB" smtClean="0"/>
              <a:t>30/06/2023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7C8429-5D7A-4B19-8CFA-1CB90CE7395A}" type="slidenum">
              <a:rPr lang="en-GB" smtClean="0"/>
              <a:t>‹#›</a:t>
            </a:fld>
            <a:endParaRPr lang="en-GB"/>
          </a:p>
        </p:txBody>
      </p:sp>
    </p:spTree>
    <p:extLst>
      <p:ext uri="{BB962C8B-B14F-4D97-AF65-F5344CB8AC3E}">
        <p14:creationId xmlns:p14="http://schemas.microsoft.com/office/powerpoint/2010/main" val="29579002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A4A183-5D36-4C9D-BCE3-81C0EEEF2D7C}" type="datetimeFigureOut">
              <a:rPr lang="en-GB" smtClean="0"/>
              <a:t>30/06/2023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7C8429-5D7A-4B19-8CFA-1CB90CE7395A}" type="slidenum">
              <a:rPr lang="en-GB" smtClean="0"/>
              <a:t>‹#›</a:t>
            </a:fld>
            <a:endParaRPr lang="en-GB"/>
          </a:p>
        </p:txBody>
      </p:sp>
    </p:spTree>
    <p:extLst>
      <p:ext uri="{BB962C8B-B14F-4D97-AF65-F5344CB8AC3E}">
        <p14:creationId xmlns:p14="http://schemas.microsoft.com/office/powerpoint/2010/main" val="3857315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51B291E-EDA8-4EF5-98CD-5E69C13D7E94}" type="datetimeFigureOut">
              <a:rPr lang="en-GB" smtClean="0"/>
              <a:t>30/06/2023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F56867-DCA4-42F1-BE9F-919FEEF4ED1C}" type="slidenum">
              <a:rPr lang="en-GB" smtClean="0"/>
              <a:t>‹#›</a:t>
            </a:fld>
            <a:endParaRPr lang="en-GB"/>
          </a:p>
        </p:txBody>
      </p:sp>
    </p:spTree>
    <p:extLst>
      <p:ext uri="{BB962C8B-B14F-4D97-AF65-F5344CB8AC3E}">
        <p14:creationId xmlns:p14="http://schemas.microsoft.com/office/powerpoint/2010/main" val="700634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1B291E-EDA8-4EF5-98CD-5E69C13D7E94}" type="datetimeFigureOut">
              <a:rPr lang="en-GB" smtClean="0"/>
              <a:t>30/06/2023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F56867-DCA4-42F1-BE9F-919FEEF4ED1C}" type="slidenum">
              <a:rPr lang="en-GB" smtClean="0"/>
              <a:t>‹#›</a:t>
            </a:fld>
            <a:endParaRPr lang="en-GB"/>
          </a:p>
        </p:txBody>
      </p:sp>
    </p:spTree>
    <p:extLst>
      <p:ext uri="{BB962C8B-B14F-4D97-AF65-F5344CB8AC3E}">
        <p14:creationId xmlns:p14="http://schemas.microsoft.com/office/powerpoint/2010/main" val="4143125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1B291E-EDA8-4EF5-98CD-5E69C13D7E94}" type="datetimeFigureOut">
              <a:rPr lang="en-GB" smtClean="0"/>
              <a:t>30/06/2023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F56867-DCA4-42F1-BE9F-919FEEF4ED1C}" type="slidenum">
              <a:rPr lang="en-GB" smtClean="0"/>
              <a:t>‹#›</a:t>
            </a:fld>
            <a:endParaRPr lang="en-GB"/>
          </a:p>
        </p:txBody>
      </p:sp>
    </p:spTree>
    <p:extLst>
      <p:ext uri="{BB962C8B-B14F-4D97-AF65-F5344CB8AC3E}">
        <p14:creationId xmlns:p14="http://schemas.microsoft.com/office/powerpoint/2010/main" val="111465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1B291E-EDA8-4EF5-98CD-5E69C13D7E94}" type="datetimeFigureOut">
              <a:rPr lang="en-GB" smtClean="0"/>
              <a:t>30/06/2023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F56867-DCA4-42F1-BE9F-919FEEF4ED1C}" type="slidenum">
              <a:rPr lang="en-GB" smtClean="0"/>
              <a:t>‹#›</a:t>
            </a:fld>
            <a:endParaRPr lang="en-GB"/>
          </a:p>
        </p:txBody>
      </p:sp>
    </p:spTree>
    <p:extLst>
      <p:ext uri="{BB962C8B-B14F-4D97-AF65-F5344CB8AC3E}">
        <p14:creationId xmlns:p14="http://schemas.microsoft.com/office/powerpoint/2010/main" val="427358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1B291E-EDA8-4EF5-98CD-5E69C13D7E94}" type="datetimeFigureOut">
              <a:rPr lang="en-GB" smtClean="0"/>
              <a:t>30/06/2023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1F56867-DCA4-42F1-BE9F-919FEEF4ED1C}" type="slidenum">
              <a:rPr lang="en-GB" smtClean="0"/>
              <a:t>‹#›</a:t>
            </a:fld>
            <a:endParaRPr lang="en-GB"/>
          </a:p>
        </p:txBody>
      </p:sp>
    </p:spTree>
    <p:extLst>
      <p:ext uri="{BB962C8B-B14F-4D97-AF65-F5344CB8AC3E}">
        <p14:creationId xmlns:p14="http://schemas.microsoft.com/office/powerpoint/2010/main" val="31985321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1B291E-EDA8-4EF5-98CD-5E69C13D7E94}" type="datetimeFigureOut">
              <a:rPr lang="en-GB" smtClean="0"/>
              <a:t>30/06/2023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1F56867-DCA4-42F1-BE9F-919FEEF4ED1C}" type="slidenum">
              <a:rPr lang="en-GB" smtClean="0"/>
              <a:t>‹#›</a:t>
            </a:fld>
            <a:endParaRPr lang="en-GB"/>
          </a:p>
        </p:txBody>
      </p:sp>
    </p:spTree>
    <p:extLst>
      <p:ext uri="{BB962C8B-B14F-4D97-AF65-F5344CB8AC3E}">
        <p14:creationId xmlns:p14="http://schemas.microsoft.com/office/powerpoint/2010/main" val="1961031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2021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1B291E-EDA8-4EF5-98CD-5E69C13D7E94}" type="datetimeFigureOut">
              <a:rPr lang="en-GB" smtClean="0"/>
              <a:t>30/06/2023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1F56867-DCA4-42F1-BE9F-919FEEF4ED1C}" type="slidenum">
              <a:rPr lang="en-GB" smtClean="0"/>
              <a:t>‹#›</a:t>
            </a:fld>
            <a:endParaRPr lang="en-GB"/>
          </a:p>
        </p:txBody>
      </p:sp>
    </p:spTree>
    <p:extLst>
      <p:ext uri="{BB962C8B-B14F-4D97-AF65-F5344CB8AC3E}">
        <p14:creationId xmlns:p14="http://schemas.microsoft.com/office/powerpoint/2010/main" val="743226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1B291E-EDA8-4EF5-98CD-5E69C13D7E94}" type="datetimeFigureOut">
              <a:rPr lang="en-GB" smtClean="0"/>
              <a:t>30/06/2023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F56867-DCA4-42F1-BE9F-919FEEF4ED1C}" type="slidenum">
              <a:rPr lang="en-GB" smtClean="0"/>
              <a:t>‹#›</a:t>
            </a:fld>
            <a:endParaRPr lang="en-GB"/>
          </a:p>
        </p:txBody>
      </p:sp>
    </p:spTree>
    <p:extLst>
      <p:ext uri="{BB962C8B-B14F-4D97-AF65-F5344CB8AC3E}">
        <p14:creationId xmlns:p14="http://schemas.microsoft.com/office/powerpoint/2010/main" val="35248478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1B291E-EDA8-4EF5-98CD-5E69C13D7E94}" type="datetimeFigureOut">
              <a:rPr lang="en-GB" smtClean="0"/>
              <a:t>30/06/2023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F56867-DCA4-42F1-BE9F-919FEEF4ED1C}" type="slidenum">
              <a:rPr lang="en-GB" smtClean="0"/>
              <a:t>‹#›</a:t>
            </a:fld>
            <a:endParaRPr lang="en-GB"/>
          </a:p>
        </p:txBody>
      </p:sp>
    </p:spTree>
    <p:extLst>
      <p:ext uri="{BB962C8B-B14F-4D97-AF65-F5344CB8AC3E}">
        <p14:creationId xmlns:p14="http://schemas.microsoft.com/office/powerpoint/2010/main" val="946193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1B291E-EDA8-4EF5-98CD-5E69C13D7E94}" type="datetimeFigureOut">
              <a:rPr lang="en-GB" smtClean="0"/>
              <a:t>30/06/2023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F56867-DCA4-42F1-BE9F-919FEEF4ED1C}" type="slidenum">
              <a:rPr lang="en-GB" smtClean="0"/>
              <a:t>‹#›</a:t>
            </a:fld>
            <a:endParaRPr lang="en-GB"/>
          </a:p>
        </p:txBody>
      </p:sp>
    </p:spTree>
    <p:extLst>
      <p:ext uri="{BB962C8B-B14F-4D97-AF65-F5344CB8AC3E}">
        <p14:creationId xmlns:p14="http://schemas.microsoft.com/office/powerpoint/2010/main" val="3755994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1B291E-EDA8-4EF5-98CD-5E69C13D7E94}" type="datetimeFigureOut">
              <a:rPr lang="en-GB" smtClean="0"/>
              <a:t>30/06/2023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F56867-DCA4-42F1-BE9F-919FEEF4ED1C}" type="slidenum">
              <a:rPr lang="en-GB" smtClean="0"/>
              <a:t>‹#›</a:t>
            </a:fld>
            <a:endParaRPr lang="en-GB"/>
          </a:p>
        </p:txBody>
      </p:sp>
    </p:spTree>
    <p:extLst>
      <p:ext uri="{BB962C8B-B14F-4D97-AF65-F5344CB8AC3E}">
        <p14:creationId xmlns:p14="http://schemas.microsoft.com/office/powerpoint/2010/main" val="18170658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DD4C91-5D77-49E8-8458-4D0A08A92778}" type="datetimeFigureOut">
              <a:rPr lang="en-GB" smtClean="0"/>
              <a:t>30/06/2023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93B71E-98B4-4D2B-8422-220E05D37FDA}" type="slidenum">
              <a:rPr lang="en-GB" smtClean="0"/>
              <a:t>‹#›</a:t>
            </a:fld>
            <a:endParaRPr lang="en-GB"/>
          </a:p>
        </p:txBody>
      </p:sp>
    </p:spTree>
    <p:extLst>
      <p:ext uri="{BB962C8B-B14F-4D97-AF65-F5344CB8AC3E}">
        <p14:creationId xmlns:p14="http://schemas.microsoft.com/office/powerpoint/2010/main" val="42567434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DD4C91-5D77-49E8-8458-4D0A08A92778}" type="datetimeFigureOut">
              <a:rPr lang="en-GB" smtClean="0"/>
              <a:t>30/06/2023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93B71E-98B4-4D2B-8422-220E05D37FDA}" type="slidenum">
              <a:rPr lang="en-GB" smtClean="0"/>
              <a:t>‹#›</a:t>
            </a:fld>
            <a:endParaRPr lang="en-GB"/>
          </a:p>
        </p:txBody>
      </p:sp>
    </p:spTree>
    <p:extLst>
      <p:ext uri="{BB962C8B-B14F-4D97-AF65-F5344CB8AC3E}">
        <p14:creationId xmlns:p14="http://schemas.microsoft.com/office/powerpoint/2010/main" val="33744254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DD4C91-5D77-49E8-8458-4D0A08A92778}" type="datetimeFigureOut">
              <a:rPr lang="en-GB" smtClean="0"/>
              <a:t>30/06/2023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93B71E-98B4-4D2B-8422-220E05D37FDA}" type="slidenum">
              <a:rPr lang="en-GB" smtClean="0"/>
              <a:t>‹#›</a:t>
            </a:fld>
            <a:endParaRPr lang="en-GB"/>
          </a:p>
        </p:txBody>
      </p:sp>
    </p:spTree>
    <p:extLst>
      <p:ext uri="{BB962C8B-B14F-4D97-AF65-F5344CB8AC3E}">
        <p14:creationId xmlns:p14="http://schemas.microsoft.com/office/powerpoint/2010/main" val="29442174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DD4C91-5D77-49E8-8458-4D0A08A92778}" type="datetimeFigureOut">
              <a:rPr lang="en-GB" smtClean="0"/>
              <a:t>30/06/2023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C93B71E-98B4-4D2B-8422-220E05D37FDA}" type="slidenum">
              <a:rPr lang="en-GB" smtClean="0"/>
              <a:t>‹#›</a:t>
            </a:fld>
            <a:endParaRPr lang="en-GB"/>
          </a:p>
        </p:txBody>
      </p:sp>
    </p:spTree>
    <p:extLst>
      <p:ext uri="{BB962C8B-B14F-4D97-AF65-F5344CB8AC3E}">
        <p14:creationId xmlns:p14="http://schemas.microsoft.com/office/powerpoint/2010/main" val="12309909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DD4C91-5D77-49E8-8458-4D0A08A92778}" type="datetimeFigureOut">
              <a:rPr lang="en-GB" smtClean="0"/>
              <a:t>30/06/2023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C93B71E-98B4-4D2B-8422-220E05D37FDA}" type="slidenum">
              <a:rPr lang="en-GB" smtClean="0"/>
              <a:t>‹#›</a:t>
            </a:fld>
            <a:endParaRPr lang="en-GB"/>
          </a:p>
        </p:txBody>
      </p:sp>
    </p:spTree>
    <p:extLst>
      <p:ext uri="{BB962C8B-B14F-4D97-AF65-F5344CB8AC3E}">
        <p14:creationId xmlns:p14="http://schemas.microsoft.com/office/powerpoint/2010/main" val="1170131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35292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DD4C91-5D77-49E8-8458-4D0A08A92778}" type="datetimeFigureOut">
              <a:rPr lang="en-GB" smtClean="0"/>
              <a:t>30/06/2023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C93B71E-98B4-4D2B-8422-220E05D37FDA}" type="slidenum">
              <a:rPr lang="en-GB" smtClean="0"/>
              <a:t>‹#›</a:t>
            </a:fld>
            <a:endParaRPr lang="en-GB"/>
          </a:p>
        </p:txBody>
      </p:sp>
    </p:spTree>
    <p:extLst>
      <p:ext uri="{BB962C8B-B14F-4D97-AF65-F5344CB8AC3E}">
        <p14:creationId xmlns:p14="http://schemas.microsoft.com/office/powerpoint/2010/main" val="1057948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D4C91-5D77-49E8-8458-4D0A08A92778}" type="datetimeFigureOut">
              <a:rPr lang="en-GB" smtClean="0"/>
              <a:t>30/06/2023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C93B71E-98B4-4D2B-8422-220E05D37FDA}" type="slidenum">
              <a:rPr lang="en-GB" smtClean="0"/>
              <a:t>‹#›</a:t>
            </a:fld>
            <a:endParaRPr lang="en-GB"/>
          </a:p>
        </p:txBody>
      </p:sp>
    </p:spTree>
    <p:extLst>
      <p:ext uri="{BB962C8B-B14F-4D97-AF65-F5344CB8AC3E}">
        <p14:creationId xmlns:p14="http://schemas.microsoft.com/office/powerpoint/2010/main" val="34941621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DD4C91-5D77-49E8-8458-4D0A08A92778}" type="datetimeFigureOut">
              <a:rPr lang="en-GB" smtClean="0"/>
              <a:t>30/06/2023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C93B71E-98B4-4D2B-8422-220E05D37FDA}" type="slidenum">
              <a:rPr lang="en-GB" smtClean="0"/>
              <a:t>‹#›</a:t>
            </a:fld>
            <a:endParaRPr lang="en-GB"/>
          </a:p>
        </p:txBody>
      </p:sp>
    </p:spTree>
    <p:extLst>
      <p:ext uri="{BB962C8B-B14F-4D97-AF65-F5344CB8AC3E}">
        <p14:creationId xmlns:p14="http://schemas.microsoft.com/office/powerpoint/2010/main" val="34360863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DD4C91-5D77-49E8-8458-4D0A08A92778}" type="datetimeFigureOut">
              <a:rPr lang="en-GB" smtClean="0"/>
              <a:t>30/06/2023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C93B71E-98B4-4D2B-8422-220E05D37FDA}" type="slidenum">
              <a:rPr lang="en-GB" smtClean="0"/>
              <a:t>‹#›</a:t>
            </a:fld>
            <a:endParaRPr lang="en-GB"/>
          </a:p>
        </p:txBody>
      </p:sp>
    </p:spTree>
    <p:extLst>
      <p:ext uri="{BB962C8B-B14F-4D97-AF65-F5344CB8AC3E}">
        <p14:creationId xmlns:p14="http://schemas.microsoft.com/office/powerpoint/2010/main" val="21704493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DD4C91-5D77-49E8-8458-4D0A08A92778}" type="datetimeFigureOut">
              <a:rPr lang="en-GB" smtClean="0"/>
              <a:t>30/06/2023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93B71E-98B4-4D2B-8422-220E05D37FDA}" type="slidenum">
              <a:rPr lang="en-GB" smtClean="0"/>
              <a:t>‹#›</a:t>
            </a:fld>
            <a:endParaRPr lang="en-GB"/>
          </a:p>
        </p:txBody>
      </p:sp>
    </p:spTree>
    <p:extLst>
      <p:ext uri="{BB962C8B-B14F-4D97-AF65-F5344CB8AC3E}">
        <p14:creationId xmlns:p14="http://schemas.microsoft.com/office/powerpoint/2010/main" val="1570009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DD4C91-5D77-49E8-8458-4D0A08A92778}" type="datetimeFigureOut">
              <a:rPr lang="en-GB" smtClean="0"/>
              <a:t>30/06/2023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93B71E-98B4-4D2B-8422-220E05D37FDA}" type="slidenum">
              <a:rPr lang="en-GB" smtClean="0"/>
              <a:t>‹#›</a:t>
            </a:fld>
            <a:endParaRPr lang="en-GB"/>
          </a:p>
        </p:txBody>
      </p:sp>
    </p:spTree>
    <p:extLst>
      <p:ext uri="{BB962C8B-B14F-4D97-AF65-F5344CB8AC3E}">
        <p14:creationId xmlns:p14="http://schemas.microsoft.com/office/powerpoint/2010/main" val="187498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12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14076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78042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84912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6/30/2023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3552911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35DFA9-AB15-4E4D-8BB7-D8EF181860CD}" type="datetimeFigureOut">
              <a:rPr lang="en-GB" smtClean="0"/>
              <a:t>30/06/2023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647E2C-380A-4FA3-A482-804C588C1457}" type="slidenum">
              <a:rPr lang="en-GB" smtClean="0"/>
              <a:t>‹#›</a:t>
            </a:fld>
            <a:endParaRPr lang="en-GB"/>
          </a:p>
        </p:txBody>
      </p:sp>
    </p:spTree>
    <p:extLst>
      <p:ext uri="{BB962C8B-B14F-4D97-AF65-F5344CB8AC3E}">
        <p14:creationId xmlns:p14="http://schemas.microsoft.com/office/powerpoint/2010/main" val="157402335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A4A183-5D36-4C9D-BCE3-81C0EEEF2D7C}" type="datetimeFigureOut">
              <a:rPr lang="en-GB" smtClean="0"/>
              <a:t>30/06/2023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7C8429-5D7A-4B19-8CFA-1CB90CE7395A}" type="slidenum">
              <a:rPr lang="en-GB" smtClean="0"/>
              <a:t>‹#›</a:t>
            </a:fld>
            <a:endParaRPr lang="en-GB"/>
          </a:p>
        </p:txBody>
      </p:sp>
    </p:spTree>
    <p:extLst>
      <p:ext uri="{BB962C8B-B14F-4D97-AF65-F5344CB8AC3E}">
        <p14:creationId xmlns:p14="http://schemas.microsoft.com/office/powerpoint/2010/main" val="234384806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1B291E-EDA8-4EF5-98CD-5E69C13D7E94}" type="datetimeFigureOut">
              <a:rPr lang="en-GB" smtClean="0"/>
              <a:t>30/06/2023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56867-DCA4-42F1-BE9F-919FEEF4ED1C}" type="slidenum">
              <a:rPr lang="en-GB" smtClean="0"/>
              <a:t>‹#›</a:t>
            </a:fld>
            <a:endParaRPr lang="en-GB"/>
          </a:p>
        </p:txBody>
      </p:sp>
    </p:spTree>
    <p:extLst>
      <p:ext uri="{BB962C8B-B14F-4D97-AF65-F5344CB8AC3E}">
        <p14:creationId xmlns:p14="http://schemas.microsoft.com/office/powerpoint/2010/main" val="402028677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DD4C91-5D77-49E8-8458-4D0A08A92778}" type="datetimeFigureOut">
              <a:rPr lang="en-GB" smtClean="0"/>
              <a:t>30/06/2023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3B71E-98B4-4D2B-8422-220E05D37FDA}" type="slidenum">
              <a:rPr lang="en-GB" smtClean="0"/>
              <a:t>‹#›</a:t>
            </a:fld>
            <a:endParaRPr lang="en-GB"/>
          </a:p>
        </p:txBody>
      </p:sp>
    </p:spTree>
    <p:extLst>
      <p:ext uri="{BB962C8B-B14F-4D97-AF65-F5344CB8AC3E}">
        <p14:creationId xmlns:p14="http://schemas.microsoft.com/office/powerpoint/2010/main" val="26613162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s://youtu.be/VgReXb3y7Ck" TargetMode="External"/><Relationship Id="rId3" Type="http://schemas.openxmlformats.org/officeDocument/2006/relationships/image" Target="../media/image2.png"/><Relationship Id="rId7" Type="http://schemas.openxmlformats.org/officeDocument/2006/relationships/hyperlink" Target="https://bit.ly/3P4Vlx4" TargetMode="External"/><Relationship Id="rId12"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hyperlink" Target="https://www.amway.my/p/124493" TargetMode="Externa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jpeg"/><Relationship Id="rId18" Type="http://schemas.openxmlformats.org/officeDocument/2006/relationships/image" Target="../media/image86.jpeg"/><Relationship Id="rId3" Type="http://schemas.openxmlformats.org/officeDocument/2006/relationships/image" Target="../media/image71.jpeg"/><Relationship Id="rId21" Type="http://schemas.openxmlformats.org/officeDocument/2006/relationships/image" Target="../media/image69.png"/><Relationship Id="rId7" Type="http://schemas.openxmlformats.org/officeDocument/2006/relationships/image" Target="../media/image75.jpeg"/><Relationship Id="rId12" Type="http://schemas.openxmlformats.org/officeDocument/2006/relationships/image" Target="../media/image80.jpeg"/><Relationship Id="rId17" Type="http://schemas.openxmlformats.org/officeDocument/2006/relationships/image" Target="../media/image85.jpeg"/><Relationship Id="rId2" Type="http://schemas.openxmlformats.org/officeDocument/2006/relationships/image" Target="../media/image70.png"/><Relationship Id="rId16" Type="http://schemas.openxmlformats.org/officeDocument/2006/relationships/image" Target="../media/image84.jpeg"/><Relationship Id="rId20" Type="http://schemas.openxmlformats.org/officeDocument/2006/relationships/hyperlink" Target="https://www.amway.my/search/?text=1241444+124155+124674" TargetMode="External"/><Relationship Id="rId1" Type="http://schemas.openxmlformats.org/officeDocument/2006/relationships/slideLayout" Target="../slideLayouts/slideLayout46.xml"/><Relationship Id="rId6" Type="http://schemas.openxmlformats.org/officeDocument/2006/relationships/image" Target="../media/image74.jpeg"/><Relationship Id="rId11" Type="http://schemas.openxmlformats.org/officeDocument/2006/relationships/image" Target="../media/image79.jpeg"/><Relationship Id="rId24" Type="http://schemas.openxmlformats.org/officeDocument/2006/relationships/image" Target="../media/image88.png"/><Relationship Id="rId5" Type="http://schemas.openxmlformats.org/officeDocument/2006/relationships/image" Target="../media/image73.jpeg"/><Relationship Id="rId15" Type="http://schemas.openxmlformats.org/officeDocument/2006/relationships/image" Target="../media/image83.jpeg"/><Relationship Id="rId23" Type="http://schemas.openxmlformats.org/officeDocument/2006/relationships/image" Target="../media/image4.png"/><Relationship Id="rId10" Type="http://schemas.openxmlformats.org/officeDocument/2006/relationships/image" Target="../media/image78.jpeg"/><Relationship Id="rId19" Type="http://schemas.openxmlformats.org/officeDocument/2006/relationships/image" Target="../media/image87.jpeg"/><Relationship Id="rId4" Type="http://schemas.openxmlformats.org/officeDocument/2006/relationships/image" Target="../media/image72.jpeg"/><Relationship Id="rId9" Type="http://schemas.openxmlformats.org/officeDocument/2006/relationships/image" Target="../media/image77.jpeg"/><Relationship Id="rId14" Type="http://schemas.openxmlformats.org/officeDocument/2006/relationships/image" Target="../media/image82.jpeg"/><Relationship Id="rId22" Type="http://schemas.openxmlformats.org/officeDocument/2006/relationships/slide" Target="slide23.xml"/></Relationships>
</file>

<file path=ppt/slides/_rels/slide1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9.jpeg"/><Relationship Id="rId7"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image" Target="../media/image4.png"/><Relationship Id="rId11" Type="http://schemas.openxmlformats.org/officeDocument/2006/relationships/image" Target="../media/image93.png"/><Relationship Id="rId5" Type="http://schemas.openxmlformats.org/officeDocument/2006/relationships/slide" Target="slide23.xml"/><Relationship Id="rId10" Type="http://schemas.openxmlformats.org/officeDocument/2006/relationships/image" Target="../media/image47.png"/><Relationship Id="rId4" Type="http://schemas.openxmlformats.org/officeDocument/2006/relationships/image" Target="../media/image21.png"/><Relationship Id="rId9" Type="http://schemas.openxmlformats.org/officeDocument/2006/relationships/image" Target="../media/image92.png"/></Relationships>
</file>

<file path=ppt/slides/_rels/slide12.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emf"/></Relationships>
</file>

<file path=ppt/slides/_rels/slide1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14.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image" Target="../media/image102.jpeg"/><Relationship Id="rId1" Type="http://schemas.openxmlformats.org/officeDocument/2006/relationships/slideLayout" Target="../slideLayouts/slideLayout1.xml"/><Relationship Id="rId6" Type="http://schemas.openxmlformats.org/officeDocument/2006/relationships/image" Target="../media/image106.sv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svg"/><Relationship Id="rId9" Type="http://schemas.openxmlformats.org/officeDocument/2006/relationships/image" Target="../media/image109.png"/><Relationship Id="rId14" Type="http://schemas.openxmlformats.org/officeDocument/2006/relationships/image" Target="../media/image114.png"/></Relationships>
</file>

<file path=ppt/slides/_rels/slide1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5.jpe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23.xml"/><Relationship Id="rId5" Type="http://schemas.openxmlformats.org/officeDocument/2006/relationships/image" Target="../media/image21.png"/><Relationship Id="rId4" Type="http://schemas.openxmlformats.org/officeDocument/2006/relationships/image" Target="../media/image116.jpeg"/><Relationship Id="rId9" Type="http://schemas.openxmlformats.org/officeDocument/2006/relationships/image" Target="../media/image118.png"/></Relationships>
</file>

<file path=ppt/slides/_rels/slide1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slide" Target="slide23.xml"/></Relationships>
</file>

<file path=ppt/slides/_rels/slide1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2.png"/><Relationship Id="rId4" Type="http://schemas.openxmlformats.org/officeDocument/2006/relationships/image" Target="../media/image121.jpeg"/></Relationships>
</file>

<file path=ppt/slides/_rels/slide18.xml.rels><?xml version="1.0" encoding="UTF-8" standalone="yes"?>
<Relationships xmlns="http://schemas.openxmlformats.org/package/2006/relationships"><Relationship Id="rId8" Type="http://schemas.openxmlformats.org/officeDocument/2006/relationships/hyperlink" Target="https://bit.ly/3Jo4jl7" TargetMode="External"/><Relationship Id="rId3" Type="http://schemas.openxmlformats.org/officeDocument/2006/relationships/image" Target="../media/image123.jpe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4.png"/><Relationship Id="rId10" Type="http://schemas.openxmlformats.org/officeDocument/2006/relationships/image" Target="../media/image126.png"/><Relationship Id="rId4" Type="http://schemas.openxmlformats.org/officeDocument/2006/relationships/slide" Target="slide23.xml"/><Relationship Id="rId9" Type="http://schemas.openxmlformats.org/officeDocument/2006/relationships/image" Target="../media/image125.png"/></Relationships>
</file>

<file path=ppt/slides/_rels/slide19.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7.jpeg"/><Relationship Id="rId7" Type="http://schemas.openxmlformats.org/officeDocument/2006/relationships/image" Target="../media/image1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32.jpeg"/><Relationship Id="rId5" Type="http://schemas.openxmlformats.org/officeDocument/2006/relationships/slide" Target="slide23.xml"/><Relationship Id="rId10" Type="http://schemas.openxmlformats.org/officeDocument/2006/relationships/image" Target="../media/image131.jpeg"/><Relationship Id="rId4" Type="http://schemas.openxmlformats.org/officeDocument/2006/relationships/image" Target="../media/image21.png"/><Relationship Id="rId9" Type="http://schemas.openxmlformats.org/officeDocument/2006/relationships/image" Target="../media/image130.jpe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40.png"/><Relationship Id="rId18" Type="http://schemas.openxmlformats.org/officeDocument/2006/relationships/image" Target="../media/image145.png"/><Relationship Id="rId26" Type="http://schemas.openxmlformats.org/officeDocument/2006/relationships/image" Target="../media/image153.png"/><Relationship Id="rId3" Type="http://schemas.openxmlformats.org/officeDocument/2006/relationships/image" Target="../media/image133.png"/><Relationship Id="rId21" Type="http://schemas.openxmlformats.org/officeDocument/2006/relationships/image" Target="../media/image148.png"/><Relationship Id="rId7" Type="http://schemas.openxmlformats.org/officeDocument/2006/relationships/image" Target="../media/image54.png"/><Relationship Id="rId12" Type="http://schemas.openxmlformats.org/officeDocument/2006/relationships/image" Target="../media/image139.jpeg"/><Relationship Id="rId17" Type="http://schemas.openxmlformats.org/officeDocument/2006/relationships/image" Target="../media/image144.png"/><Relationship Id="rId25" Type="http://schemas.openxmlformats.org/officeDocument/2006/relationships/image" Target="../media/image152.png"/><Relationship Id="rId2" Type="http://schemas.openxmlformats.org/officeDocument/2006/relationships/notesSlide" Target="../notesSlides/notesSlide11.xml"/><Relationship Id="rId16" Type="http://schemas.openxmlformats.org/officeDocument/2006/relationships/image" Target="../media/image143.png"/><Relationship Id="rId20"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136.png"/><Relationship Id="rId11" Type="http://schemas.openxmlformats.org/officeDocument/2006/relationships/image" Target="../media/image138.png"/><Relationship Id="rId24" Type="http://schemas.openxmlformats.org/officeDocument/2006/relationships/image" Target="../media/image151.png"/><Relationship Id="rId5" Type="http://schemas.openxmlformats.org/officeDocument/2006/relationships/image" Target="../media/image135.png"/><Relationship Id="rId15" Type="http://schemas.openxmlformats.org/officeDocument/2006/relationships/image" Target="../media/image142.png"/><Relationship Id="rId23" Type="http://schemas.openxmlformats.org/officeDocument/2006/relationships/image" Target="../media/image150.png"/><Relationship Id="rId10" Type="http://schemas.openxmlformats.org/officeDocument/2006/relationships/image" Target="../media/image137.png"/><Relationship Id="rId19" Type="http://schemas.openxmlformats.org/officeDocument/2006/relationships/image" Target="../media/image146.png"/><Relationship Id="rId4" Type="http://schemas.openxmlformats.org/officeDocument/2006/relationships/image" Target="../media/image134.png"/><Relationship Id="rId9" Type="http://schemas.openxmlformats.org/officeDocument/2006/relationships/slide" Target="slide23.xml"/><Relationship Id="rId14" Type="http://schemas.openxmlformats.org/officeDocument/2006/relationships/image" Target="../media/image141.png"/><Relationship Id="rId22" Type="http://schemas.openxmlformats.org/officeDocument/2006/relationships/image" Target="../media/image14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bit.ly/41ZxrqJ"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hyperlink" Target="mailto:portableblender@dse.com.my" TargetMode="External"/><Relationship Id="rId4" Type="http://schemas.openxmlformats.org/officeDocument/2006/relationships/hyperlink" Target="https://bit.ly/3J5fs9I"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mailto:myhelpdesk@amway.com"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png"/><Relationship Id="rId3" Type="http://schemas.openxmlformats.org/officeDocument/2006/relationships/image" Target="../media/image155.png"/><Relationship Id="rId7" Type="http://schemas.openxmlformats.org/officeDocument/2006/relationships/image" Target="../media/image159.png"/><Relationship Id="rId12" Type="http://schemas.openxmlformats.org/officeDocument/2006/relationships/image" Target="../media/image16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8.png"/><Relationship Id="rId11" Type="http://schemas.openxmlformats.org/officeDocument/2006/relationships/image" Target="../media/image163.emf"/><Relationship Id="rId5" Type="http://schemas.openxmlformats.org/officeDocument/2006/relationships/image" Target="../media/image157.png"/><Relationship Id="rId10" Type="http://schemas.openxmlformats.org/officeDocument/2006/relationships/image" Target="../media/image162.emf"/><Relationship Id="rId4" Type="http://schemas.openxmlformats.org/officeDocument/2006/relationships/image" Target="../media/image156.png"/><Relationship Id="rId9" Type="http://schemas.openxmlformats.org/officeDocument/2006/relationships/image" Target="../media/image161.png"/></Relationships>
</file>

<file path=ppt/slides/_rels/slide26.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76.png"/><Relationship Id="rId3" Type="http://schemas.openxmlformats.org/officeDocument/2006/relationships/image" Target="../media/image166.png"/><Relationship Id="rId7" Type="http://schemas.openxmlformats.org/officeDocument/2006/relationships/image" Target="../media/image170.png"/><Relationship Id="rId12" Type="http://schemas.openxmlformats.org/officeDocument/2006/relationships/image" Target="../media/image175.png"/><Relationship Id="rId2" Type="http://schemas.openxmlformats.org/officeDocument/2006/relationships/notesSlide" Target="../notesSlides/notesSlide16.xml"/><Relationship Id="rId16" Type="http://schemas.openxmlformats.org/officeDocument/2006/relationships/image" Target="../media/image179.emf"/><Relationship Id="rId1" Type="http://schemas.openxmlformats.org/officeDocument/2006/relationships/slideLayout" Target="../slideLayouts/slideLayout1.xml"/><Relationship Id="rId6" Type="http://schemas.openxmlformats.org/officeDocument/2006/relationships/image" Target="../media/image169.png"/><Relationship Id="rId11" Type="http://schemas.openxmlformats.org/officeDocument/2006/relationships/image" Target="../media/image174.png"/><Relationship Id="rId5" Type="http://schemas.openxmlformats.org/officeDocument/2006/relationships/image" Target="../media/image168.png"/><Relationship Id="rId15" Type="http://schemas.openxmlformats.org/officeDocument/2006/relationships/image" Target="../media/image178.png"/><Relationship Id="rId10" Type="http://schemas.openxmlformats.org/officeDocument/2006/relationships/image" Target="../media/image173.png"/><Relationship Id="rId4" Type="http://schemas.openxmlformats.org/officeDocument/2006/relationships/image" Target="../media/image167.png"/><Relationship Id="rId9" Type="http://schemas.openxmlformats.org/officeDocument/2006/relationships/image" Target="../media/image172.png"/><Relationship Id="rId14" Type="http://schemas.openxmlformats.org/officeDocument/2006/relationships/image" Target="../media/image177.png"/></Relationships>
</file>

<file path=ppt/slides/_rels/slide27.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89.png"/><Relationship Id="rId3" Type="http://schemas.openxmlformats.org/officeDocument/2006/relationships/image" Target="../media/image180.png"/><Relationship Id="rId7" Type="http://schemas.openxmlformats.org/officeDocument/2006/relationships/image" Target="../media/image184.png"/><Relationship Id="rId12" Type="http://schemas.openxmlformats.org/officeDocument/2006/relationships/image" Target="../media/image18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83.png"/><Relationship Id="rId11" Type="http://schemas.openxmlformats.org/officeDocument/2006/relationships/image" Target="../media/image187.png"/><Relationship Id="rId5" Type="http://schemas.openxmlformats.org/officeDocument/2006/relationships/image" Target="../media/image182.png"/><Relationship Id="rId10" Type="http://schemas.openxmlformats.org/officeDocument/2006/relationships/image" Target="../media/image186.png"/><Relationship Id="rId4" Type="http://schemas.openxmlformats.org/officeDocument/2006/relationships/image" Target="../media/image181.png"/><Relationship Id="rId9" Type="http://schemas.openxmlformats.org/officeDocument/2006/relationships/image" Target="../media/image185.png"/><Relationship Id="rId14" Type="http://schemas.openxmlformats.org/officeDocument/2006/relationships/image" Target="../media/image167.png"/></Relationships>
</file>

<file path=ppt/slides/_rels/slide28.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98.png"/><Relationship Id="rId18" Type="http://schemas.openxmlformats.org/officeDocument/2006/relationships/image" Target="../media/image185.png"/><Relationship Id="rId3" Type="http://schemas.openxmlformats.org/officeDocument/2006/relationships/image" Target="../media/image190.png"/><Relationship Id="rId7" Type="http://schemas.openxmlformats.org/officeDocument/2006/relationships/image" Target="../media/image193.png"/><Relationship Id="rId12" Type="http://schemas.openxmlformats.org/officeDocument/2006/relationships/image" Target="../media/image186.png"/><Relationship Id="rId17" Type="http://schemas.openxmlformats.org/officeDocument/2006/relationships/image" Target="../media/image199.png"/><Relationship Id="rId2" Type="http://schemas.openxmlformats.org/officeDocument/2006/relationships/image" Target="../media/image180.png"/><Relationship Id="rId16" Type="http://schemas.openxmlformats.org/officeDocument/2006/relationships/image" Target="../media/image183.png"/><Relationship Id="rId20" Type="http://schemas.openxmlformats.org/officeDocument/2006/relationships/image" Target="../media/image200.png"/><Relationship Id="rId1" Type="http://schemas.openxmlformats.org/officeDocument/2006/relationships/slideLayout" Target="../slideLayouts/slideLayout1.xml"/><Relationship Id="rId6" Type="http://schemas.openxmlformats.org/officeDocument/2006/relationships/image" Target="../media/image192.png"/><Relationship Id="rId11" Type="http://schemas.openxmlformats.org/officeDocument/2006/relationships/image" Target="../media/image197.png"/><Relationship Id="rId5" Type="http://schemas.openxmlformats.org/officeDocument/2006/relationships/image" Target="../media/image167.png"/><Relationship Id="rId15" Type="http://schemas.openxmlformats.org/officeDocument/2006/relationships/image" Target="../media/image175.png"/><Relationship Id="rId10" Type="http://schemas.openxmlformats.org/officeDocument/2006/relationships/image" Target="../media/image196.png"/><Relationship Id="rId19" Type="http://schemas.openxmlformats.org/officeDocument/2006/relationships/image" Target="../media/image187.png"/><Relationship Id="rId4" Type="http://schemas.openxmlformats.org/officeDocument/2006/relationships/image" Target="../media/image191.png"/><Relationship Id="rId9" Type="http://schemas.openxmlformats.org/officeDocument/2006/relationships/image" Target="../media/image195.png"/><Relationship Id="rId14" Type="http://schemas.openxmlformats.org/officeDocument/2006/relationships/image" Target="../media/image178.png"/></Relationships>
</file>

<file path=ppt/slides/_rels/slide29.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04.png"/><Relationship Id="rId11" Type="http://schemas.openxmlformats.org/officeDocument/2006/relationships/image" Target="../media/image209.png"/><Relationship Id="rId5" Type="http://schemas.openxmlformats.org/officeDocument/2006/relationships/image" Target="../media/image203.png"/><Relationship Id="rId10" Type="http://schemas.openxmlformats.org/officeDocument/2006/relationships/image" Target="../media/image208.png"/><Relationship Id="rId4" Type="http://schemas.openxmlformats.org/officeDocument/2006/relationships/image" Target="../media/image202.jpeg"/><Relationship Id="rId9" Type="http://schemas.openxmlformats.org/officeDocument/2006/relationships/image" Target="../media/image207.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youtu.be/bKhv_Fomk2I"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01.png"/><Relationship Id="rId7" Type="http://schemas.openxmlformats.org/officeDocument/2006/relationships/image" Target="../media/image21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12.png"/><Relationship Id="rId5" Type="http://schemas.openxmlformats.org/officeDocument/2006/relationships/image" Target="../media/image211.png"/><Relationship Id="rId10" Type="http://schemas.openxmlformats.org/officeDocument/2006/relationships/image" Target="../media/image216.jpeg"/><Relationship Id="rId4" Type="http://schemas.openxmlformats.org/officeDocument/2006/relationships/image" Target="../media/image210.jpeg"/><Relationship Id="rId9" Type="http://schemas.openxmlformats.org/officeDocument/2006/relationships/image" Target="../media/image215.jpeg"/></Relationships>
</file>

<file path=ppt/slides/_rels/slide31.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21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hyperlink" Target="https://amwayapps.amway2u.com/amway_receipt/receipt.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png"/><Relationship Id="rId1" Type="http://schemas.openxmlformats.org/officeDocument/2006/relationships/slideLayout" Target="../slideLayouts/slideLayout23.xml"/><Relationship Id="rId5" Type="http://schemas.openxmlformats.org/officeDocument/2006/relationships/image" Target="../media/image223.png"/><Relationship Id="rId4" Type="http://schemas.openxmlformats.org/officeDocument/2006/relationships/image" Target="../media/image222.png"/></Relationships>
</file>

<file path=ppt/slides/_rels/slide33.xml.rels><?xml version="1.0" encoding="UTF-8" standalone="yes"?>
<Relationships xmlns="http://schemas.openxmlformats.org/package/2006/relationships"><Relationship Id="rId3" Type="http://schemas.openxmlformats.org/officeDocument/2006/relationships/image" Target="../media/image224.jpeg"/><Relationship Id="rId7" Type="http://schemas.openxmlformats.org/officeDocument/2006/relationships/image" Target="../media/image227.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hyperlink" Target="https://www.facebook.com/amwaymalaysia/"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image" Target="../media/image228.png"/><Relationship Id="rId7" Type="http://schemas.openxmlformats.org/officeDocument/2006/relationships/image" Target="../media/image232.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jpeg"/></Relationships>
</file>

<file path=ppt/slides/_rels/slide35.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bit.ly/31ltz8K" TargetMode="External"/><Relationship Id="rId4" Type="http://schemas.openxmlformats.org/officeDocument/2006/relationships/image" Target="../media/image235.emf"/></Relationships>
</file>

<file path=ppt/slides/_rels/slide36.xml.rels><?xml version="1.0" encoding="UTF-8" standalone="yes"?>
<Relationships xmlns="http://schemas.openxmlformats.org/package/2006/relationships"><Relationship Id="rId3" Type="http://schemas.openxmlformats.org/officeDocument/2006/relationships/hyperlink" Target="https://bit.ly/3YEFuG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amway.my/about-amway/amway-promise" TargetMode="External"/><Relationship Id="rId5" Type="http://schemas.openxmlformats.org/officeDocument/2006/relationships/hyperlink" Target="https://bit.ly/3ws7YYB" TargetMode="Externa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7.png"/></Relationships>
</file>

<file path=ppt/slides/_rels/slide38.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44.png"/><Relationship Id="rId13" Type="http://schemas.openxmlformats.org/officeDocument/2006/relationships/image" Target="../media/image249.png"/><Relationship Id="rId18" Type="http://schemas.openxmlformats.org/officeDocument/2006/relationships/image" Target="../media/image254.png"/><Relationship Id="rId3" Type="http://schemas.openxmlformats.org/officeDocument/2006/relationships/image" Target="../media/image239.png"/><Relationship Id="rId21" Type="http://schemas.openxmlformats.org/officeDocument/2006/relationships/image" Target="../media/image257.png"/><Relationship Id="rId7" Type="http://schemas.openxmlformats.org/officeDocument/2006/relationships/image" Target="../media/image243.png"/><Relationship Id="rId12" Type="http://schemas.openxmlformats.org/officeDocument/2006/relationships/image" Target="../media/image248.png"/><Relationship Id="rId17" Type="http://schemas.openxmlformats.org/officeDocument/2006/relationships/image" Target="../media/image253.png"/><Relationship Id="rId2" Type="http://schemas.openxmlformats.org/officeDocument/2006/relationships/notesSlide" Target="../notesSlides/notesSlide27.xml"/><Relationship Id="rId16" Type="http://schemas.openxmlformats.org/officeDocument/2006/relationships/image" Target="../media/image252.png"/><Relationship Id="rId20" Type="http://schemas.openxmlformats.org/officeDocument/2006/relationships/image" Target="../media/image256.png"/><Relationship Id="rId1" Type="http://schemas.openxmlformats.org/officeDocument/2006/relationships/slideLayout" Target="../slideLayouts/slideLayout1.xml"/><Relationship Id="rId6" Type="http://schemas.openxmlformats.org/officeDocument/2006/relationships/image" Target="../media/image242.png"/><Relationship Id="rId11" Type="http://schemas.openxmlformats.org/officeDocument/2006/relationships/image" Target="../media/image247.png"/><Relationship Id="rId24" Type="http://schemas.openxmlformats.org/officeDocument/2006/relationships/image" Target="../media/image260.png"/><Relationship Id="rId5" Type="http://schemas.openxmlformats.org/officeDocument/2006/relationships/image" Target="../media/image241.png"/><Relationship Id="rId15" Type="http://schemas.openxmlformats.org/officeDocument/2006/relationships/image" Target="../media/image251.png"/><Relationship Id="rId23" Type="http://schemas.openxmlformats.org/officeDocument/2006/relationships/image" Target="../media/image259.png"/><Relationship Id="rId10" Type="http://schemas.openxmlformats.org/officeDocument/2006/relationships/image" Target="../media/image246.png"/><Relationship Id="rId19" Type="http://schemas.openxmlformats.org/officeDocument/2006/relationships/image" Target="../media/image255.png"/><Relationship Id="rId4" Type="http://schemas.openxmlformats.org/officeDocument/2006/relationships/image" Target="../media/image240.png"/><Relationship Id="rId9" Type="http://schemas.openxmlformats.org/officeDocument/2006/relationships/image" Target="../media/image245.png"/><Relationship Id="rId14" Type="http://schemas.openxmlformats.org/officeDocument/2006/relationships/image" Target="../media/image250.png"/><Relationship Id="rId22" Type="http://schemas.openxmlformats.org/officeDocument/2006/relationships/image" Target="../media/image258.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jpeg"/><Relationship Id="rId7" Type="http://schemas.openxmlformats.org/officeDocument/2006/relationships/image" Target="../media/image4.png"/><Relationship Id="rId12"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slide" Target="slide21.xml"/><Relationship Id="rId11" Type="http://schemas.openxmlformats.org/officeDocument/2006/relationships/image" Target="../media/image25.png"/><Relationship Id="rId5" Type="http://schemas.openxmlformats.org/officeDocument/2006/relationships/image" Target="../media/image21.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image" Target="../media/image28.png"/></Relationships>
</file>

<file path=ppt/slides/_rels/slide40.xml.rels><?xml version="1.0" encoding="UTF-8" standalone="yes"?>
<Relationships xmlns="http://schemas.openxmlformats.org/package/2006/relationships"><Relationship Id="rId8" Type="http://schemas.openxmlformats.org/officeDocument/2006/relationships/image" Target="../media/image265.png"/><Relationship Id="rId13" Type="http://schemas.openxmlformats.org/officeDocument/2006/relationships/image" Target="../media/image270.png"/><Relationship Id="rId18" Type="http://schemas.microsoft.com/office/2007/relationships/hdphoto" Target="../media/hdphoto5.wdp"/><Relationship Id="rId3" Type="http://schemas.openxmlformats.org/officeDocument/2006/relationships/image" Target="../media/image261.png"/><Relationship Id="rId7" Type="http://schemas.openxmlformats.org/officeDocument/2006/relationships/image" Target="../media/image264.png"/><Relationship Id="rId12" Type="http://schemas.openxmlformats.org/officeDocument/2006/relationships/image" Target="../media/image269.png"/><Relationship Id="rId17" Type="http://schemas.openxmlformats.org/officeDocument/2006/relationships/image" Target="../media/image272.png"/><Relationship Id="rId2" Type="http://schemas.openxmlformats.org/officeDocument/2006/relationships/notesSlide" Target="../notesSlides/notesSlide28.xml"/><Relationship Id="rId16" Type="http://schemas.microsoft.com/office/2007/relationships/hdphoto" Target="../media/hdphoto4.wdp"/><Relationship Id="rId1" Type="http://schemas.openxmlformats.org/officeDocument/2006/relationships/slideLayout" Target="../slideLayouts/slideLayout1.xml"/><Relationship Id="rId6" Type="http://schemas.openxmlformats.org/officeDocument/2006/relationships/image" Target="../media/image263.png"/><Relationship Id="rId11" Type="http://schemas.openxmlformats.org/officeDocument/2006/relationships/image" Target="../media/image268.png"/><Relationship Id="rId5" Type="http://schemas.openxmlformats.org/officeDocument/2006/relationships/image" Target="../media/image262.png"/><Relationship Id="rId15" Type="http://schemas.openxmlformats.org/officeDocument/2006/relationships/image" Target="../media/image271.png"/><Relationship Id="rId10" Type="http://schemas.openxmlformats.org/officeDocument/2006/relationships/image" Target="../media/image267.png"/><Relationship Id="rId4" Type="http://schemas.microsoft.com/office/2007/relationships/hdphoto" Target="../media/hdphoto2.wdp"/><Relationship Id="rId9" Type="http://schemas.openxmlformats.org/officeDocument/2006/relationships/image" Target="../media/image266.png"/><Relationship Id="rId14" Type="http://schemas.microsoft.com/office/2007/relationships/hdphoto" Target="../media/hdphoto3.wdp"/></Relationships>
</file>

<file path=ppt/slides/_rels/slide41.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10.wdp"/><Relationship Id="rId3" Type="http://schemas.openxmlformats.org/officeDocument/2006/relationships/image" Target="../media/image273.png"/><Relationship Id="rId7" Type="http://schemas.openxmlformats.org/officeDocument/2006/relationships/image" Target="../media/image275.png"/><Relationship Id="rId12" Type="http://schemas.openxmlformats.org/officeDocument/2006/relationships/image" Target="../media/image278.png"/><Relationship Id="rId17" Type="http://schemas.microsoft.com/office/2007/relationships/hdphoto" Target="../media/hdphoto12.wdp"/><Relationship Id="rId2" Type="http://schemas.openxmlformats.org/officeDocument/2006/relationships/notesSlide" Target="../notesSlides/notesSlide29.xml"/><Relationship Id="rId16" Type="http://schemas.openxmlformats.org/officeDocument/2006/relationships/image" Target="../media/image280.png"/><Relationship Id="rId1" Type="http://schemas.openxmlformats.org/officeDocument/2006/relationships/slideLayout" Target="../slideLayouts/slideLayout1.xml"/><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274.png"/><Relationship Id="rId15" Type="http://schemas.microsoft.com/office/2007/relationships/hdphoto" Target="../media/hdphoto11.wdp"/><Relationship Id="rId10" Type="http://schemas.openxmlformats.org/officeDocument/2006/relationships/image" Target="../media/image277.png"/><Relationship Id="rId4" Type="http://schemas.microsoft.com/office/2007/relationships/hdphoto" Target="../media/hdphoto6.wdp"/><Relationship Id="rId9" Type="http://schemas.openxmlformats.org/officeDocument/2006/relationships/image" Target="../media/image276.png"/><Relationship Id="rId14" Type="http://schemas.openxmlformats.org/officeDocument/2006/relationships/image" Target="../media/image279.png"/></Relationships>
</file>

<file path=ppt/slides/_rels/slide42.xml.rels><?xml version="1.0" encoding="UTF-8" standalone="yes"?>
<Relationships xmlns="http://schemas.openxmlformats.org/package/2006/relationships"><Relationship Id="rId8" Type="http://schemas.openxmlformats.org/officeDocument/2006/relationships/image" Target="../media/image287.png"/><Relationship Id="rId3" Type="http://schemas.openxmlformats.org/officeDocument/2006/relationships/image" Target="../media/image282.png"/><Relationship Id="rId7" Type="http://schemas.openxmlformats.org/officeDocument/2006/relationships/image" Target="../media/image286.png"/><Relationship Id="rId2" Type="http://schemas.openxmlformats.org/officeDocument/2006/relationships/image" Target="../media/image281.png"/><Relationship Id="rId1" Type="http://schemas.openxmlformats.org/officeDocument/2006/relationships/slideLayout" Target="../slideLayouts/slideLayout2.xml"/><Relationship Id="rId6" Type="http://schemas.openxmlformats.org/officeDocument/2006/relationships/image" Target="../media/image285.png"/><Relationship Id="rId5" Type="http://schemas.openxmlformats.org/officeDocument/2006/relationships/image" Target="../media/image284.png"/><Relationship Id="rId4" Type="http://schemas.openxmlformats.org/officeDocument/2006/relationships/image" Target="../media/image283.png"/></Relationships>
</file>

<file path=ppt/slides/_rels/slide43.xml.rels><?xml version="1.0" encoding="UTF-8" standalone="yes"?>
<Relationships xmlns="http://schemas.openxmlformats.org/package/2006/relationships"><Relationship Id="rId8" Type="http://schemas.openxmlformats.org/officeDocument/2006/relationships/image" Target="../media/image293.png"/><Relationship Id="rId3" Type="http://schemas.openxmlformats.org/officeDocument/2006/relationships/image" Target="../media/image288.png"/><Relationship Id="rId7" Type="http://schemas.openxmlformats.org/officeDocument/2006/relationships/image" Target="../media/image292.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91.png"/><Relationship Id="rId5" Type="http://schemas.openxmlformats.org/officeDocument/2006/relationships/image" Target="../media/image290.png"/><Relationship Id="rId4" Type="http://schemas.openxmlformats.org/officeDocument/2006/relationships/image" Target="../media/image289.png"/></Relationships>
</file>

<file path=ppt/slides/_rels/slide44.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297.png"/><Relationship Id="rId3" Type="http://schemas.openxmlformats.org/officeDocument/2006/relationships/image" Target="../media/image295.png"/><Relationship Id="rId7" Type="http://schemas.openxmlformats.org/officeDocument/2006/relationships/hyperlink" Target="https://bit.ly/3JttpiQ" TargetMode="External"/><Relationship Id="rId12" Type="http://schemas.openxmlformats.org/officeDocument/2006/relationships/image" Target="../media/image301.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bit.ly/3pwOdPr" TargetMode="External"/><Relationship Id="rId11" Type="http://schemas.openxmlformats.org/officeDocument/2006/relationships/image" Target="../media/image300.png"/><Relationship Id="rId5" Type="http://schemas.openxmlformats.org/officeDocument/2006/relationships/hyperlink" Target="https://bit.ly/3NpzWw1" TargetMode="External"/><Relationship Id="rId10" Type="http://schemas.openxmlformats.org/officeDocument/2006/relationships/image" Target="../media/image299.jpeg"/><Relationship Id="rId4" Type="http://schemas.openxmlformats.org/officeDocument/2006/relationships/image" Target="../media/image296.png"/><Relationship Id="rId9" Type="http://schemas.openxmlformats.org/officeDocument/2006/relationships/image" Target="../media/image298.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2.png"/><Relationship Id="rId3" Type="http://schemas.openxmlformats.org/officeDocument/2006/relationships/image" Target="../media/image31.jpe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notesSlide" Target="../notesSlides/notesSlide2.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6.png"/><Relationship Id="rId5" Type="http://schemas.openxmlformats.org/officeDocument/2006/relationships/slide" Target="slide21.xml"/><Relationship Id="rId15" Type="http://schemas.openxmlformats.org/officeDocument/2006/relationships/slide" Target="slide8.xml"/><Relationship Id="rId10" Type="http://schemas.openxmlformats.org/officeDocument/2006/relationships/image" Target="../media/image35.png"/><Relationship Id="rId19" Type="http://schemas.openxmlformats.org/officeDocument/2006/relationships/image" Target="../media/image43.png"/><Relationship Id="rId4" Type="http://schemas.openxmlformats.org/officeDocument/2006/relationships/image" Target="../media/image21.png"/><Relationship Id="rId9" Type="http://schemas.openxmlformats.org/officeDocument/2006/relationships/image" Target="../media/image34.jpe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0.xml"/><Relationship Id="rId5" Type="http://schemas.openxmlformats.org/officeDocument/2006/relationships/image" Target="../media/image4.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hyperlink" Target="https://www.amway.my/guthealth" TargetMode="External"/><Relationship Id="rId18" Type="http://schemas.openxmlformats.org/officeDocument/2006/relationships/image" Target="../media/image55.jpeg"/><Relationship Id="rId3" Type="http://schemas.openxmlformats.org/officeDocument/2006/relationships/image" Target="../media/image46.jpeg"/><Relationship Id="rId7" Type="http://schemas.openxmlformats.org/officeDocument/2006/relationships/image" Target="../media/image50.png"/><Relationship Id="rId12" Type="http://schemas.openxmlformats.org/officeDocument/2006/relationships/image" Target="../media/image4.png"/><Relationship Id="rId17" Type="http://schemas.microsoft.com/office/2007/relationships/hdphoto" Target="../media/hdphoto1.wdp"/><Relationship Id="rId2" Type="http://schemas.openxmlformats.org/officeDocument/2006/relationships/notesSlide" Target="../notesSlides/notesSlide3.xml"/><Relationship Id="rId16" Type="http://schemas.openxmlformats.org/officeDocument/2006/relationships/image" Target="../media/image54.png"/><Relationship Id="rId1" Type="http://schemas.openxmlformats.org/officeDocument/2006/relationships/slideLayout" Target="../slideLayouts/slideLayout40.xml"/><Relationship Id="rId6" Type="http://schemas.openxmlformats.org/officeDocument/2006/relationships/image" Target="../media/image49.png"/><Relationship Id="rId11" Type="http://schemas.openxmlformats.org/officeDocument/2006/relationships/slide" Target="slide22.xml"/><Relationship Id="rId5" Type="http://schemas.openxmlformats.org/officeDocument/2006/relationships/image" Target="../media/image48.png"/><Relationship Id="rId15" Type="http://schemas.openxmlformats.org/officeDocument/2006/relationships/slide" Target="slide20.xml"/><Relationship Id="rId10" Type="http://schemas.openxmlformats.org/officeDocument/2006/relationships/image" Target="../media/image53.png"/><Relationship Id="rId19" Type="http://schemas.openxmlformats.org/officeDocument/2006/relationships/image" Target="../media/image56.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4.png"/><Relationship Id="rId18" Type="http://schemas.openxmlformats.org/officeDocument/2006/relationships/image" Target="../media/image56.png"/><Relationship Id="rId3" Type="http://schemas.openxmlformats.org/officeDocument/2006/relationships/image" Target="../media/image47.png"/><Relationship Id="rId7" Type="http://schemas.openxmlformats.org/officeDocument/2006/relationships/image" Target="../media/image58.png"/><Relationship Id="rId12" Type="http://schemas.openxmlformats.org/officeDocument/2006/relationships/slide" Target="slide22.xml"/><Relationship Id="rId17" Type="http://schemas.openxmlformats.org/officeDocument/2006/relationships/image" Target="../media/image62.jpeg"/><Relationship Id="rId2" Type="http://schemas.openxmlformats.org/officeDocument/2006/relationships/notesSlide" Target="../notesSlides/notesSlide4.xml"/><Relationship Id="rId16" Type="http://schemas.microsoft.com/office/2007/relationships/hdphoto" Target="../media/hdphoto1.wdp"/><Relationship Id="rId1" Type="http://schemas.openxmlformats.org/officeDocument/2006/relationships/slideLayout" Target="../slideLayouts/slideLayout40.xml"/><Relationship Id="rId6" Type="http://schemas.openxmlformats.org/officeDocument/2006/relationships/hyperlink" Target="https://www.amway.my/guthealth" TargetMode="External"/><Relationship Id="rId11" Type="http://schemas.openxmlformats.org/officeDocument/2006/relationships/image" Target="../media/image61.png"/><Relationship Id="rId5" Type="http://schemas.openxmlformats.org/officeDocument/2006/relationships/image" Target="../media/image57.jpeg"/><Relationship Id="rId15" Type="http://schemas.openxmlformats.org/officeDocument/2006/relationships/image" Target="../media/image54.png"/><Relationship Id="rId10" Type="http://schemas.openxmlformats.org/officeDocument/2006/relationships/image" Target="../media/image21.png"/><Relationship Id="rId4" Type="http://schemas.openxmlformats.org/officeDocument/2006/relationships/image" Target="../media/image48.png"/><Relationship Id="rId9" Type="http://schemas.openxmlformats.org/officeDocument/2006/relationships/image" Target="../media/image60.png"/><Relationship Id="rId14" Type="http://schemas.openxmlformats.org/officeDocument/2006/relationships/slide" Target="slide20.xml"/></Relationships>
</file>

<file path=ppt/slides/_rels/slide9.xml.rels><?xml version="1.0" encoding="UTF-8" standalone="yes"?>
<Relationships xmlns="http://schemas.openxmlformats.org/package/2006/relationships"><Relationship Id="rId8" Type="http://schemas.openxmlformats.org/officeDocument/2006/relationships/hyperlink" Target="https://www.amway.my/search/?text=1241444+124155+124674" TargetMode="External"/><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45.xml"/><Relationship Id="rId6" Type="http://schemas.openxmlformats.org/officeDocument/2006/relationships/image" Target="../media/image67.png"/><Relationship Id="rId11" Type="http://schemas.openxmlformats.org/officeDocument/2006/relationships/image" Target="../media/image4.png"/><Relationship Id="rId5" Type="http://schemas.openxmlformats.org/officeDocument/2006/relationships/image" Target="../media/image66.png"/><Relationship Id="rId10" Type="http://schemas.openxmlformats.org/officeDocument/2006/relationships/slide" Target="slide23.xml"/><Relationship Id="rId4" Type="http://schemas.openxmlformats.org/officeDocument/2006/relationships/image" Target="../media/image65.png"/><Relationship Id="rId9"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F64350E-AED9-A419-4E8F-72ECB69EC048}"/>
              </a:ext>
            </a:extLst>
          </p:cNvPr>
          <p:cNvPicPr>
            <a:picLocks noChangeAspect="1"/>
          </p:cNvPicPr>
          <p:nvPr/>
        </p:nvPicPr>
        <p:blipFill>
          <a:blip r:embed="rId2">
            <a:extLst>
              <a:ext uri="{28A0092B-C50C-407E-A947-70E740481C1C}">
                <a14:useLocalDpi xmlns:a14="http://schemas.microsoft.com/office/drawing/2010/main" val="0"/>
              </a:ext>
            </a:extLst>
          </a:blip>
          <a:srcRect t="1467" b="1467"/>
          <a:stretch/>
        </p:blipFill>
        <p:spPr>
          <a:xfrm>
            <a:off x="172498" y="219893"/>
            <a:ext cx="8803057" cy="6473284"/>
          </a:xfrm>
          <a:prstGeom prst="rect">
            <a:avLst/>
          </a:prstGeom>
        </p:spPr>
      </p:pic>
      <p:pic>
        <p:nvPicPr>
          <p:cNvPr id="36" name="Picture 35" descr="A black and tan rectangle&#10;&#10;Description automatically generated with low confidence">
            <a:extLst>
              <a:ext uri="{FF2B5EF4-FFF2-40B4-BE49-F238E27FC236}">
                <a16:creationId xmlns:a16="http://schemas.microsoft.com/office/drawing/2014/main" id="{D77CA9EC-DF36-0134-E50C-4B9C43088D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06"/>
          <a:stretch/>
        </p:blipFill>
        <p:spPr>
          <a:xfrm>
            <a:off x="165425" y="2651751"/>
            <a:ext cx="8809607" cy="4070616"/>
          </a:xfrm>
          <a:prstGeom prst="rect">
            <a:avLst/>
          </a:prstGeom>
        </p:spPr>
      </p:pic>
      <p:pic>
        <p:nvPicPr>
          <p:cNvPr id="38" name="Picture 37">
            <a:extLst>
              <a:ext uri="{FF2B5EF4-FFF2-40B4-BE49-F238E27FC236}">
                <a16:creationId xmlns:a16="http://schemas.microsoft.com/office/drawing/2014/main" id="{1ADD977A-37FD-7AD5-D969-73CD4A8BFFD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59510">
            <a:off x="1511474" y="-66314"/>
            <a:ext cx="5588423" cy="6456779"/>
          </a:xfrm>
          <a:prstGeom prst="rect">
            <a:avLst/>
          </a:prstGeom>
        </p:spPr>
      </p:pic>
      <p:sp>
        <p:nvSpPr>
          <p:cNvPr id="9" name="Rectangle 8">
            <a:extLst>
              <a:ext uri="{FF2B5EF4-FFF2-40B4-BE49-F238E27FC236}">
                <a16:creationId xmlns:a16="http://schemas.microsoft.com/office/drawing/2014/main" id="{1E4E0D81-3579-4427-5080-3C7A0A41177A}"/>
              </a:ext>
            </a:extLst>
          </p:cNvPr>
          <p:cNvSpPr/>
          <p:nvPr/>
        </p:nvSpPr>
        <p:spPr>
          <a:xfrm>
            <a:off x="329268" y="-12056"/>
            <a:ext cx="1742813" cy="550770"/>
          </a:xfrm>
          <a:prstGeom prst="rect">
            <a:avLst/>
          </a:prstGeom>
          <a:solidFill>
            <a:srgbClr val="BA2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2BDDE50-A747-F535-428B-F264FA36D71F}"/>
              </a:ext>
            </a:extLst>
          </p:cNvPr>
          <p:cNvSpPr txBox="1"/>
          <p:nvPr/>
        </p:nvSpPr>
        <p:spPr>
          <a:xfrm>
            <a:off x="329267" y="94052"/>
            <a:ext cx="1742814" cy="338554"/>
          </a:xfrm>
          <a:prstGeom prst="rect">
            <a:avLst/>
          </a:prstGeom>
          <a:solidFill>
            <a:srgbClr val="BA2A5C"/>
          </a:solidFill>
          <a:effectLst/>
        </p:spPr>
        <p:txBody>
          <a:bodyPr wrap="square" lIns="91440" tIns="45720" rIns="91440" bIns="45720" rtlCol="0" anchor="t">
            <a:spAutoFit/>
          </a:bodyPr>
          <a:lstStyle/>
          <a:p>
            <a:pPr algn="ctr">
              <a:defRPr/>
            </a:pPr>
            <a:r>
              <a:rPr lang="en-US" sz="1600" b="1">
                <a:solidFill>
                  <a:schemeClr val="bg1"/>
                </a:solidFill>
                <a:latin typeface="Arial"/>
                <a:cs typeface="Arial"/>
              </a:rPr>
              <a:t>NEW LAUNCH</a:t>
            </a:r>
            <a:endParaRPr lang="en-US"/>
          </a:p>
        </p:txBody>
      </p:sp>
      <p:graphicFrame>
        <p:nvGraphicFramePr>
          <p:cNvPr id="19" name="Table 18">
            <a:extLst>
              <a:ext uri="{FF2B5EF4-FFF2-40B4-BE49-F238E27FC236}">
                <a16:creationId xmlns:a16="http://schemas.microsoft.com/office/drawing/2014/main" id="{47CA63A4-DFB8-DC73-4F45-71E88C5ADF14}"/>
              </a:ext>
            </a:extLst>
          </p:cNvPr>
          <p:cNvGraphicFramePr>
            <a:graphicFrameLocks noGrp="1"/>
          </p:cNvGraphicFramePr>
          <p:nvPr/>
        </p:nvGraphicFramePr>
        <p:xfrm>
          <a:off x="5194624" y="5762533"/>
          <a:ext cx="3527472" cy="731520"/>
        </p:xfrm>
        <a:graphic>
          <a:graphicData uri="http://schemas.openxmlformats.org/drawingml/2006/table">
            <a:tbl>
              <a:tblPr/>
              <a:tblGrid>
                <a:gridCol w="743268">
                  <a:extLst>
                    <a:ext uri="{9D8B030D-6E8A-4147-A177-3AD203B41FA5}">
                      <a16:colId xmlns:a16="http://schemas.microsoft.com/office/drawing/2014/main" val="1112604167"/>
                    </a:ext>
                  </a:extLst>
                </a:gridCol>
                <a:gridCol w="696051">
                  <a:extLst>
                    <a:ext uri="{9D8B030D-6E8A-4147-A177-3AD203B41FA5}">
                      <a16:colId xmlns:a16="http://schemas.microsoft.com/office/drawing/2014/main" val="629035838"/>
                    </a:ext>
                  </a:extLst>
                </a:gridCol>
                <a:gridCol w="696051">
                  <a:extLst>
                    <a:ext uri="{9D8B030D-6E8A-4147-A177-3AD203B41FA5}">
                      <a16:colId xmlns:a16="http://schemas.microsoft.com/office/drawing/2014/main" val="1816466020"/>
                    </a:ext>
                  </a:extLst>
                </a:gridCol>
                <a:gridCol w="696051">
                  <a:extLst>
                    <a:ext uri="{9D8B030D-6E8A-4147-A177-3AD203B41FA5}">
                      <a16:colId xmlns:a16="http://schemas.microsoft.com/office/drawing/2014/main" val="710238951"/>
                    </a:ext>
                  </a:extLst>
                </a:gridCol>
                <a:gridCol w="696051">
                  <a:extLst>
                    <a:ext uri="{9D8B030D-6E8A-4147-A177-3AD203B41FA5}">
                      <a16:colId xmlns:a16="http://schemas.microsoft.com/office/drawing/2014/main" val="3805287609"/>
                    </a:ext>
                  </a:extLst>
                </a:gridCol>
              </a:tblGrid>
              <a:tr h="131426">
                <a:tc>
                  <a:txBody>
                    <a:bodyPr/>
                    <a:lstStyle/>
                    <a:p>
                      <a:pPr algn="l" fontAlgn="base"/>
                      <a:r>
                        <a:rPr lang="en-US" sz="1000" b="1" i="0">
                          <a:solidFill>
                            <a:srgbClr val="FFFFFF"/>
                          </a:solidFill>
                          <a:effectLst/>
                          <a:latin typeface="Arial"/>
                        </a:rPr>
                        <a:t>124493M​</a:t>
                      </a:r>
                      <a:endParaRPr lang="en-US" sz="1800" b="1" i="0">
                        <a:solidFill>
                          <a:srgbClr val="FFFFFF"/>
                        </a:solidFill>
                        <a:effectLst/>
                        <a:latin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a:txBody>
                    <a:bodyPr/>
                    <a:lstStyle/>
                    <a:p>
                      <a:pPr algn="ctr" fontAlgn="base"/>
                      <a:r>
                        <a:rPr lang="en-US" sz="1000" b="1" i="0">
                          <a:solidFill>
                            <a:srgbClr val="FFFFFF"/>
                          </a:solidFill>
                          <a:effectLst/>
                          <a:latin typeface="Arial"/>
                        </a:rPr>
                        <a:t>PV​</a:t>
                      </a:r>
                      <a:endParaRPr lang="en-US" sz="1800" b="1" i="0">
                        <a:solidFill>
                          <a:srgbClr val="FFFFFF"/>
                        </a:solidFill>
                        <a:effectLst/>
                        <a:latin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a:txBody>
                    <a:bodyPr/>
                    <a:lstStyle/>
                    <a:p>
                      <a:pPr algn="ctr" fontAlgn="base"/>
                      <a:r>
                        <a:rPr lang="en-US" sz="1000" b="1" i="0">
                          <a:solidFill>
                            <a:srgbClr val="FFFFFF"/>
                          </a:solidFill>
                          <a:effectLst/>
                          <a:latin typeface="Arial"/>
                        </a:rPr>
                        <a:t>BV​</a:t>
                      </a:r>
                      <a:endParaRPr lang="en-US" sz="1800" b="1" i="0">
                        <a:solidFill>
                          <a:srgbClr val="FFFFFF"/>
                        </a:solidFill>
                        <a:effectLst/>
                        <a:latin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a:txBody>
                    <a:bodyPr/>
                    <a:lstStyle/>
                    <a:p>
                      <a:pPr algn="ctr" fontAlgn="base"/>
                      <a:r>
                        <a:rPr lang="en-US" sz="1000" b="1" i="0">
                          <a:solidFill>
                            <a:srgbClr val="FFFFFF"/>
                          </a:solidFill>
                          <a:effectLst/>
                          <a:latin typeface="Arial"/>
                        </a:rPr>
                        <a:t>AP​</a:t>
                      </a:r>
                      <a:endParaRPr lang="en-US" sz="1800" b="1" i="0">
                        <a:solidFill>
                          <a:srgbClr val="FFFFFF"/>
                        </a:solidFill>
                        <a:effectLst/>
                        <a:latin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a:txBody>
                    <a:bodyPr/>
                    <a:lstStyle/>
                    <a:p>
                      <a:pPr algn="ctr" fontAlgn="base"/>
                      <a:r>
                        <a:rPr lang="en-US" sz="1000" b="1" i="0">
                          <a:solidFill>
                            <a:srgbClr val="FFFFFF"/>
                          </a:solidFill>
                          <a:effectLst/>
                          <a:latin typeface="Arial"/>
                        </a:rPr>
                        <a:t>RP​</a:t>
                      </a:r>
                      <a:endParaRPr lang="en-US" sz="1800" b="1" i="0">
                        <a:solidFill>
                          <a:srgbClr val="FFFFFF"/>
                        </a:solidFill>
                        <a:effectLst/>
                        <a:latin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extLst>
                  <a:ext uri="{0D108BD9-81ED-4DB2-BD59-A6C34878D82A}">
                    <a16:rowId xmlns:a16="http://schemas.microsoft.com/office/drawing/2014/main" val="2091984077"/>
                  </a:ext>
                </a:extLst>
              </a:tr>
              <a:tr h="131426">
                <a:tc>
                  <a:txBody>
                    <a:bodyPr/>
                    <a:lstStyle/>
                    <a:p>
                      <a:pPr algn="l" fontAlgn="base"/>
                      <a:r>
                        <a:rPr lang="en-US" sz="1000" b="0" i="0">
                          <a:solidFill>
                            <a:srgbClr val="404040"/>
                          </a:solidFill>
                          <a:effectLst/>
                          <a:latin typeface="Arial"/>
                        </a:rPr>
                        <a:t>MY (RM)</a:t>
                      </a:r>
                      <a:r>
                        <a:rPr lang="en-US" sz="1000" b="0" i="0">
                          <a:solidFill>
                            <a:srgbClr val="000000"/>
                          </a:solidFill>
                          <a:effectLst/>
                          <a:latin typeface="Arial"/>
                        </a:rPr>
                        <a:t>​</a:t>
                      </a:r>
                      <a:endParaRPr lang="en-US" sz="1800" b="0" i="0">
                        <a:solidFill>
                          <a:srgbClr val="000000"/>
                        </a:solidFill>
                        <a:effectLst/>
                        <a:latin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gn="ctr" fontAlgn="base"/>
                      <a:r>
                        <a:rPr lang="en-US" sz="1000" b="0" i="0">
                          <a:solidFill>
                            <a:srgbClr val="404040"/>
                          </a:solidFill>
                          <a:effectLst/>
                          <a:latin typeface="Arial"/>
                        </a:rPr>
                        <a:t>38.00</a:t>
                      </a:r>
                      <a:endParaRPr lang="en-US" sz="1800" b="0" i="0">
                        <a:solidFill>
                          <a:srgbClr val="000000"/>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gn="ctr" fontAlgn="base"/>
                      <a:r>
                        <a:rPr lang="en-US" sz="1000" b="0" i="0">
                          <a:solidFill>
                            <a:srgbClr val="404040"/>
                          </a:solidFill>
                          <a:effectLst/>
                          <a:latin typeface="Arial"/>
                        </a:rPr>
                        <a:t>159.00</a:t>
                      </a:r>
                      <a:endParaRPr lang="en-US" sz="1800" b="0" i="0">
                        <a:solidFill>
                          <a:srgbClr val="000000"/>
                        </a:solidFill>
                        <a:effectLst/>
                        <a:latin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gn="ctr" fontAlgn="base"/>
                      <a:r>
                        <a:rPr lang="en-US" sz="1000" b="0" i="0">
                          <a:solidFill>
                            <a:srgbClr val="404040"/>
                          </a:solidFill>
                          <a:effectLst/>
                          <a:latin typeface="Arial"/>
                        </a:rPr>
                        <a:t>159.00</a:t>
                      </a:r>
                      <a:endParaRPr lang="en-US" sz="1800" b="0" i="0">
                        <a:solidFill>
                          <a:srgbClr val="000000"/>
                        </a:solidFill>
                        <a:effectLst/>
                        <a:latin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gn="ctr" fontAlgn="base"/>
                      <a:r>
                        <a:rPr lang="en-US" sz="1000" b="0" i="0">
                          <a:solidFill>
                            <a:srgbClr val="404040"/>
                          </a:solidFill>
                          <a:effectLst/>
                          <a:latin typeface="Arial"/>
                        </a:rPr>
                        <a:t>199.00</a:t>
                      </a:r>
                      <a:endParaRPr lang="en-US" sz="1800" b="0" i="0">
                        <a:solidFill>
                          <a:srgbClr val="000000"/>
                        </a:solidFill>
                        <a:effectLst/>
                        <a:latin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50081432"/>
                  </a:ext>
                </a:extLst>
              </a:tr>
              <a:tr h="131426">
                <a:tc>
                  <a:txBody>
                    <a:bodyPr/>
                    <a:lstStyle/>
                    <a:p>
                      <a:pPr algn="l" fontAlgn="base"/>
                      <a:r>
                        <a:rPr lang="en-US" sz="1000" b="0" i="0">
                          <a:solidFill>
                            <a:srgbClr val="404040"/>
                          </a:solidFill>
                          <a:effectLst/>
                          <a:latin typeface="Arial"/>
                        </a:rPr>
                        <a:t>BR (B$)</a:t>
                      </a:r>
                      <a:r>
                        <a:rPr lang="en-US" sz="1000" b="0" i="0">
                          <a:solidFill>
                            <a:srgbClr val="000000"/>
                          </a:solidFill>
                          <a:effectLst/>
                          <a:latin typeface="Arial"/>
                        </a:rPr>
                        <a:t>​</a:t>
                      </a:r>
                      <a:endParaRPr lang="en-US" sz="1800" b="0" i="0">
                        <a:solidFill>
                          <a:srgbClr val="000000"/>
                        </a:solidFill>
                        <a:effectLst/>
                        <a:latin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fontAlgn="base"/>
                      <a:r>
                        <a:rPr lang="en-US" sz="1000" b="0" i="0">
                          <a:solidFill>
                            <a:srgbClr val="404040"/>
                          </a:solidFill>
                          <a:effectLst/>
                          <a:latin typeface="Arial"/>
                        </a:rPr>
                        <a:t>38.00</a:t>
                      </a:r>
                      <a:endParaRPr lang="en-US" sz="1800" b="0" i="0">
                        <a:solidFill>
                          <a:srgbClr val="000000"/>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fontAlgn="base"/>
                      <a:r>
                        <a:rPr lang="en-US" sz="1000" b="0" i="0">
                          <a:solidFill>
                            <a:srgbClr val="404040"/>
                          </a:solidFill>
                          <a:effectLst/>
                          <a:latin typeface="Arial"/>
                        </a:rPr>
                        <a:t> 54.00</a:t>
                      </a:r>
                      <a:r>
                        <a:rPr lang="en-US" sz="1000" b="0" i="0">
                          <a:solidFill>
                            <a:srgbClr val="000000"/>
                          </a:solidFill>
                          <a:effectLst/>
                          <a:latin typeface="Arial"/>
                        </a:rPr>
                        <a:t>​</a:t>
                      </a:r>
                      <a:endParaRPr lang="en-US" sz="1800" b="0" i="0">
                        <a:solidFill>
                          <a:srgbClr val="000000"/>
                        </a:solidFill>
                        <a:effectLst/>
                        <a:latin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fontAlgn="base"/>
                      <a:r>
                        <a:rPr lang="en-US" sz="1000" b="0" i="0">
                          <a:solidFill>
                            <a:srgbClr val="404040"/>
                          </a:solidFill>
                          <a:effectLst/>
                          <a:latin typeface="Arial"/>
                        </a:rPr>
                        <a:t> 54.00</a:t>
                      </a:r>
                      <a:r>
                        <a:rPr lang="en-US" sz="1000" b="0" i="0">
                          <a:solidFill>
                            <a:srgbClr val="000000"/>
                          </a:solidFill>
                          <a:effectLst/>
                          <a:latin typeface="Arial"/>
                        </a:rPr>
                        <a:t>​</a:t>
                      </a:r>
                      <a:endParaRPr lang="en-US" sz="1800" b="0" i="0">
                        <a:solidFill>
                          <a:srgbClr val="000000"/>
                        </a:solidFill>
                        <a:effectLst/>
                        <a:latin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fontAlgn="base"/>
                      <a:r>
                        <a:rPr lang="en-US" sz="1000" b="0" i="0">
                          <a:solidFill>
                            <a:srgbClr val="404040"/>
                          </a:solidFill>
                          <a:effectLst/>
                          <a:latin typeface="Arial"/>
                        </a:rPr>
                        <a:t>68.00</a:t>
                      </a:r>
                      <a:endParaRPr lang="en-US" sz="1800" b="0" i="0">
                        <a:solidFill>
                          <a:srgbClr val="000000"/>
                        </a:solidFill>
                        <a:effectLst/>
                        <a:latin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71255559"/>
                  </a:ext>
                </a:extLst>
              </a:tr>
            </a:tbl>
          </a:graphicData>
        </a:graphic>
      </p:graphicFrame>
      <p:sp>
        <p:nvSpPr>
          <p:cNvPr id="20" name="Rectangle 19">
            <a:extLst>
              <a:ext uri="{FF2B5EF4-FFF2-40B4-BE49-F238E27FC236}">
                <a16:creationId xmlns:a16="http://schemas.microsoft.com/office/drawing/2014/main" id="{46704D87-5EA0-281B-9A93-81A85418DDAB}"/>
              </a:ext>
            </a:extLst>
          </p:cNvPr>
          <p:cNvSpPr/>
          <p:nvPr/>
        </p:nvSpPr>
        <p:spPr>
          <a:xfrm>
            <a:off x="5165423" y="5389430"/>
            <a:ext cx="4151137" cy="374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b="1" err="1">
                <a:solidFill>
                  <a:schemeClr val="accent6">
                    <a:lumMod val="75000"/>
                  </a:schemeClr>
                </a:solidFill>
                <a:latin typeface="Arial"/>
                <a:cs typeface="Arial"/>
              </a:rPr>
              <a:t>BodyKey</a:t>
            </a:r>
            <a:r>
              <a:rPr lang="en-US" sz="1000" b="1">
                <a:solidFill>
                  <a:schemeClr val="accent6">
                    <a:lumMod val="75000"/>
                  </a:schemeClr>
                </a:solidFill>
                <a:latin typeface="Arial"/>
                <a:cs typeface="Arial"/>
              </a:rPr>
              <a:t> by Nutrilite Meal Replacement Shake (Milk Tea)</a:t>
            </a:r>
            <a:endParaRPr kumimoji="0" lang="en-US" sz="1000" b="1" u="none" strike="noStrike" kern="1200" cap="none" spc="0" normalizeH="0" baseline="0" noProof="0">
              <a:ln>
                <a:noFill/>
              </a:ln>
              <a:solidFill>
                <a:schemeClr val="accent6">
                  <a:lumMod val="75000"/>
                </a:schemeClr>
              </a:solidFill>
              <a:effectLst/>
              <a:uLnTx/>
              <a:uFillTx/>
              <a:latin typeface="Arial"/>
              <a:cs typeface="Arial"/>
            </a:endParaRPr>
          </a:p>
        </p:txBody>
      </p:sp>
      <p:sp>
        <p:nvSpPr>
          <p:cNvPr id="24" name="TextBox 23">
            <a:extLst>
              <a:ext uri="{FF2B5EF4-FFF2-40B4-BE49-F238E27FC236}">
                <a16:creationId xmlns:a16="http://schemas.microsoft.com/office/drawing/2014/main" id="{D8CE8BD7-72D7-0D77-FF38-2EB79E7F3505}"/>
              </a:ext>
            </a:extLst>
          </p:cNvPr>
          <p:cNvSpPr txBox="1"/>
          <p:nvPr/>
        </p:nvSpPr>
        <p:spPr>
          <a:xfrm>
            <a:off x="1791551" y="5979187"/>
            <a:ext cx="3333422" cy="584775"/>
          </a:xfrm>
          <a:prstGeom prst="rect">
            <a:avLst/>
          </a:prstGeom>
          <a:noFill/>
        </p:spPr>
        <p:txBody>
          <a:bodyPr wrap="square" lIns="91440" tIns="45720" rIns="91440" bIns="45720" anchor="t">
            <a:spAutoFit/>
          </a:bodyPr>
          <a:lstStyle/>
          <a:p>
            <a:pPr algn="l"/>
            <a:r>
              <a:rPr lang="en-US" sz="800" b="0" i="0">
                <a:effectLst/>
                <a:latin typeface="Arial" panose="020B0604020202020204" pitchFamily="34" charset="0"/>
              </a:rPr>
              <a:t>Disclaimer: </a:t>
            </a:r>
          </a:p>
          <a:p>
            <a:r>
              <a:rPr lang="en-US" sz="800" b="0" i="0">
                <a:effectLst/>
                <a:latin typeface="Arial"/>
                <a:cs typeface="Arial"/>
              </a:rPr>
              <a:t>The products shown are for illustration purposes only and do not represent actual product size. </a:t>
            </a:r>
            <a:r>
              <a:rPr lang="en-US" sz="800">
                <a:latin typeface="Arial"/>
                <a:cs typeface="Arial"/>
              </a:rPr>
              <a:t>The boba</a:t>
            </a:r>
            <a:r>
              <a:rPr lang="en-US" sz="800" b="0" i="0">
                <a:effectLst/>
                <a:latin typeface="Arial"/>
                <a:cs typeface="Arial"/>
              </a:rPr>
              <a:t> shown </a:t>
            </a:r>
            <a:r>
              <a:rPr lang="en-US" sz="800">
                <a:latin typeface="Arial"/>
                <a:cs typeface="Arial"/>
              </a:rPr>
              <a:t>here serve</a:t>
            </a:r>
            <a:r>
              <a:rPr lang="en-US" sz="800" b="0" i="0">
                <a:effectLst/>
                <a:latin typeface="Arial"/>
                <a:cs typeface="Arial"/>
              </a:rPr>
              <a:t> as </a:t>
            </a:r>
            <a:r>
              <a:rPr lang="en-US" sz="800">
                <a:latin typeface="Arial"/>
                <a:cs typeface="Arial"/>
              </a:rPr>
              <a:t>a serving</a:t>
            </a:r>
            <a:r>
              <a:rPr lang="en-US" sz="800" b="0" i="0">
                <a:effectLst/>
                <a:latin typeface="Arial"/>
                <a:cs typeface="Arial"/>
              </a:rPr>
              <a:t> suggestion only and is not included in the actual product</a:t>
            </a:r>
            <a:r>
              <a:rPr lang="en-US" sz="800">
                <a:latin typeface="Arial"/>
                <a:cs typeface="Arial"/>
              </a:rPr>
              <a:t>.</a:t>
            </a:r>
            <a:endParaRPr lang="en-US" sz="800" b="0" i="0">
              <a:effectLst/>
              <a:latin typeface="Arial"/>
              <a:cs typeface="Arial"/>
            </a:endParaRPr>
          </a:p>
        </p:txBody>
      </p:sp>
      <p:sp>
        <p:nvSpPr>
          <p:cNvPr id="21" name="TextBox 20">
            <a:extLst>
              <a:ext uri="{FF2B5EF4-FFF2-40B4-BE49-F238E27FC236}">
                <a16:creationId xmlns:a16="http://schemas.microsoft.com/office/drawing/2014/main" id="{3A1D3FBD-46E2-027F-DEFA-7D4BCE67B670}"/>
              </a:ext>
            </a:extLst>
          </p:cNvPr>
          <p:cNvSpPr txBox="1"/>
          <p:nvPr/>
        </p:nvSpPr>
        <p:spPr>
          <a:xfrm>
            <a:off x="349087" y="4827073"/>
            <a:ext cx="1341211" cy="276999"/>
          </a:xfrm>
          <a:prstGeom prst="rect">
            <a:avLst/>
          </a:prstGeom>
          <a:noFill/>
        </p:spPr>
        <p:txBody>
          <a:bodyPr wrap="square" rtlCol="0">
            <a:spAutoFit/>
          </a:bodyPr>
          <a:lstStyle/>
          <a:p>
            <a:r>
              <a:rPr lang="en-US" sz="1200">
                <a:solidFill>
                  <a:schemeClr val="tx1">
                    <a:lumMod val="75000"/>
                    <a:lumOff val="25000"/>
                  </a:schemeClr>
                </a:solidFill>
                <a:latin typeface="Arial" panose="020B0604020202020204" pitchFamily="34" charset="0"/>
                <a:cs typeface="Arial" panose="020B0604020202020204" pitchFamily="34" charset="0"/>
              </a:rPr>
              <a:t>MORE INFO:</a:t>
            </a:r>
          </a:p>
        </p:txBody>
      </p:sp>
      <p:grpSp>
        <p:nvGrpSpPr>
          <p:cNvPr id="58" name="Group 57">
            <a:extLst>
              <a:ext uri="{FF2B5EF4-FFF2-40B4-BE49-F238E27FC236}">
                <a16:creationId xmlns:a16="http://schemas.microsoft.com/office/drawing/2014/main" id="{F1AE9877-30B5-DCA5-E662-3C3769DBD387}"/>
              </a:ext>
            </a:extLst>
          </p:cNvPr>
          <p:cNvGrpSpPr/>
          <p:nvPr/>
        </p:nvGrpSpPr>
        <p:grpSpPr>
          <a:xfrm>
            <a:off x="435475" y="5094216"/>
            <a:ext cx="1050822" cy="463652"/>
            <a:chOff x="908302" y="6079640"/>
            <a:chExt cx="1050822" cy="463652"/>
          </a:xfrm>
        </p:grpSpPr>
        <p:grpSp>
          <p:nvGrpSpPr>
            <p:cNvPr id="23" name="Group 22">
              <a:extLst>
                <a:ext uri="{FF2B5EF4-FFF2-40B4-BE49-F238E27FC236}">
                  <a16:creationId xmlns:a16="http://schemas.microsoft.com/office/drawing/2014/main" id="{18A64536-4A9C-369F-ACF1-8BEF6D066A86}"/>
                </a:ext>
              </a:extLst>
            </p:cNvPr>
            <p:cNvGrpSpPr/>
            <p:nvPr/>
          </p:nvGrpSpPr>
          <p:grpSpPr>
            <a:xfrm>
              <a:off x="908302" y="6122674"/>
              <a:ext cx="350596" cy="347909"/>
              <a:chOff x="1121224" y="6362421"/>
              <a:chExt cx="391885" cy="388882"/>
            </a:xfrm>
          </p:grpSpPr>
          <p:sp>
            <p:nvSpPr>
              <p:cNvPr id="27" name="Rounded Rectangle 61">
                <a:extLst>
                  <a:ext uri="{FF2B5EF4-FFF2-40B4-BE49-F238E27FC236}">
                    <a16:creationId xmlns:a16="http://schemas.microsoft.com/office/drawing/2014/main" id="{72717AC2-D542-9ADD-B35D-A57FC4622EC1}"/>
                  </a:ext>
                </a:extLst>
              </p:cNvPr>
              <p:cNvSpPr/>
              <p:nvPr/>
            </p:nvSpPr>
            <p:spPr>
              <a:xfrm>
                <a:off x="1121224" y="6362421"/>
                <a:ext cx="391885" cy="38888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hlinkClick r:id="rId5"/>
                <a:extLst>
                  <a:ext uri="{FF2B5EF4-FFF2-40B4-BE49-F238E27FC236}">
                    <a16:creationId xmlns:a16="http://schemas.microsoft.com/office/drawing/2014/main" id="{C69C04B3-F1F1-63B8-7F83-BF74D30F4C5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39182" y="6389084"/>
                <a:ext cx="341749" cy="341749"/>
              </a:xfrm>
              <a:prstGeom prst="rect">
                <a:avLst/>
              </a:prstGeom>
              <a:solidFill>
                <a:schemeClr val="accent2"/>
              </a:solidFill>
            </p:spPr>
          </p:pic>
        </p:grpSp>
        <p:sp>
          <p:nvSpPr>
            <p:cNvPr id="25" name="TextBox 24">
              <a:extLst>
                <a:ext uri="{FF2B5EF4-FFF2-40B4-BE49-F238E27FC236}">
                  <a16:creationId xmlns:a16="http://schemas.microsoft.com/office/drawing/2014/main" id="{EAEFE166-AE49-5FC3-D660-824F9238A582}"/>
                </a:ext>
              </a:extLst>
            </p:cNvPr>
            <p:cNvSpPr txBox="1"/>
            <p:nvPr/>
          </p:nvSpPr>
          <p:spPr>
            <a:xfrm>
              <a:off x="1227652" y="6079640"/>
              <a:ext cx="657552" cy="261610"/>
            </a:xfrm>
            <a:prstGeom prst="rect">
              <a:avLst/>
            </a:prstGeom>
            <a:noFill/>
          </p:spPr>
          <p:txBody>
            <a:bodyPr wrap="none" rtlCol="0">
              <a:spAutoFit/>
            </a:bodyPr>
            <a:lstStyle/>
            <a:p>
              <a:r>
                <a:rPr lang="en-US" sz="1100">
                  <a:solidFill>
                    <a:schemeClr val="tx1">
                      <a:lumMod val="75000"/>
                      <a:lumOff val="25000"/>
                    </a:schemeClr>
                  </a:solidFill>
                  <a:latin typeface="Arial" panose="020B0604020202020204" pitchFamily="34" charset="0"/>
                  <a:cs typeface="Arial" panose="020B0604020202020204" pitchFamily="34" charset="0"/>
                </a:rPr>
                <a:t>LEARN</a:t>
              </a:r>
            </a:p>
          </p:txBody>
        </p:sp>
        <p:sp>
          <p:nvSpPr>
            <p:cNvPr id="26" name="TextBox 25">
              <a:extLst>
                <a:ext uri="{FF2B5EF4-FFF2-40B4-BE49-F238E27FC236}">
                  <a16:creationId xmlns:a16="http://schemas.microsoft.com/office/drawing/2014/main" id="{1D64D59E-8DA0-FE51-E8A4-B154D97D2C0F}"/>
                </a:ext>
              </a:extLst>
            </p:cNvPr>
            <p:cNvSpPr txBox="1"/>
            <p:nvPr/>
          </p:nvSpPr>
          <p:spPr>
            <a:xfrm>
              <a:off x="1235849" y="6235515"/>
              <a:ext cx="723275" cy="307777"/>
            </a:xfrm>
            <a:prstGeom prst="rect">
              <a:avLst/>
            </a:prstGeom>
            <a:noFill/>
          </p:spPr>
          <p:txBody>
            <a:bodyPr wrap="none" rtlCol="0">
              <a:spAutoFit/>
            </a:bodyPr>
            <a:lstStyle/>
            <a:p>
              <a:r>
                <a:rPr lang="en-US" sz="1400">
                  <a:solidFill>
                    <a:schemeClr val="tx1">
                      <a:lumMod val="75000"/>
                      <a:lumOff val="25000"/>
                    </a:schemeClr>
                  </a:solidFill>
                  <a:latin typeface="Arial" panose="020B0604020202020204" pitchFamily="34" charset="0"/>
                  <a:cs typeface="Arial" panose="020B0604020202020204" pitchFamily="34" charset="0"/>
                </a:rPr>
                <a:t>MORE</a:t>
              </a:r>
            </a:p>
          </p:txBody>
        </p:sp>
      </p:grpSp>
      <p:grpSp>
        <p:nvGrpSpPr>
          <p:cNvPr id="29" name="Group 28">
            <a:extLst>
              <a:ext uri="{FF2B5EF4-FFF2-40B4-BE49-F238E27FC236}">
                <a16:creationId xmlns:a16="http://schemas.microsoft.com/office/drawing/2014/main" id="{349D3899-74F6-9498-158D-D575C3E46D2F}"/>
              </a:ext>
            </a:extLst>
          </p:cNvPr>
          <p:cNvGrpSpPr/>
          <p:nvPr/>
        </p:nvGrpSpPr>
        <p:grpSpPr>
          <a:xfrm>
            <a:off x="443277" y="5602119"/>
            <a:ext cx="1148606" cy="448580"/>
            <a:chOff x="673257" y="6056022"/>
            <a:chExt cx="1148606" cy="448580"/>
          </a:xfrm>
        </p:grpSpPr>
        <p:grpSp>
          <p:nvGrpSpPr>
            <p:cNvPr id="30" name="Group 29">
              <a:extLst>
                <a:ext uri="{FF2B5EF4-FFF2-40B4-BE49-F238E27FC236}">
                  <a16:creationId xmlns:a16="http://schemas.microsoft.com/office/drawing/2014/main" id="{76EA6B05-16BD-16FC-28EE-311814F73108}"/>
                </a:ext>
              </a:extLst>
            </p:cNvPr>
            <p:cNvGrpSpPr/>
            <p:nvPr/>
          </p:nvGrpSpPr>
          <p:grpSpPr>
            <a:xfrm>
              <a:off x="673257" y="6089430"/>
              <a:ext cx="350596" cy="347909"/>
              <a:chOff x="1121224" y="6362421"/>
              <a:chExt cx="391885" cy="388882"/>
            </a:xfrm>
          </p:grpSpPr>
          <p:sp>
            <p:nvSpPr>
              <p:cNvPr id="33" name="Rounded Rectangle 61">
                <a:extLst>
                  <a:ext uri="{FF2B5EF4-FFF2-40B4-BE49-F238E27FC236}">
                    <a16:creationId xmlns:a16="http://schemas.microsoft.com/office/drawing/2014/main" id="{3B47CEB9-2443-9999-D8D7-15ACF5E8CC74}"/>
                  </a:ext>
                </a:extLst>
              </p:cNvPr>
              <p:cNvSpPr/>
              <p:nvPr/>
            </p:nvSpPr>
            <p:spPr>
              <a:xfrm>
                <a:off x="1121224" y="6362421"/>
                <a:ext cx="391885" cy="38888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hlinkClick r:id="rId7"/>
                <a:extLst>
                  <a:ext uri="{FF2B5EF4-FFF2-40B4-BE49-F238E27FC236}">
                    <a16:creationId xmlns:a16="http://schemas.microsoft.com/office/drawing/2014/main" id="{1D7CF8AA-E3F4-52AD-DB5E-9DE5E3B81A1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39182" y="6389084"/>
                <a:ext cx="341749" cy="341749"/>
              </a:xfrm>
              <a:prstGeom prst="rect">
                <a:avLst/>
              </a:prstGeom>
              <a:solidFill>
                <a:schemeClr val="accent2"/>
              </a:solidFill>
            </p:spPr>
          </p:pic>
        </p:grpSp>
        <p:sp>
          <p:nvSpPr>
            <p:cNvPr id="31" name="TextBox 30">
              <a:extLst>
                <a:ext uri="{FF2B5EF4-FFF2-40B4-BE49-F238E27FC236}">
                  <a16:creationId xmlns:a16="http://schemas.microsoft.com/office/drawing/2014/main" id="{293556B8-52EA-A5A7-4BA9-588027F6ED33}"/>
                </a:ext>
              </a:extLst>
            </p:cNvPr>
            <p:cNvSpPr txBox="1"/>
            <p:nvPr/>
          </p:nvSpPr>
          <p:spPr>
            <a:xfrm>
              <a:off x="992607" y="6056022"/>
              <a:ext cx="579005" cy="261610"/>
            </a:xfrm>
            <a:prstGeom prst="rect">
              <a:avLst/>
            </a:prstGeom>
            <a:noFill/>
          </p:spPr>
          <p:txBody>
            <a:bodyPr wrap="none" rtlCol="0">
              <a:spAutoFit/>
            </a:bodyPr>
            <a:lstStyle/>
            <a:p>
              <a:r>
                <a:rPr lang="en-US" sz="1100">
                  <a:solidFill>
                    <a:schemeClr val="tx1">
                      <a:lumMod val="75000"/>
                      <a:lumOff val="25000"/>
                    </a:schemeClr>
                  </a:solidFill>
                  <a:latin typeface="Arial" panose="020B0604020202020204" pitchFamily="34" charset="0"/>
                  <a:cs typeface="Arial" panose="020B0604020202020204" pitchFamily="34" charset="0"/>
                </a:rPr>
                <a:t>READ</a:t>
              </a:r>
            </a:p>
          </p:txBody>
        </p:sp>
        <p:sp>
          <p:nvSpPr>
            <p:cNvPr id="32" name="TextBox 31">
              <a:extLst>
                <a:ext uri="{FF2B5EF4-FFF2-40B4-BE49-F238E27FC236}">
                  <a16:creationId xmlns:a16="http://schemas.microsoft.com/office/drawing/2014/main" id="{989EFD68-4B01-F7D1-7270-1512F0A3D14D}"/>
                </a:ext>
              </a:extLst>
            </p:cNvPr>
            <p:cNvSpPr txBox="1"/>
            <p:nvPr/>
          </p:nvSpPr>
          <p:spPr>
            <a:xfrm>
              <a:off x="1000804" y="6196825"/>
              <a:ext cx="821059" cy="307777"/>
            </a:xfrm>
            <a:prstGeom prst="rect">
              <a:avLst/>
            </a:prstGeom>
            <a:noFill/>
          </p:spPr>
          <p:txBody>
            <a:bodyPr wrap="none" rtlCol="0">
              <a:spAutoFit/>
            </a:bodyPr>
            <a:lstStyle/>
            <a:p>
              <a:r>
                <a:rPr lang="en-US" sz="1400" err="1">
                  <a:solidFill>
                    <a:schemeClr val="tx1">
                      <a:lumMod val="75000"/>
                      <a:lumOff val="25000"/>
                    </a:schemeClr>
                  </a:solidFill>
                  <a:latin typeface="Arial" panose="020B0604020202020204" pitchFamily="34" charset="0"/>
                  <a:cs typeface="Arial" panose="020B0604020202020204" pitchFamily="34" charset="0"/>
                </a:rPr>
                <a:t>eLeaflet</a:t>
              </a:r>
              <a:endParaRPr lang="en-US" sz="1400">
                <a:solidFill>
                  <a:schemeClr val="tx1">
                    <a:lumMod val="75000"/>
                    <a:lumOff val="25000"/>
                  </a:schemeClr>
                </a:solidFill>
                <a:latin typeface="Arial" panose="020B0604020202020204" pitchFamily="34" charset="0"/>
                <a:cs typeface="Arial" panose="020B0604020202020204" pitchFamily="34" charset="0"/>
              </a:endParaRPr>
            </a:p>
          </p:txBody>
        </p:sp>
      </p:grpSp>
      <p:pic>
        <p:nvPicPr>
          <p:cNvPr id="40" name="Picture 39" descr="A picture containing font, graphics, graphic design, logo&#10;&#10;Description automatically generated">
            <a:extLst>
              <a:ext uri="{FF2B5EF4-FFF2-40B4-BE49-F238E27FC236}">
                <a16:creationId xmlns:a16="http://schemas.microsoft.com/office/drawing/2014/main" id="{237A27F0-117A-FB7C-8380-7357083065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89491" y="3608626"/>
            <a:ext cx="4705422" cy="1718312"/>
          </a:xfrm>
          <a:prstGeom prst="rect">
            <a:avLst/>
          </a:prstGeom>
        </p:spPr>
      </p:pic>
      <p:pic>
        <p:nvPicPr>
          <p:cNvPr id="42" name="Picture 41">
            <a:extLst>
              <a:ext uri="{FF2B5EF4-FFF2-40B4-BE49-F238E27FC236}">
                <a16:creationId xmlns:a16="http://schemas.microsoft.com/office/drawing/2014/main" id="{C8896A78-0AEF-9878-7708-E08E67AB4B0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335129">
            <a:off x="343810" y="360608"/>
            <a:ext cx="4264852" cy="2541582"/>
          </a:xfrm>
          <a:prstGeom prst="rect">
            <a:avLst/>
          </a:prstGeom>
        </p:spPr>
      </p:pic>
      <p:pic>
        <p:nvPicPr>
          <p:cNvPr id="44" name="Picture 43">
            <a:extLst>
              <a:ext uri="{FF2B5EF4-FFF2-40B4-BE49-F238E27FC236}">
                <a16:creationId xmlns:a16="http://schemas.microsoft.com/office/drawing/2014/main" id="{96074AD0-145D-DC81-4788-5605E0C9A9E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429683" y="1052532"/>
            <a:ext cx="2365230" cy="1691588"/>
          </a:xfrm>
          <a:prstGeom prst="rect">
            <a:avLst/>
          </a:prstGeom>
        </p:spPr>
      </p:pic>
      <p:sp>
        <p:nvSpPr>
          <p:cNvPr id="22" name="TextBox 21">
            <a:extLst>
              <a:ext uri="{FF2B5EF4-FFF2-40B4-BE49-F238E27FC236}">
                <a16:creationId xmlns:a16="http://schemas.microsoft.com/office/drawing/2014/main" id="{38E97535-5F51-6FC1-281A-F227A8DBF729}"/>
              </a:ext>
            </a:extLst>
          </p:cNvPr>
          <p:cNvSpPr txBox="1"/>
          <p:nvPr/>
        </p:nvSpPr>
        <p:spPr>
          <a:xfrm>
            <a:off x="7277935" y="1621837"/>
            <a:ext cx="1103187" cy="369717"/>
          </a:xfrm>
          <a:prstGeom prst="rect">
            <a:avLst/>
          </a:prstGeom>
          <a:noFill/>
        </p:spPr>
        <p:txBody>
          <a:bodyPr wrap="none" rtlCol="0">
            <a:spAutoFit/>
          </a:bodyPr>
          <a:lstStyle/>
          <a:p>
            <a:pPr algn="ctr">
              <a:lnSpc>
                <a:spcPts val="1900"/>
              </a:lnSpc>
            </a:pPr>
            <a:r>
              <a:rPr lang="en-US" sz="2800" b="1">
                <a:solidFill>
                  <a:schemeClr val="bg1"/>
                </a:solidFill>
                <a:latin typeface="Arial Black" panose="020B0604020202020204" pitchFamily="34" charset="0"/>
                <a:cs typeface="Arial Black" panose="020B0604020202020204" pitchFamily="34" charset="0"/>
              </a:rPr>
              <a:t>NEW</a:t>
            </a:r>
          </a:p>
        </p:txBody>
      </p:sp>
      <p:pic>
        <p:nvPicPr>
          <p:cNvPr id="60" name="Picture 59" descr="A picture containing text, food, design&#10;&#10;Description automatically generated">
            <a:extLst>
              <a:ext uri="{FF2B5EF4-FFF2-40B4-BE49-F238E27FC236}">
                <a16:creationId xmlns:a16="http://schemas.microsoft.com/office/drawing/2014/main" id="{9D74EA23-F3DF-4FF0-7A0F-68672A2445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26553" y="2290432"/>
            <a:ext cx="3562951" cy="1536200"/>
          </a:xfrm>
          <a:prstGeom prst="rect">
            <a:avLst/>
          </a:prstGeom>
        </p:spPr>
      </p:pic>
      <p:grpSp>
        <p:nvGrpSpPr>
          <p:cNvPr id="77" name="Group 76">
            <a:extLst>
              <a:ext uri="{FF2B5EF4-FFF2-40B4-BE49-F238E27FC236}">
                <a16:creationId xmlns:a16="http://schemas.microsoft.com/office/drawing/2014/main" id="{7D19C9E2-B478-B59D-4A59-CECE21319F21}"/>
              </a:ext>
            </a:extLst>
          </p:cNvPr>
          <p:cNvGrpSpPr/>
          <p:nvPr/>
        </p:nvGrpSpPr>
        <p:grpSpPr>
          <a:xfrm>
            <a:off x="352259" y="2690036"/>
            <a:ext cx="2554630" cy="1494097"/>
            <a:chOff x="342211" y="2700084"/>
            <a:chExt cx="2554630" cy="1494097"/>
          </a:xfrm>
        </p:grpSpPr>
        <p:sp>
          <p:nvSpPr>
            <p:cNvPr id="61" name="TextBox 60">
              <a:extLst>
                <a:ext uri="{FF2B5EF4-FFF2-40B4-BE49-F238E27FC236}">
                  <a16:creationId xmlns:a16="http://schemas.microsoft.com/office/drawing/2014/main" id="{D8B709DB-F69B-3932-CA19-5685A80388FF}"/>
                </a:ext>
              </a:extLst>
            </p:cNvPr>
            <p:cNvSpPr txBox="1"/>
            <p:nvPr/>
          </p:nvSpPr>
          <p:spPr>
            <a:xfrm>
              <a:off x="577480" y="2726222"/>
              <a:ext cx="2305505" cy="461665"/>
            </a:xfrm>
            <a:prstGeom prst="rect">
              <a:avLst/>
            </a:prstGeom>
            <a:noFill/>
          </p:spPr>
          <p:txBody>
            <a:bodyPr wrap="square" rtlCol="0">
              <a:spAutoFit/>
            </a:bodyPr>
            <a:lstStyle/>
            <a:p>
              <a:r>
                <a:rPr lang="en-US" sz="1200" err="1">
                  <a:solidFill>
                    <a:schemeClr val="bg1"/>
                  </a:solidFill>
                  <a:latin typeface="Arial" panose="020B0604020202020204" pitchFamily="34" charset="0"/>
                  <a:cs typeface="Arial" panose="020B0604020202020204" pitchFamily="34" charset="0"/>
                </a:rPr>
                <a:t>alanced</a:t>
              </a:r>
              <a:r>
                <a:rPr lang="en-US" sz="1200">
                  <a:solidFill>
                    <a:schemeClr val="bg1"/>
                  </a:solidFill>
                  <a:latin typeface="Arial" panose="020B0604020202020204" pitchFamily="34" charset="0"/>
                  <a:cs typeface="Arial" panose="020B0604020202020204" pitchFamily="34" charset="0"/>
                </a:rPr>
                <a:t> &amp; Complete </a:t>
              </a:r>
            </a:p>
            <a:p>
              <a:r>
                <a:rPr lang="en-US" sz="1200">
                  <a:solidFill>
                    <a:schemeClr val="bg1"/>
                  </a:solidFill>
                  <a:latin typeface="Arial" panose="020B0604020202020204" pitchFamily="34" charset="0"/>
                  <a:cs typeface="Arial" panose="020B0604020202020204" pitchFamily="34" charset="0"/>
                </a:rPr>
                <a:t>Nutrition</a:t>
              </a:r>
            </a:p>
          </p:txBody>
        </p:sp>
        <p:grpSp>
          <p:nvGrpSpPr>
            <p:cNvPr id="64" name="Group 63">
              <a:extLst>
                <a:ext uri="{FF2B5EF4-FFF2-40B4-BE49-F238E27FC236}">
                  <a16:creationId xmlns:a16="http://schemas.microsoft.com/office/drawing/2014/main" id="{B5436D97-508C-E568-9E9A-E7ED78F82501}"/>
                </a:ext>
              </a:extLst>
            </p:cNvPr>
            <p:cNvGrpSpPr/>
            <p:nvPr/>
          </p:nvGrpSpPr>
          <p:grpSpPr>
            <a:xfrm>
              <a:off x="349087" y="2700084"/>
              <a:ext cx="333139" cy="338554"/>
              <a:chOff x="-874262" y="2704428"/>
              <a:chExt cx="333139" cy="338554"/>
            </a:xfrm>
          </p:grpSpPr>
          <p:sp>
            <p:nvSpPr>
              <p:cNvPr id="62" name="Oval 61">
                <a:extLst>
                  <a:ext uri="{FF2B5EF4-FFF2-40B4-BE49-F238E27FC236}">
                    <a16:creationId xmlns:a16="http://schemas.microsoft.com/office/drawing/2014/main" id="{6E42A3CD-4FFD-BB92-3574-A740C0716D3B}"/>
                  </a:ext>
                </a:extLst>
              </p:cNvPr>
              <p:cNvSpPr/>
              <p:nvPr/>
            </p:nvSpPr>
            <p:spPr>
              <a:xfrm>
                <a:off x="-854319" y="2736325"/>
                <a:ext cx="274760" cy="274760"/>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0CC4CD8B-2D29-3D9A-D487-CCB3F026C69B}"/>
                  </a:ext>
                </a:extLst>
              </p:cNvPr>
              <p:cNvSpPr txBox="1"/>
              <p:nvPr/>
            </p:nvSpPr>
            <p:spPr>
              <a:xfrm>
                <a:off x="-874262" y="2704428"/>
                <a:ext cx="333139" cy="338554"/>
              </a:xfrm>
              <a:prstGeom prst="rect">
                <a:avLst/>
              </a:prstGeom>
              <a:noFill/>
            </p:spPr>
            <p:txBody>
              <a:bodyPr wrap="square" rtlCol="0">
                <a:spAutoFit/>
              </a:bodyPr>
              <a:lstStyle/>
              <a:p>
                <a:r>
                  <a:rPr lang="en-US" sz="1600" b="1">
                    <a:solidFill>
                      <a:srgbClr val="09A7A8"/>
                    </a:solidFill>
                    <a:latin typeface="Arial" panose="020B0604020202020204" pitchFamily="34" charset="0"/>
                    <a:cs typeface="Arial" panose="020B0604020202020204" pitchFamily="34" charset="0"/>
                  </a:rPr>
                  <a:t>B</a:t>
                </a:r>
              </a:p>
            </p:txBody>
          </p:sp>
        </p:grpSp>
        <p:grpSp>
          <p:nvGrpSpPr>
            <p:cNvPr id="65" name="Group 64">
              <a:extLst>
                <a:ext uri="{FF2B5EF4-FFF2-40B4-BE49-F238E27FC236}">
                  <a16:creationId xmlns:a16="http://schemas.microsoft.com/office/drawing/2014/main" id="{7D221400-F962-0F1A-4711-C9FD0CC8E636}"/>
                </a:ext>
              </a:extLst>
            </p:cNvPr>
            <p:cNvGrpSpPr/>
            <p:nvPr/>
          </p:nvGrpSpPr>
          <p:grpSpPr>
            <a:xfrm>
              <a:off x="342211" y="3136659"/>
              <a:ext cx="333139" cy="338554"/>
              <a:chOff x="-881138" y="2707866"/>
              <a:chExt cx="333139" cy="338554"/>
            </a:xfrm>
          </p:grpSpPr>
          <p:sp>
            <p:nvSpPr>
              <p:cNvPr id="66" name="Oval 65">
                <a:extLst>
                  <a:ext uri="{FF2B5EF4-FFF2-40B4-BE49-F238E27FC236}">
                    <a16:creationId xmlns:a16="http://schemas.microsoft.com/office/drawing/2014/main" id="{E20374D0-6CDE-6157-E0D0-BEC446B039FA}"/>
                  </a:ext>
                </a:extLst>
              </p:cNvPr>
              <p:cNvSpPr/>
              <p:nvPr/>
            </p:nvSpPr>
            <p:spPr>
              <a:xfrm>
                <a:off x="-854319" y="2736325"/>
                <a:ext cx="274760" cy="274760"/>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3AB3C196-029B-7115-A93E-D23C019C0F72}"/>
                  </a:ext>
                </a:extLst>
              </p:cNvPr>
              <p:cNvSpPr txBox="1"/>
              <p:nvPr/>
            </p:nvSpPr>
            <p:spPr>
              <a:xfrm>
                <a:off x="-881138" y="2707866"/>
                <a:ext cx="333139" cy="338554"/>
              </a:xfrm>
              <a:prstGeom prst="rect">
                <a:avLst/>
              </a:prstGeom>
              <a:noFill/>
            </p:spPr>
            <p:txBody>
              <a:bodyPr wrap="square" rtlCol="0">
                <a:spAutoFit/>
              </a:bodyPr>
              <a:lstStyle/>
              <a:p>
                <a:r>
                  <a:rPr lang="en-US" sz="1600" b="1">
                    <a:solidFill>
                      <a:srgbClr val="09A7A8"/>
                    </a:solidFill>
                    <a:latin typeface="Arial" panose="020B0604020202020204" pitchFamily="34" charset="0"/>
                    <a:cs typeface="Arial" panose="020B0604020202020204" pitchFamily="34" charset="0"/>
                  </a:rPr>
                  <a:t>O</a:t>
                </a:r>
              </a:p>
            </p:txBody>
          </p:sp>
        </p:grpSp>
        <p:grpSp>
          <p:nvGrpSpPr>
            <p:cNvPr id="68" name="Group 67">
              <a:extLst>
                <a:ext uri="{FF2B5EF4-FFF2-40B4-BE49-F238E27FC236}">
                  <a16:creationId xmlns:a16="http://schemas.microsoft.com/office/drawing/2014/main" id="{CAF3DE93-68DE-A887-980E-D4D16C23E069}"/>
                </a:ext>
              </a:extLst>
            </p:cNvPr>
            <p:cNvGrpSpPr/>
            <p:nvPr/>
          </p:nvGrpSpPr>
          <p:grpSpPr>
            <a:xfrm>
              <a:off x="349087" y="3494168"/>
              <a:ext cx="333139" cy="338554"/>
              <a:chOff x="-874262" y="2704428"/>
              <a:chExt cx="333139" cy="338554"/>
            </a:xfrm>
          </p:grpSpPr>
          <p:sp>
            <p:nvSpPr>
              <p:cNvPr id="69" name="Oval 68">
                <a:extLst>
                  <a:ext uri="{FF2B5EF4-FFF2-40B4-BE49-F238E27FC236}">
                    <a16:creationId xmlns:a16="http://schemas.microsoft.com/office/drawing/2014/main" id="{A94AD791-2F59-7417-2107-13E95EE63778}"/>
                  </a:ext>
                </a:extLst>
              </p:cNvPr>
              <p:cNvSpPr/>
              <p:nvPr/>
            </p:nvSpPr>
            <p:spPr>
              <a:xfrm>
                <a:off x="-854319" y="2736325"/>
                <a:ext cx="274760" cy="274760"/>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4FACF800-CFDB-E5B4-A8C9-20F7BF30C681}"/>
                  </a:ext>
                </a:extLst>
              </p:cNvPr>
              <p:cNvSpPr txBox="1"/>
              <p:nvPr/>
            </p:nvSpPr>
            <p:spPr>
              <a:xfrm>
                <a:off x="-874262" y="2704428"/>
                <a:ext cx="333139" cy="338554"/>
              </a:xfrm>
              <a:prstGeom prst="rect">
                <a:avLst/>
              </a:prstGeom>
              <a:noFill/>
            </p:spPr>
            <p:txBody>
              <a:bodyPr wrap="square" rtlCol="0">
                <a:spAutoFit/>
              </a:bodyPr>
              <a:lstStyle/>
              <a:p>
                <a:r>
                  <a:rPr lang="en-US" sz="1600" b="1">
                    <a:solidFill>
                      <a:srgbClr val="09A7A8"/>
                    </a:solidFill>
                    <a:latin typeface="Arial" panose="020B0604020202020204" pitchFamily="34" charset="0"/>
                    <a:cs typeface="Arial" panose="020B0604020202020204" pitchFamily="34" charset="0"/>
                  </a:rPr>
                  <a:t>B</a:t>
                </a:r>
              </a:p>
            </p:txBody>
          </p:sp>
        </p:grpSp>
        <p:grpSp>
          <p:nvGrpSpPr>
            <p:cNvPr id="71" name="Group 70">
              <a:extLst>
                <a:ext uri="{FF2B5EF4-FFF2-40B4-BE49-F238E27FC236}">
                  <a16:creationId xmlns:a16="http://schemas.microsoft.com/office/drawing/2014/main" id="{44BDB1E7-A04C-3411-FA1B-5CC12861DD80}"/>
                </a:ext>
              </a:extLst>
            </p:cNvPr>
            <p:cNvGrpSpPr/>
            <p:nvPr/>
          </p:nvGrpSpPr>
          <p:grpSpPr>
            <a:xfrm>
              <a:off x="349087" y="3855627"/>
              <a:ext cx="333139" cy="338554"/>
              <a:chOff x="-874262" y="2704428"/>
              <a:chExt cx="333139" cy="338554"/>
            </a:xfrm>
          </p:grpSpPr>
          <p:sp>
            <p:nvSpPr>
              <p:cNvPr id="72" name="Oval 71">
                <a:extLst>
                  <a:ext uri="{FF2B5EF4-FFF2-40B4-BE49-F238E27FC236}">
                    <a16:creationId xmlns:a16="http://schemas.microsoft.com/office/drawing/2014/main" id="{0FC6B53F-22EE-54F3-1978-3112A84A7F49}"/>
                  </a:ext>
                </a:extLst>
              </p:cNvPr>
              <p:cNvSpPr/>
              <p:nvPr/>
            </p:nvSpPr>
            <p:spPr>
              <a:xfrm>
                <a:off x="-854319" y="2736325"/>
                <a:ext cx="274760" cy="274760"/>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7928DFF3-7737-34EA-FCAB-F8E88368DDC3}"/>
                  </a:ext>
                </a:extLst>
              </p:cNvPr>
              <p:cNvSpPr txBox="1"/>
              <p:nvPr/>
            </p:nvSpPr>
            <p:spPr>
              <a:xfrm>
                <a:off x="-874262" y="2704428"/>
                <a:ext cx="333139" cy="338554"/>
              </a:xfrm>
              <a:prstGeom prst="rect">
                <a:avLst/>
              </a:prstGeom>
              <a:noFill/>
            </p:spPr>
            <p:txBody>
              <a:bodyPr wrap="square" rtlCol="0">
                <a:spAutoFit/>
              </a:bodyPr>
              <a:lstStyle/>
              <a:p>
                <a:r>
                  <a:rPr lang="en-US" sz="1600" b="1">
                    <a:solidFill>
                      <a:srgbClr val="09A7A8"/>
                    </a:solidFill>
                    <a:latin typeface="Arial" panose="020B0604020202020204" pitchFamily="34" charset="0"/>
                    <a:cs typeface="Arial" panose="020B0604020202020204" pitchFamily="34" charset="0"/>
                  </a:rPr>
                  <a:t>A</a:t>
                </a:r>
              </a:p>
            </p:txBody>
          </p:sp>
        </p:grpSp>
        <p:sp>
          <p:nvSpPr>
            <p:cNvPr id="74" name="TextBox 73">
              <a:extLst>
                <a:ext uri="{FF2B5EF4-FFF2-40B4-BE49-F238E27FC236}">
                  <a16:creationId xmlns:a16="http://schemas.microsoft.com/office/drawing/2014/main" id="{5350EAC4-83E1-CDB5-066E-4F12822F4B34}"/>
                </a:ext>
              </a:extLst>
            </p:cNvPr>
            <p:cNvSpPr txBox="1"/>
            <p:nvPr/>
          </p:nvSpPr>
          <p:spPr>
            <a:xfrm>
              <a:off x="591336" y="3873326"/>
              <a:ext cx="2305505" cy="276999"/>
            </a:xfrm>
            <a:prstGeom prst="rect">
              <a:avLst/>
            </a:prstGeom>
            <a:noFill/>
          </p:spPr>
          <p:txBody>
            <a:bodyPr wrap="square" rtlCol="0">
              <a:spAutoFit/>
            </a:bodyPr>
            <a:lstStyle/>
            <a:p>
              <a:r>
                <a:rPr lang="en-US" sz="1200" err="1">
                  <a:solidFill>
                    <a:schemeClr val="bg1"/>
                  </a:solidFill>
                  <a:latin typeface="Arial" panose="020B0604020202020204" pitchFamily="34" charset="0"/>
                  <a:cs typeface="Arial" panose="020B0604020202020204" pitchFamily="34" charset="0"/>
                </a:rPr>
                <a:t>ll</a:t>
              </a:r>
              <a:r>
                <a:rPr lang="en-US" sz="1200">
                  <a:solidFill>
                    <a:schemeClr val="bg1"/>
                  </a:solidFill>
                  <a:latin typeface="Arial" panose="020B0604020202020204" pitchFamily="34" charset="0"/>
                  <a:cs typeface="Arial" panose="020B0604020202020204" pitchFamily="34" charset="0"/>
                </a:rPr>
                <a:t>-in-One Meal</a:t>
              </a:r>
            </a:p>
          </p:txBody>
        </p:sp>
        <p:sp>
          <p:nvSpPr>
            <p:cNvPr id="75" name="TextBox 74">
              <a:extLst>
                <a:ext uri="{FF2B5EF4-FFF2-40B4-BE49-F238E27FC236}">
                  <a16:creationId xmlns:a16="http://schemas.microsoft.com/office/drawing/2014/main" id="{5CB936EA-8DB0-F284-9951-A1DC13846225}"/>
                </a:ext>
              </a:extLst>
            </p:cNvPr>
            <p:cNvSpPr txBox="1"/>
            <p:nvPr/>
          </p:nvSpPr>
          <p:spPr>
            <a:xfrm>
              <a:off x="576042" y="3150044"/>
              <a:ext cx="2305505" cy="276999"/>
            </a:xfrm>
            <a:prstGeom prst="rect">
              <a:avLst/>
            </a:prstGeom>
            <a:noFill/>
          </p:spPr>
          <p:txBody>
            <a:bodyPr wrap="square" rtlCol="0">
              <a:spAutoFit/>
            </a:bodyPr>
            <a:lstStyle/>
            <a:p>
              <a:r>
                <a:rPr lang="en-US" sz="1200" err="1">
                  <a:solidFill>
                    <a:schemeClr val="bg1"/>
                  </a:solidFill>
                  <a:latin typeface="Arial" panose="020B0604020202020204" pitchFamily="34" charset="0"/>
                  <a:cs typeface="Arial" panose="020B0604020202020204" pitchFamily="34" charset="0"/>
                </a:rPr>
                <a:t>ptimal</a:t>
              </a:r>
              <a:r>
                <a:rPr lang="en-US" sz="1200">
                  <a:solidFill>
                    <a:schemeClr val="bg1"/>
                  </a:solidFill>
                  <a:latin typeface="Arial" panose="020B0604020202020204" pitchFamily="34" charset="0"/>
                  <a:cs typeface="Arial" panose="020B0604020202020204" pitchFamily="34" charset="0"/>
                </a:rPr>
                <a:t> Calorie Intake</a:t>
              </a:r>
            </a:p>
          </p:txBody>
        </p:sp>
        <p:sp>
          <p:nvSpPr>
            <p:cNvPr id="76" name="TextBox 75">
              <a:extLst>
                <a:ext uri="{FF2B5EF4-FFF2-40B4-BE49-F238E27FC236}">
                  <a16:creationId xmlns:a16="http://schemas.microsoft.com/office/drawing/2014/main" id="{B23AF508-5B7F-85F1-01F5-9D4994DBB6E9}"/>
                </a:ext>
              </a:extLst>
            </p:cNvPr>
            <p:cNvSpPr txBox="1"/>
            <p:nvPr/>
          </p:nvSpPr>
          <p:spPr>
            <a:xfrm>
              <a:off x="581755" y="3521356"/>
              <a:ext cx="2305505" cy="276999"/>
            </a:xfrm>
            <a:prstGeom prst="rect">
              <a:avLst/>
            </a:prstGeom>
            <a:noFill/>
          </p:spPr>
          <p:txBody>
            <a:bodyPr wrap="square" rtlCol="0">
              <a:spAutoFit/>
            </a:bodyPr>
            <a:lstStyle/>
            <a:p>
              <a:r>
                <a:rPr lang="en-US" sz="1200" err="1">
                  <a:solidFill>
                    <a:schemeClr val="bg1"/>
                  </a:solidFill>
                  <a:latin typeface="Arial" panose="020B0604020202020204" pitchFamily="34" charset="0"/>
                  <a:cs typeface="Arial" panose="020B0604020202020204" pitchFamily="34" charset="0"/>
                </a:rPr>
                <a:t>est</a:t>
              </a:r>
              <a:r>
                <a:rPr lang="en-US" sz="1200">
                  <a:solidFill>
                    <a:schemeClr val="bg1"/>
                  </a:solidFill>
                  <a:latin typeface="Arial" panose="020B0604020202020204" pitchFamily="34" charset="0"/>
                  <a:cs typeface="Arial" panose="020B0604020202020204" pitchFamily="34" charset="0"/>
                </a:rPr>
                <a:t> for Weight Management</a:t>
              </a:r>
            </a:p>
          </p:txBody>
        </p:sp>
      </p:grpSp>
      <p:pic>
        <p:nvPicPr>
          <p:cNvPr id="3" name="Picture 2" descr="A black and white logo&#10;&#10;Description automatically generated with low confidence">
            <a:extLst>
              <a:ext uri="{FF2B5EF4-FFF2-40B4-BE49-F238E27FC236}">
                <a16:creationId xmlns:a16="http://schemas.microsoft.com/office/drawing/2014/main" id="{32633787-6A1E-7C80-0994-286D47538F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57080" y="210832"/>
            <a:ext cx="2168964" cy="955768"/>
          </a:xfrm>
          <a:prstGeom prst="rect">
            <a:avLst/>
          </a:prstGeom>
        </p:spPr>
      </p:pic>
      <p:grpSp>
        <p:nvGrpSpPr>
          <p:cNvPr id="2" name="Group 1">
            <a:extLst>
              <a:ext uri="{FF2B5EF4-FFF2-40B4-BE49-F238E27FC236}">
                <a16:creationId xmlns:a16="http://schemas.microsoft.com/office/drawing/2014/main" id="{4BB4578C-AFD4-374D-1DDC-35EB0886B4B0}"/>
              </a:ext>
            </a:extLst>
          </p:cNvPr>
          <p:cNvGrpSpPr/>
          <p:nvPr/>
        </p:nvGrpSpPr>
        <p:grpSpPr>
          <a:xfrm>
            <a:off x="443277" y="6107303"/>
            <a:ext cx="1071661" cy="448580"/>
            <a:chOff x="673257" y="6056022"/>
            <a:chExt cx="1071661" cy="448580"/>
          </a:xfrm>
        </p:grpSpPr>
        <p:grpSp>
          <p:nvGrpSpPr>
            <p:cNvPr id="12" name="Group 11">
              <a:extLst>
                <a:ext uri="{FF2B5EF4-FFF2-40B4-BE49-F238E27FC236}">
                  <a16:creationId xmlns:a16="http://schemas.microsoft.com/office/drawing/2014/main" id="{DC4B635C-0A9B-1735-8DB8-2507CB5A6B99}"/>
                </a:ext>
              </a:extLst>
            </p:cNvPr>
            <p:cNvGrpSpPr/>
            <p:nvPr/>
          </p:nvGrpSpPr>
          <p:grpSpPr>
            <a:xfrm>
              <a:off x="673257" y="6089430"/>
              <a:ext cx="350596" cy="347909"/>
              <a:chOff x="1121224" y="6362421"/>
              <a:chExt cx="391885" cy="388882"/>
            </a:xfrm>
          </p:grpSpPr>
          <p:sp>
            <p:nvSpPr>
              <p:cNvPr id="15" name="Rounded Rectangle 61">
                <a:extLst>
                  <a:ext uri="{FF2B5EF4-FFF2-40B4-BE49-F238E27FC236}">
                    <a16:creationId xmlns:a16="http://schemas.microsoft.com/office/drawing/2014/main" id="{DEB255B2-1323-7832-E2DB-D867464023D5}"/>
                  </a:ext>
                </a:extLst>
              </p:cNvPr>
              <p:cNvSpPr/>
              <p:nvPr/>
            </p:nvSpPr>
            <p:spPr>
              <a:xfrm>
                <a:off x="1121224" y="6362421"/>
                <a:ext cx="391885" cy="38888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hlinkClick r:id="rId13"/>
                <a:extLst>
                  <a:ext uri="{FF2B5EF4-FFF2-40B4-BE49-F238E27FC236}">
                    <a16:creationId xmlns:a16="http://schemas.microsoft.com/office/drawing/2014/main" id="{6AED5B04-4564-F361-DAD7-9F5CBD4797E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39182" y="6389084"/>
                <a:ext cx="341749" cy="341749"/>
              </a:xfrm>
              <a:prstGeom prst="rect">
                <a:avLst/>
              </a:prstGeom>
              <a:solidFill>
                <a:schemeClr val="accent2"/>
              </a:solidFill>
            </p:spPr>
          </p:pic>
        </p:grpSp>
        <p:sp>
          <p:nvSpPr>
            <p:cNvPr id="13" name="TextBox 12">
              <a:extLst>
                <a:ext uri="{FF2B5EF4-FFF2-40B4-BE49-F238E27FC236}">
                  <a16:creationId xmlns:a16="http://schemas.microsoft.com/office/drawing/2014/main" id="{2DE6B0BC-C310-5B68-87D6-FBC6FF0A2598}"/>
                </a:ext>
              </a:extLst>
            </p:cNvPr>
            <p:cNvSpPr txBox="1"/>
            <p:nvPr/>
          </p:nvSpPr>
          <p:spPr>
            <a:xfrm>
              <a:off x="992607" y="6056022"/>
              <a:ext cx="704039" cy="261610"/>
            </a:xfrm>
            <a:prstGeom prst="rect">
              <a:avLst/>
            </a:prstGeom>
            <a:noFill/>
          </p:spPr>
          <p:txBody>
            <a:bodyPr wrap="none" rtlCol="0">
              <a:spAutoFit/>
            </a:bodyPr>
            <a:lstStyle/>
            <a:p>
              <a:r>
                <a:rPr lang="en-US" sz="1100">
                  <a:solidFill>
                    <a:schemeClr val="tx1">
                      <a:lumMod val="75000"/>
                      <a:lumOff val="25000"/>
                    </a:schemeClr>
                  </a:solidFill>
                  <a:latin typeface="Arial" panose="020B0604020202020204" pitchFamily="34" charset="0"/>
                  <a:cs typeface="Arial" panose="020B0604020202020204" pitchFamily="34" charset="0"/>
                </a:rPr>
                <a:t>WATCH</a:t>
              </a:r>
            </a:p>
          </p:txBody>
        </p:sp>
        <p:sp>
          <p:nvSpPr>
            <p:cNvPr id="14" name="TextBox 13">
              <a:extLst>
                <a:ext uri="{FF2B5EF4-FFF2-40B4-BE49-F238E27FC236}">
                  <a16:creationId xmlns:a16="http://schemas.microsoft.com/office/drawing/2014/main" id="{BE4E2A89-9139-C070-9ACF-347F89DC9827}"/>
                </a:ext>
              </a:extLst>
            </p:cNvPr>
            <p:cNvSpPr txBox="1"/>
            <p:nvPr/>
          </p:nvSpPr>
          <p:spPr>
            <a:xfrm>
              <a:off x="1000804" y="6196825"/>
              <a:ext cx="744114" cy="307777"/>
            </a:xfrm>
            <a:prstGeom prst="rect">
              <a:avLst/>
            </a:prstGeom>
            <a:noFill/>
          </p:spPr>
          <p:txBody>
            <a:bodyPr wrap="none" rtlCol="0">
              <a:spAutoFit/>
            </a:bodyPr>
            <a:lstStyle/>
            <a:p>
              <a:r>
                <a:rPr lang="en-US" sz="1400">
                  <a:solidFill>
                    <a:schemeClr val="tx1">
                      <a:lumMod val="75000"/>
                      <a:lumOff val="25000"/>
                    </a:schemeClr>
                  </a:solidFill>
                  <a:latin typeface="Arial" panose="020B0604020202020204" pitchFamily="34" charset="0"/>
                  <a:cs typeface="Arial" panose="020B0604020202020204" pitchFamily="34" charset="0"/>
                </a:rPr>
                <a:t>VIDEO</a:t>
              </a:r>
            </a:p>
          </p:txBody>
        </p:sp>
      </p:grpSp>
    </p:spTree>
    <p:extLst>
      <p:ext uri="{BB962C8B-B14F-4D97-AF65-F5344CB8AC3E}">
        <p14:creationId xmlns:p14="http://schemas.microsoft.com/office/powerpoint/2010/main" val="88981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0ABFB8-A9EE-567B-8D35-56607D46B57E}"/>
              </a:ext>
            </a:extLst>
          </p:cNvPr>
          <p:cNvSpPr/>
          <p:nvPr/>
        </p:nvSpPr>
        <p:spPr>
          <a:xfrm>
            <a:off x="353947" y="143178"/>
            <a:ext cx="1673209" cy="6803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8AC295"/>
              </a:solidFill>
            </a:endParaRPr>
          </a:p>
        </p:txBody>
      </p:sp>
      <p:sp>
        <p:nvSpPr>
          <p:cNvPr id="13" name="Rectangle 12">
            <a:extLst>
              <a:ext uri="{FF2B5EF4-FFF2-40B4-BE49-F238E27FC236}">
                <a16:creationId xmlns:a16="http://schemas.microsoft.com/office/drawing/2014/main" id="{2AD24623-13AB-360F-ED78-8E26D47E0973}"/>
              </a:ext>
            </a:extLst>
          </p:cNvPr>
          <p:cNvSpPr/>
          <p:nvPr/>
        </p:nvSpPr>
        <p:spPr>
          <a:xfrm>
            <a:off x="353947" y="-6942"/>
            <a:ext cx="1673209" cy="5080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A close-up of a lipstick&#10;&#10;Description automatically generated with low confidence">
            <a:extLst>
              <a:ext uri="{FF2B5EF4-FFF2-40B4-BE49-F238E27FC236}">
                <a16:creationId xmlns:a16="http://schemas.microsoft.com/office/drawing/2014/main" id="{932C6F26-3E31-AF6F-A172-2B0CEDACA5AE}"/>
              </a:ext>
            </a:extLst>
          </p:cNvPr>
          <p:cNvPicPr>
            <a:picLocks noChangeAspect="1"/>
          </p:cNvPicPr>
          <p:nvPr/>
        </p:nvPicPr>
        <p:blipFill rotWithShape="1">
          <a:blip r:embed="rId2">
            <a:extLst>
              <a:ext uri="{28A0092B-C50C-407E-A947-70E740481C1C}">
                <a14:useLocalDpi xmlns:a14="http://schemas.microsoft.com/office/drawing/2010/main" val="0"/>
              </a:ext>
            </a:extLst>
          </a:blip>
          <a:srcRect l="19116" r="7807" b="17589"/>
          <a:stretch/>
        </p:blipFill>
        <p:spPr>
          <a:xfrm>
            <a:off x="307778" y="-610495"/>
            <a:ext cx="4003688" cy="6016499"/>
          </a:xfrm>
          <a:prstGeom prst="rect">
            <a:avLst/>
          </a:prstGeom>
        </p:spPr>
      </p:pic>
      <p:sp>
        <p:nvSpPr>
          <p:cNvPr id="275" name="Rectangle 274">
            <a:extLst>
              <a:ext uri="{FF2B5EF4-FFF2-40B4-BE49-F238E27FC236}">
                <a16:creationId xmlns:a16="http://schemas.microsoft.com/office/drawing/2014/main" id="{BCA4D516-9FA7-3318-FC9C-7DD59A0D0953}"/>
              </a:ext>
            </a:extLst>
          </p:cNvPr>
          <p:cNvSpPr/>
          <p:nvPr/>
        </p:nvSpPr>
        <p:spPr>
          <a:xfrm>
            <a:off x="-1" y="5874027"/>
            <a:ext cx="3656767" cy="9839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8AC295"/>
              </a:solidFill>
            </a:endParaRPr>
          </a:p>
        </p:txBody>
      </p:sp>
      <p:sp>
        <p:nvSpPr>
          <p:cNvPr id="4" name="TextBox 3">
            <a:extLst>
              <a:ext uri="{FF2B5EF4-FFF2-40B4-BE49-F238E27FC236}">
                <a16:creationId xmlns:a16="http://schemas.microsoft.com/office/drawing/2014/main" id="{20758354-1CE6-7B41-362F-2AC752F23CCC}"/>
              </a:ext>
            </a:extLst>
          </p:cNvPr>
          <p:cNvSpPr txBox="1"/>
          <p:nvPr/>
        </p:nvSpPr>
        <p:spPr>
          <a:xfrm>
            <a:off x="-3070510" y="-109501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Segoe UI"/>
              </a:rPr>
              <a:t>18 Shades Of </a:t>
            </a:r>
            <a:r>
              <a:rPr lang="en-US" err="1">
                <a:cs typeface="Segoe UI"/>
              </a:rPr>
              <a:t>Colour</a:t>
            </a:r>
            <a:r>
              <a:rPr lang="en-US">
                <a:cs typeface="Segoe UI"/>
              </a:rPr>
              <a:t> </a:t>
            </a:r>
            <a:endParaRPr lang="en-US">
              <a:cs typeface="Calibri" panose="020F0502020204030204"/>
            </a:endParaRPr>
          </a:p>
        </p:txBody>
      </p:sp>
      <p:sp>
        <p:nvSpPr>
          <p:cNvPr id="43" name="TextBox 42">
            <a:extLst>
              <a:ext uri="{FF2B5EF4-FFF2-40B4-BE49-F238E27FC236}">
                <a16:creationId xmlns:a16="http://schemas.microsoft.com/office/drawing/2014/main" id="{2F2E0CEC-129A-D25D-1D34-35830A3473D3}"/>
              </a:ext>
            </a:extLst>
          </p:cNvPr>
          <p:cNvSpPr txBox="1"/>
          <p:nvPr/>
        </p:nvSpPr>
        <p:spPr>
          <a:xfrm>
            <a:off x="3806333" y="383372"/>
            <a:ext cx="1511952" cy="400110"/>
          </a:xfrm>
          <a:prstGeom prst="rect">
            <a:avLst/>
          </a:prstGeom>
          <a:noFill/>
        </p:spPr>
        <p:txBody>
          <a:bodyPr wrap="none" rtlCol="0">
            <a:spAutoFit/>
          </a:bodyPr>
          <a:lstStyle/>
          <a:p>
            <a:r>
              <a:rPr lang="en-US" sz="2000" b="1" spc="600">
                <a:latin typeface="Arial" panose="020B0604020202020204" pitchFamily="34" charset="0"/>
                <a:cs typeface="Arial" panose="020B0604020202020204" pitchFamily="34" charset="0"/>
              </a:rPr>
              <a:t>CREAM</a:t>
            </a:r>
          </a:p>
        </p:txBody>
      </p:sp>
      <p:grpSp>
        <p:nvGrpSpPr>
          <p:cNvPr id="114" name="Group 113">
            <a:extLst>
              <a:ext uri="{FF2B5EF4-FFF2-40B4-BE49-F238E27FC236}">
                <a16:creationId xmlns:a16="http://schemas.microsoft.com/office/drawing/2014/main" id="{D82E8792-811C-F664-5244-59BA21EEC3D0}"/>
              </a:ext>
            </a:extLst>
          </p:cNvPr>
          <p:cNvGrpSpPr/>
          <p:nvPr/>
        </p:nvGrpSpPr>
        <p:grpSpPr>
          <a:xfrm>
            <a:off x="3936956" y="889327"/>
            <a:ext cx="2012288" cy="461665"/>
            <a:chOff x="3936956" y="956154"/>
            <a:chExt cx="2012288" cy="461665"/>
          </a:xfrm>
        </p:grpSpPr>
        <p:pic>
          <p:nvPicPr>
            <p:cNvPr id="46" name="Picture 45" descr="Shape, rectangle&#10;&#10;Description automatically generated">
              <a:extLst>
                <a:ext uri="{FF2B5EF4-FFF2-40B4-BE49-F238E27FC236}">
                  <a16:creationId xmlns:a16="http://schemas.microsoft.com/office/drawing/2014/main" id="{4A797554-0F2E-7D9E-C990-08FFA52F02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6956" y="958386"/>
              <a:ext cx="457200" cy="457200"/>
            </a:xfrm>
            <a:prstGeom prst="ellipse">
              <a:avLst/>
            </a:prstGeom>
          </p:spPr>
        </p:pic>
        <p:sp>
          <p:nvSpPr>
            <p:cNvPr id="47" name="TextBox 46">
              <a:extLst>
                <a:ext uri="{FF2B5EF4-FFF2-40B4-BE49-F238E27FC236}">
                  <a16:creationId xmlns:a16="http://schemas.microsoft.com/office/drawing/2014/main" id="{89C78C0F-90B6-D3B5-A646-115C22AFF32D}"/>
                </a:ext>
              </a:extLst>
            </p:cNvPr>
            <p:cNvSpPr txBox="1"/>
            <p:nvPr/>
          </p:nvSpPr>
          <p:spPr>
            <a:xfrm>
              <a:off x="4394156" y="956154"/>
              <a:ext cx="1555088" cy="461665"/>
            </a:xfrm>
            <a:prstGeom prst="rect">
              <a:avLst/>
            </a:prstGeom>
            <a:noFill/>
          </p:spPr>
          <p:txBody>
            <a:bodyPr wrap="square" rtlCol="0">
              <a:spAutoFit/>
            </a:bodyPr>
            <a:lstStyle/>
            <a:p>
              <a:r>
                <a:rPr lang="en-US" sz="1200" b="1" i="0">
                  <a:solidFill>
                    <a:srgbClr val="000000"/>
                  </a:solidFill>
                  <a:effectLst/>
                  <a:latin typeface="Arial" panose="020B0604020202020204" pitchFamily="34" charset="0"/>
                </a:rPr>
                <a:t>124144</a:t>
              </a:r>
              <a:r>
                <a:rPr lang="en-US" sz="1200" b="0" i="0">
                  <a:solidFill>
                    <a:srgbClr val="000000"/>
                  </a:solidFill>
                  <a:effectLst/>
                  <a:latin typeface="Arial" panose="020B0604020202020204" pitchFamily="34" charset="0"/>
                </a:rPr>
                <a:t> </a:t>
              </a:r>
              <a:br>
                <a:rPr lang="en-US" sz="1200" b="0" i="0">
                  <a:solidFill>
                    <a:srgbClr val="000000"/>
                  </a:solidFill>
                  <a:effectLst/>
                  <a:latin typeface="Arial" panose="020B0604020202020204" pitchFamily="34" charset="0"/>
                </a:rPr>
              </a:br>
              <a:r>
                <a:rPr lang="en-US" sz="1200" b="0" i="0">
                  <a:solidFill>
                    <a:srgbClr val="000000"/>
                  </a:solidFill>
                  <a:effectLst/>
                  <a:latin typeface="Arial" panose="020B0604020202020204" pitchFamily="34" charset="0"/>
                </a:rPr>
                <a:t>Saturday Peach  </a:t>
              </a:r>
              <a:endParaRPr lang="en-US" sz="1200"/>
            </a:p>
          </p:txBody>
        </p:sp>
        <p:sp>
          <p:nvSpPr>
            <p:cNvPr id="62" name="TextBox 61">
              <a:extLst>
                <a:ext uri="{FF2B5EF4-FFF2-40B4-BE49-F238E27FC236}">
                  <a16:creationId xmlns:a16="http://schemas.microsoft.com/office/drawing/2014/main" id="{A3417446-DA95-C9D5-6A11-33ADB4DE1C04}"/>
                </a:ext>
              </a:extLst>
            </p:cNvPr>
            <p:cNvSpPr txBox="1"/>
            <p:nvPr/>
          </p:nvSpPr>
          <p:spPr>
            <a:xfrm>
              <a:off x="3955402" y="1056181"/>
              <a:ext cx="420308" cy="261610"/>
            </a:xfrm>
            <a:prstGeom prst="rect">
              <a:avLst/>
            </a:prstGeom>
            <a:noFill/>
          </p:spPr>
          <p:txBody>
            <a:bodyPr wrap="none" rtlCol="0">
              <a:spAutoFit/>
            </a:bodyPr>
            <a:lstStyle/>
            <a:p>
              <a:pPr algn="ctr"/>
              <a:r>
                <a:rPr lang="en-US" sz="1100">
                  <a:solidFill>
                    <a:schemeClr val="bg1"/>
                  </a:solidFill>
                  <a:latin typeface="Arial" panose="020B0604020202020204" pitchFamily="34" charset="0"/>
                  <a:cs typeface="Arial" panose="020B0604020202020204" pitchFamily="34" charset="0"/>
                </a:rPr>
                <a:t>101</a:t>
              </a:r>
            </a:p>
          </p:txBody>
        </p:sp>
      </p:grpSp>
      <p:grpSp>
        <p:nvGrpSpPr>
          <p:cNvPr id="115" name="Group 114">
            <a:extLst>
              <a:ext uri="{FF2B5EF4-FFF2-40B4-BE49-F238E27FC236}">
                <a16:creationId xmlns:a16="http://schemas.microsoft.com/office/drawing/2014/main" id="{F6214189-15F8-6731-67AF-FA0DA24C07E3}"/>
              </a:ext>
            </a:extLst>
          </p:cNvPr>
          <p:cNvGrpSpPr/>
          <p:nvPr/>
        </p:nvGrpSpPr>
        <p:grpSpPr>
          <a:xfrm>
            <a:off x="3936956" y="1528125"/>
            <a:ext cx="2012288" cy="461665"/>
            <a:chOff x="3936956" y="1543177"/>
            <a:chExt cx="2012288" cy="461665"/>
          </a:xfrm>
        </p:grpSpPr>
        <p:pic>
          <p:nvPicPr>
            <p:cNvPr id="48" name="Picture 47">
              <a:extLst>
                <a:ext uri="{FF2B5EF4-FFF2-40B4-BE49-F238E27FC236}">
                  <a16:creationId xmlns:a16="http://schemas.microsoft.com/office/drawing/2014/main" id="{B9BF070B-EAD6-6F0E-029D-EDF19312459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36956" y="1545409"/>
              <a:ext cx="457200" cy="457200"/>
            </a:xfrm>
            <a:prstGeom prst="ellipse">
              <a:avLst/>
            </a:prstGeom>
          </p:spPr>
        </p:pic>
        <p:sp>
          <p:nvSpPr>
            <p:cNvPr id="49" name="TextBox 48">
              <a:extLst>
                <a:ext uri="{FF2B5EF4-FFF2-40B4-BE49-F238E27FC236}">
                  <a16:creationId xmlns:a16="http://schemas.microsoft.com/office/drawing/2014/main" id="{B8E15684-59F9-CE6A-A479-26DC76B4D2D2}"/>
                </a:ext>
              </a:extLst>
            </p:cNvPr>
            <p:cNvSpPr txBox="1"/>
            <p:nvPr/>
          </p:nvSpPr>
          <p:spPr>
            <a:xfrm>
              <a:off x="4394156" y="1543177"/>
              <a:ext cx="1555088" cy="461665"/>
            </a:xfrm>
            <a:prstGeom prst="rect">
              <a:avLst/>
            </a:prstGeom>
            <a:noFill/>
          </p:spPr>
          <p:txBody>
            <a:bodyPr wrap="square" rtlCol="0">
              <a:spAutoFit/>
            </a:bodyPr>
            <a:lstStyle/>
            <a:p>
              <a:r>
                <a:rPr lang="en-US" sz="1200" b="1" i="0">
                  <a:solidFill>
                    <a:srgbClr val="000000"/>
                  </a:solidFill>
                  <a:effectLst/>
                  <a:latin typeface="Arial" panose="020B0604020202020204" pitchFamily="34" charset="0"/>
                </a:rPr>
                <a:t>124145</a:t>
              </a:r>
              <a:r>
                <a:rPr lang="en-US" sz="1200" b="0" i="0">
                  <a:solidFill>
                    <a:srgbClr val="000000"/>
                  </a:solidFill>
                  <a:effectLst/>
                  <a:latin typeface="Arial" panose="020B0604020202020204" pitchFamily="34" charset="0"/>
                </a:rPr>
                <a:t> </a:t>
              </a:r>
              <a:br>
                <a:rPr lang="en-US" sz="1200" b="0" i="0">
                  <a:solidFill>
                    <a:srgbClr val="000000"/>
                  </a:solidFill>
                  <a:effectLst/>
                  <a:latin typeface="Arial" panose="020B0604020202020204" pitchFamily="34" charset="0"/>
                </a:rPr>
              </a:br>
              <a:r>
                <a:rPr lang="en-US" sz="1200" b="0" i="0">
                  <a:solidFill>
                    <a:srgbClr val="000000"/>
                  </a:solidFill>
                  <a:effectLst/>
                  <a:latin typeface="Arial" panose="020B0604020202020204" pitchFamily="34" charset="0"/>
                </a:rPr>
                <a:t>Weekend Rosé</a:t>
              </a:r>
              <a:r>
                <a:rPr lang="en-MY" sz="1200" b="0" i="0">
                  <a:solidFill>
                    <a:srgbClr val="000000"/>
                  </a:solidFill>
                  <a:effectLst/>
                  <a:latin typeface="Arial" panose="020B0604020202020204" pitchFamily="34" charset="0"/>
                </a:rPr>
                <a:t> </a:t>
              </a:r>
              <a:endParaRPr lang="en-US" sz="1200"/>
            </a:p>
          </p:txBody>
        </p:sp>
        <p:sp>
          <p:nvSpPr>
            <p:cNvPr id="63" name="TextBox 62">
              <a:extLst>
                <a:ext uri="{FF2B5EF4-FFF2-40B4-BE49-F238E27FC236}">
                  <a16:creationId xmlns:a16="http://schemas.microsoft.com/office/drawing/2014/main" id="{20460045-5B3A-50EB-3F2B-1FE963E72F70}"/>
                </a:ext>
              </a:extLst>
            </p:cNvPr>
            <p:cNvSpPr txBox="1"/>
            <p:nvPr/>
          </p:nvSpPr>
          <p:spPr>
            <a:xfrm>
              <a:off x="3955402" y="1643204"/>
              <a:ext cx="420308" cy="261610"/>
            </a:xfrm>
            <a:prstGeom prst="rect">
              <a:avLst/>
            </a:prstGeom>
            <a:noFill/>
          </p:spPr>
          <p:txBody>
            <a:bodyPr wrap="none" rtlCol="0">
              <a:spAutoFit/>
            </a:bodyPr>
            <a:lstStyle/>
            <a:p>
              <a:pPr algn="ctr"/>
              <a:r>
                <a:rPr lang="en-US" sz="1100">
                  <a:solidFill>
                    <a:schemeClr val="bg1"/>
                  </a:solidFill>
                  <a:latin typeface="Arial" panose="020B0604020202020204" pitchFamily="34" charset="0"/>
                  <a:cs typeface="Arial" panose="020B0604020202020204" pitchFamily="34" charset="0"/>
                </a:rPr>
                <a:t>102</a:t>
              </a:r>
            </a:p>
          </p:txBody>
        </p:sp>
      </p:grpSp>
      <p:grpSp>
        <p:nvGrpSpPr>
          <p:cNvPr id="116" name="Group 115">
            <a:extLst>
              <a:ext uri="{FF2B5EF4-FFF2-40B4-BE49-F238E27FC236}">
                <a16:creationId xmlns:a16="http://schemas.microsoft.com/office/drawing/2014/main" id="{A8C166DE-5444-94BA-A5B1-11C0F27DBD6E}"/>
              </a:ext>
            </a:extLst>
          </p:cNvPr>
          <p:cNvGrpSpPr/>
          <p:nvPr/>
        </p:nvGrpSpPr>
        <p:grpSpPr>
          <a:xfrm>
            <a:off x="3936956" y="2166923"/>
            <a:ext cx="2187554" cy="461665"/>
            <a:chOff x="3936956" y="2118910"/>
            <a:chExt cx="2187554" cy="461665"/>
          </a:xfrm>
        </p:grpSpPr>
        <p:pic>
          <p:nvPicPr>
            <p:cNvPr id="58" name="Picture 57">
              <a:extLst>
                <a:ext uri="{FF2B5EF4-FFF2-40B4-BE49-F238E27FC236}">
                  <a16:creationId xmlns:a16="http://schemas.microsoft.com/office/drawing/2014/main" id="{CE2C1C41-C8C0-7F80-DE82-8CFEBDF3F5B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936956" y="2121142"/>
              <a:ext cx="457200" cy="457200"/>
            </a:xfrm>
            <a:prstGeom prst="ellipse">
              <a:avLst/>
            </a:prstGeom>
          </p:spPr>
        </p:pic>
        <p:sp>
          <p:nvSpPr>
            <p:cNvPr id="59" name="TextBox 58">
              <a:extLst>
                <a:ext uri="{FF2B5EF4-FFF2-40B4-BE49-F238E27FC236}">
                  <a16:creationId xmlns:a16="http://schemas.microsoft.com/office/drawing/2014/main" id="{7377696E-64E5-D7CB-D288-C1A7012C77C3}"/>
                </a:ext>
              </a:extLst>
            </p:cNvPr>
            <p:cNvSpPr txBox="1"/>
            <p:nvPr/>
          </p:nvSpPr>
          <p:spPr>
            <a:xfrm>
              <a:off x="4394155" y="2118910"/>
              <a:ext cx="1730355" cy="461665"/>
            </a:xfrm>
            <a:prstGeom prst="rect">
              <a:avLst/>
            </a:prstGeom>
            <a:noFill/>
          </p:spPr>
          <p:txBody>
            <a:bodyPr wrap="square" rtlCol="0">
              <a:spAutoFit/>
            </a:bodyPr>
            <a:lstStyle/>
            <a:p>
              <a:r>
                <a:rPr lang="en-US" sz="1200" b="1" i="0">
                  <a:solidFill>
                    <a:srgbClr val="000000"/>
                  </a:solidFill>
                  <a:effectLst/>
                  <a:latin typeface="Arial" panose="020B0604020202020204" pitchFamily="34" charset="0"/>
                </a:rPr>
                <a:t>124146</a:t>
              </a:r>
              <a:r>
                <a:rPr lang="en-US" sz="1200" b="0" i="0">
                  <a:solidFill>
                    <a:srgbClr val="000000"/>
                  </a:solidFill>
                  <a:effectLst/>
                  <a:latin typeface="Arial" panose="020B0604020202020204" pitchFamily="34" charset="0"/>
                </a:rPr>
                <a:t> </a:t>
              </a:r>
              <a:br>
                <a:rPr lang="en-US" sz="1200" b="0" i="0">
                  <a:solidFill>
                    <a:srgbClr val="000000"/>
                  </a:solidFill>
                  <a:effectLst/>
                  <a:latin typeface="Arial" panose="020B0604020202020204" pitchFamily="34" charset="0"/>
                </a:rPr>
              </a:br>
              <a:r>
                <a:rPr lang="en-US" sz="1200" b="0" i="0" err="1">
                  <a:solidFill>
                    <a:srgbClr val="000000"/>
                  </a:solidFill>
                  <a:effectLst/>
                  <a:latin typeface="Arial" panose="020B0604020202020204" pitchFamily="34" charset="0"/>
                </a:rPr>
                <a:t>Mauvelous</a:t>
              </a:r>
              <a:r>
                <a:rPr lang="en-US" sz="1200">
                  <a:solidFill>
                    <a:srgbClr val="000000"/>
                  </a:solidFill>
                  <a:latin typeface="Arial" panose="020B0604020202020204" pitchFamily="34" charset="0"/>
                </a:rPr>
                <a:t> </a:t>
              </a:r>
              <a:r>
                <a:rPr lang="en-US" sz="1200" b="0" i="0">
                  <a:solidFill>
                    <a:srgbClr val="000000"/>
                  </a:solidFill>
                  <a:effectLst/>
                  <a:latin typeface="Arial" panose="020B0604020202020204" pitchFamily="34" charset="0"/>
                </a:rPr>
                <a:t>Morning</a:t>
              </a:r>
              <a:r>
                <a:rPr lang="en-MY" sz="1200" b="0" i="0">
                  <a:solidFill>
                    <a:srgbClr val="000000"/>
                  </a:solidFill>
                  <a:effectLst/>
                  <a:latin typeface="Arial" panose="020B0604020202020204" pitchFamily="34" charset="0"/>
                </a:rPr>
                <a:t>    </a:t>
              </a:r>
              <a:endParaRPr lang="en-US" sz="1200"/>
            </a:p>
          </p:txBody>
        </p:sp>
        <p:sp>
          <p:nvSpPr>
            <p:cNvPr id="64" name="TextBox 63">
              <a:extLst>
                <a:ext uri="{FF2B5EF4-FFF2-40B4-BE49-F238E27FC236}">
                  <a16:creationId xmlns:a16="http://schemas.microsoft.com/office/drawing/2014/main" id="{6BE7FE09-498B-9155-633B-AF2B4F531D19}"/>
                </a:ext>
              </a:extLst>
            </p:cNvPr>
            <p:cNvSpPr txBox="1"/>
            <p:nvPr/>
          </p:nvSpPr>
          <p:spPr>
            <a:xfrm>
              <a:off x="3955402" y="2218937"/>
              <a:ext cx="420308" cy="261610"/>
            </a:xfrm>
            <a:prstGeom prst="rect">
              <a:avLst/>
            </a:prstGeom>
            <a:noFill/>
          </p:spPr>
          <p:txBody>
            <a:bodyPr wrap="none" rtlCol="0">
              <a:spAutoFit/>
            </a:bodyPr>
            <a:lstStyle/>
            <a:p>
              <a:pPr algn="ctr"/>
              <a:r>
                <a:rPr lang="en-US" sz="1100">
                  <a:solidFill>
                    <a:schemeClr val="bg1"/>
                  </a:solidFill>
                  <a:latin typeface="Arial" panose="020B0604020202020204" pitchFamily="34" charset="0"/>
                  <a:cs typeface="Arial" panose="020B0604020202020204" pitchFamily="34" charset="0"/>
                </a:rPr>
                <a:t>103</a:t>
              </a:r>
            </a:p>
          </p:txBody>
        </p:sp>
      </p:grpSp>
      <p:grpSp>
        <p:nvGrpSpPr>
          <p:cNvPr id="117" name="Group 116">
            <a:extLst>
              <a:ext uri="{FF2B5EF4-FFF2-40B4-BE49-F238E27FC236}">
                <a16:creationId xmlns:a16="http://schemas.microsoft.com/office/drawing/2014/main" id="{53AA5D97-A7BC-4FD5-0E8C-A9E011516A12}"/>
              </a:ext>
            </a:extLst>
          </p:cNvPr>
          <p:cNvGrpSpPr/>
          <p:nvPr/>
        </p:nvGrpSpPr>
        <p:grpSpPr>
          <a:xfrm>
            <a:off x="3936956" y="2805721"/>
            <a:ext cx="2305800" cy="461665"/>
            <a:chOff x="3936956" y="2730328"/>
            <a:chExt cx="2305800" cy="461665"/>
          </a:xfrm>
        </p:grpSpPr>
        <p:pic>
          <p:nvPicPr>
            <p:cNvPr id="60" name="Picture 59">
              <a:extLst>
                <a:ext uri="{FF2B5EF4-FFF2-40B4-BE49-F238E27FC236}">
                  <a16:creationId xmlns:a16="http://schemas.microsoft.com/office/drawing/2014/main" id="{E71FAD73-EBCB-7E50-282C-9D3CC7E7274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936956" y="2732560"/>
              <a:ext cx="457200" cy="457200"/>
            </a:xfrm>
            <a:prstGeom prst="ellipse">
              <a:avLst/>
            </a:prstGeom>
          </p:spPr>
        </p:pic>
        <p:sp>
          <p:nvSpPr>
            <p:cNvPr id="61" name="TextBox 60">
              <a:extLst>
                <a:ext uri="{FF2B5EF4-FFF2-40B4-BE49-F238E27FC236}">
                  <a16:creationId xmlns:a16="http://schemas.microsoft.com/office/drawing/2014/main" id="{2C0FBB27-2357-DD77-5797-2669DD340185}"/>
                </a:ext>
              </a:extLst>
            </p:cNvPr>
            <p:cNvSpPr txBox="1"/>
            <p:nvPr/>
          </p:nvSpPr>
          <p:spPr>
            <a:xfrm>
              <a:off x="4394155" y="2730328"/>
              <a:ext cx="1848601" cy="461665"/>
            </a:xfrm>
            <a:prstGeom prst="rect">
              <a:avLst/>
            </a:prstGeom>
            <a:noFill/>
          </p:spPr>
          <p:txBody>
            <a:bodyPr wrap="square" rtlCol="0">
              <a:spAutoFit/>
            </a:bodyPr>
            <a:lstStyle/>
            <a:p>
              <a:r>
                <a:rPr lang="en-US" sz="1200" b="1" i="0">
                  <a:solidFill>
                    <a:srgbClr val="000000"/>
                  </a:solidFill>
                  <a:effectLst/>
                  <a:latin typeface="Arial" panose="020B0604020202020204" pitchFamily="34" charset="0"/>
                </a:rPr>
                <a:t>124147</a:t>
              </a:r>
              <a:r>
                <a:rPr lang="en-US" sz="1200" b="0" i="0">
                  <a:solidFill>
                    <a:srgbClr val="000000"/>
                  </a:solidFill>
                  <a:effectLst/>
                  <a:latin typeface="Arial" panose="020B0604020202020204" pitchFamily="34" charset="0"/>
                </a:rPr>
                <a:t> </a:t>
              </a:r>
              <a:br>
                <a:rPr lang="en-US" sz="1200" b="0" i="0">
                  <a:solidFill>
                    <a:srgbClr val="000000"/>
                  </a:solidFill>
                  <a:effectLst/>
                  <a:latin typeface="Arial" panose="020B0604020202020204" pitchFamily="34" charset="0"/>
                </a:rPr>
              </a:br>
              <a:r>
                <a:rPr lang="en-US" sz="1200" b="0" i="0">
                  <a:solidFill>
                    <a:srgbClr val="000000"/>
                  </a:solidFill>
                  <a:effectLst/>
                  <a:latin typeface="Arial" panose="020B0604020202020204" pitchFamily="34" charset="0"/>
                </a:rPr>
                <a:t>Berry Special Evening</a:t>
              </a:r>
              <a:endParaRPr lang="en-US" sz="1200"/>
            </a:p>
          </p:txBody>
        </p:sp>
        <p:sp>
          <p:nvSpPr>
            <p:cNvPr id="65" name="TextBox 64">
              <a:extLst>
                <a:ext uri="{FF2B5EF4-FFF2-40B4-BE49-F238E27FC236}">
                  <a16:creationId xmlns:a16="http://schemas.microsoft.com/office/drawing/2014/main" id="{69213020-7AB6-06A9-1492-3DE4F66E6308}"/>
                </a:ext>
              </a:extLst>
            </p:cNvPr>
            <p:cNvSpPr txBox="1"/>
            <p:nvPr/>
          </p:nvSpPr>
          <p:spPr>
            <a:xfrm>
              <a:off x="3955402" y="2830355"/>
              <a:ext cx="420308" cy="261610"/>
            </a:xfrm>
            <a:prstGeom prst="rect">
              <a:avLst/>
            </a:prstGeom>
            <a:noFill/>
          </p:spPr>
          <p:txBody>
            <a:bodyPr wrap="none" rtlCol="0">
              <a:spAutoFit/>
            </a:bodyPr>
            <a:lstStyle/>
            <a:p>
              <a:pPr algn="ctr"/>
              <a:r>
                <a:rPr lang="en-US" sz="1100">
                  <a:solidFill>
                    <a:schemeClr val="bg1"/>
                  </a:solidFill>
                  <a:latin typeface="Arial" panose="020B0604020202020204" pitchFamily="34" charset="0"/>
                  <a:cs typeface="Arial" panose="020B0604020202020204" pitchFamily="34" charset="0"/>
                </a:rPr>
                <a:t>104</a:t>
              </a:r>
            </a:p>
          </p:txBody>
        </p:sp>
      </p:grpSp>
      <p:grpSp>
        <p:nvGrpSpPr>
          <p:cNvPr id="118" name="Group 117">
            <a:extLst>
              <a:ext uri="{FF2B5EF4-FFF2-40B4-BE49-F238E27FC236}">
                <a16:creationId xmlns:a16="http://schemas.microsoft.com/office/drawing/2014/main" id="{E8620E5B-2C59-4B13-CC64-4CD555A1A265}"/>
              </a:ext>
            </a:extLst>
          </p:cNvPr>
          <p:cNvGrpSpPr/>
          <p:nvPr/>
        </p:nvGrpSpPr>
        <p:grpSpPr>
          <a:xfrm>
            <a:off x="3936956" y="3444519"/>
            <a:ext cx="2305800" cy="461665"/>
            <a:chOff x="3936956" y="3362506"/>
            <a:chExt cx="2305800" cy="461665"/>
          </a:xfrm>
        </p:grpSpPr>
        <p:pic>
          <p:nvPicPr>
            <p:cNvPr id="98" name="Picture 97">
              <a:extLst>
                <a:ext uri="{FF2B5EF4-FFF2-40B4-BE49-F238E27FC236}">
                  <a16:creationId xmlns:a16="http://schemas.microsoft.com/office/drawing/2014/main" id="{0EE5727B-7192-C245-C413-02BDB6E0B90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936956" y="3364738"/>
              <a:ext cx="457200" cy="457200"/>
            </a:xfrm>
            <a:prstGeom prst="ellipse">
              <a:avLst/>
            </a:prstGeom>
          </p:spPr>
        </p:pic>
        <p:sp>
          <p:nvSpPr>
            <p:cNvPr id="100" name="TextBox 99">
              <a:extLst>
                <a:ext uri="{FF2B5EF4-FFF2-40B4-BE49-F238E27FC236}">
                  <a16:creationId xmlns:a16="http://schemas.microsoft.com/office/drawing/2014/main" id="{737F5247-A383-8E59-F4FC-B17A5ECB5248}"/>
                </a:ext>
              </a:extLst>
            </p:cNvPr>
            <p:cNvSpPr txBox="1"/>
            <p:nvPr/>
          </p:nvSpPr>
          <p:spPr>
            <a:xfrm>
              <a:off x="4394155" y="3362506"/>
              <a:ext cx="1848601" cy="461665"/>
            </a:xfrm>
            <a:prstGeom prst="rect">
              <a:avLst/>
            </a:prstGeom>
            <a:noFill/>
          </p:spPr>
          <p:txBody>
            <a:bodyPr wrap="square" rtlCol="0">
              <a:spAutoFit/>
            </a:bodyPr>
            <a:lstStyle/>
            <a:p>
              <a:r>
                <a:rPr lang="en-US" sz="1200" b="1" i="0">
                  <a:solidFill>
                    <a:srgbClr val="000000"/>
                  </a:solidFill>
                  <a:effectLst/>
                  <a:latin typeface="Arial" panose="020B0604020202020204" pitchFamily="34" charset="0"/>
                </a:rPr>
                <a:t>124150</a:t>
              </a:r>
              <a:br>
                <a:rPr lang="en-US" sz="1200" b="0" i="0">
                  <a:solidFill>
                    <a:srgbClr val="000000"/>
                  </a:solidFill>
                  <a:effectLst/>
                  <a:latin typeface="Arial" panose="020B0604020202020204" pitchFamily="34" charset="0"/>
                </a:rPr>
              </a:br>
              <a:r>
                <a:rPr lang="en-US" sz="1200" b="0" i="0">
                  <a:solidFill>
                    <a:srgbClr val="000000"/>
                  </a:solidFill>
                  <a:effectLst/>
                  <a:latin typeface="Arial" panose="020B0604020202020204" pitchFamily="34" charset="0"/>
                </a:rPr>
                <a:t>Take Charge Red</a:t>
              </a:r>
              <a:endParaRPr lang="en-US" sz="1200"/>
            </a:p>
          </p:txBody>
        </p:sp>
        <p:sp>
          <p:nvSpPr>
            <p:cNvPr id="101" name="TextBox 100">
              <a:extLst>
                <a:ext uri="{FF2B5EF4-FFF2-40B4-BE49-F238E27FC236}">
                  <a16:creationId xmlns:a16="http://schemas.microsoft.com/office/drawing/2014/main" id="{5CCF365D-219A-0223-2C20-602E6B00F2DF}"/>
                </a:ext>
              </a:extLst>
            </p:cNvPr>
            <p:cNvSpPr txBox="1"/>
            <p:nvPr/>
          </p:nvSpPr>
          <p:spPr>
            <a:xfrm>
              <a:off x="3955402" y="3462533"/>
              <a:ext cx="420308" cy="261610"/>
            </a:xfrm>
            <a:prstGeom prst="rect">
              <a:avLst/>
            </a:prstGeom>
            <a:noFill/>
          </p:spPr>
          <p:txBody>
            <a:bodyPr wrap="none" rtlCol="0">
              <a:spAutoFit/>
            </a:bodyPr>
            <a:lstStyle/>
            <a:p>
              <a:pPr algn="ctr"/>
              <a:r>
                <a:rPr lang="en-US" sz="1100">
                  <a:solidFill>
                    <a:schemeClr val="bg1"/>
                  </a:solidFill>
                  <a:latin typeface="Arial" panose="020B0604020202020204" pitchFamily="34" charset="0"/>
                  <a:cs typeface="Arial" panose="020B0604020202020204" pitchFamily="34" charset="0"/>
                </a:rPr>
                <a:t>107</a:t>
              </a:r>
            </a:p>
          </p:txBody>
        </p:sp>
      </p:grpSp>
      <p:grpSp>
        <p:nvGrpSpPr>
          <p:cNvPr id="119" name="Group 118">
            <a:extLst>
              <a:ext uri="{FF2B5EF4-FFF2-40B4-BE49-F238E27FC236}">
                <a16:creationId xmlns:a16="http://schemas.microsoft.com/office/drawing/2014/main" id="{E74E9015-95C5-8D6C-4A46-7C61F884C239}"/>
              </a:ext>
            </a:extLst>
          </p:cNvPr>
          <p:cNvGrpSpPr/>
          <p:nvPr/>
        </p:nvGrpSpPr>
        <p:grpSpPr>
          <a:xfrm>
            <a:off x="3936956" y="4083317"/>
            <a:ext cx="2305800" cy="461665"/>
            <a:chOff x="3936956" y="3926951"/>
            <a:chExt cx="2305800" cy="461665"/>
          </a:xfrm>
        </p:grpSpPr>
        <p:pic>
          <p:nvPicPr>
            <p:cNvPr id="102" name="Picture 101">
              <a:extLst>
                <a:ext uri="{FF2B5EF4-FFF2-40B4-BE49-F238E27FC236}">
                  <a16:creationId xmlns:a16="http://schemas.microsoft.com/office/drawing/2014/main" id="{FEFC17BA-5263-8F4C-15C5-F313B9F0149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936956" y="3929183"/>
              <a:ext cx="457200" cy="457200"/>
            </a:xfrm>
            <a:prstGeom prst="ellipse">
              <a:avLst/>
            </a:prstGeom>
          </p:spPr>
        </p:pic>
        <p:sp>
          <p:nvSpPr>
            <p:cNvPr id="103" name="TextBox 102">
              <a:extLst>
                <a:ext uri="{FF2B5EF4-FFF2-40B4-BE49-F238E27FC236}">
                  <a16:creationId xmlns:a16="http://schemas.microsoft.com/office/drawing/2014/main" id="{21417E76-55BF-4410-0039-1BE2CDCD28BD}"/>
                </a:ext>
              </a:extLst>
            </p:cNvPr>
            <p:cNvSpPr txBox="1"/>
            <p:nvPr/>
          </p:nvSpPr>
          <p:spPr>
            <a:xfrm>
              <a:off x="4394155" y="3926951"/>
              <a:ext cx="1848601" cy="461665"/>
            </a:xfrm>
            <a:prstGeom prst="rect">
              <a:avLst/>
            </a:prstGeom>
            <a:noFill/>
          </p:spPr>
          <p:txBody>
            <a:bodyPr wrap="square" rtlCol="0">
              <a:spAutoFit/>
            </a:bodyPr>
            <a:lstStyle/>
            <a:p>
              <a:r>
                <a:rPr lang="en-US" sz="1200" b="1" i="0">
                  <a:solidFill>
                    <a:srgbClr val="000000"/>
                  </a:solidFill>
                  <a:effectLst/>
                  <a:latin typeface="Arial" panose="020B0604020202020204" pitchFamily="34" charset="0"/>
                </a:rPr>
                <a:t>124151</a:t>
              </a:r>
              <a:br>
                <a:rPr lang="en-US" sz="1200" b="0" i="0">
                  <a:solidFill>
                    <a:srgbClr val="000000"/>
                  </a:solidFill>
                  <a:effectLst/>
                  <a:latin typeface="Arial" panose="020B0604020202020204" pitchFamily="34" charset="0"/>
                </a:rPr>
              </a:br>
              <a:r>
                <a:rPr lang="en-US" sz="1200" b="0" i="0">
                  <a:solidFill>
                    <a:srgbClr val="000000"/>
                  </a:solidFill>
                  <a:effectLst/>
                  <a:latin typeface="Arial" panose="020B0604020202020204" pitchFamily="34" charset="0"/>
                </a:rPr>
                <a:t>Text Me Terracotta </a:t>
              </a:r>
              <a:endParaRPr lang="en-US" sz="1200"/>
            </a:p>
          </p:txBody>
        </p:sp>
        <p:sp>
          <p:nvSpPr>
            <p:cNvPr id="104" name="TextBox 103">
              <a:extLst>
                <a:ext uri="{FF2B5EF4-FFF2-40B4-BE49-F238E27FC236}">
                  <a16:creationId xmlns:a16="http://schemas.microsoft.com/office/drawing/2014/main" id="{021D4FB5-1A35-1AE8-3962-15A491D2128B}"/>
                </a:ext>
              </a:extLst>
            </p:cNvPr>
            <p:cNvSpPr txBox="1"/>
            <p:nvPr/>
          </p:nvSpPr>
          <p:spPr>
            <a:xfrm>
              <a:off x="3955402" y="4026978"/>
              <a:ext cx="420308" cy="261610"/>
            </a:xfrm>
            <a:prstGeom prst="rect">
              <a:avLst/>
            </a:prstGeom>
            <a:noFill/>
          </p:spPr>
          <p:txBody>
            <a:bodyPr wrap="none" rtlCol="0">
              <a:spAutoFit/>
            </a:bodyPr>
            <a:lstStyle/>
            <a:p>
              <a:pPr algn="ctr"/>
              <a:r>
                <a:rPr lang="en-US" sz="1100">
                  <a:solidFill>
                    <a:schemeClr val="bg1"/>
                  </a:solidFill>
                  <a:latin typeface="Arial" panose="020B0604020202020204" pitchFamily="34" charset="0"/>
                  <a:cs typeface="Arial" panose="020B0604020202020204" pitchFamily="34" charset="0"/>
                </a:rPr>
                <a:t>108</a:t>
              </a:r>
            </a:p>
          </p:txBody>
        </p:sp>
      </p:grpSp>
      <p:grpSp>
        <p:nvGrpSpPr>
          <p:cNvPr id="120" name="Group 119">
            <a:extLst>
              <a:ext uri="{FF2B5EF4-FFF2-40B4-BE49-F238E27FC236}">
                <a16:creationId xmlns:a16="http://schemas.microsoft.com/office/drawing/2014/main" id="{BADCE789-AC97-7F69-55CD-0E659B397F98}"/>
              </a:ext>
            </a:extLst>
          </p:cNvPr>
          <p:cNvGrpSpPr/>
          <p:nvPr/>
        </p:nvGrpSpPr>
        <p:grpSpPr>
          <a:xfrm>
            <a:off x="3936956" y="4722115"/>
            <a:ext cx="2305800" cy="461665"/>
            <a:chOff x="3936956" y="4513973"/>
            <a:chExt cx="2305800" cy="461665"/>
          </a:xfrm>
        </p:grpSpPr>
        <p:pic>
          <p:nvPicPr>
            <p:cNvPr id="105" name="Picture 104">
              <a:extLst>
                <a:ext uri="{FF2B5EF4-FFF2-40B4-BE49-F238E27FC236}">
                  <a16:creationId xmlns:a16="http://schemas.microsoft.com/office/drawing/2014/main" id="{B0312C6D-CD0E-B3DD-B980-2A0B7975A1E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936956" y="4516205"/>
              <a:ext cx="457200" cy="457200"/>
            </a:xfrm>
            <a:prstGeom prst="ellipse">
              <a:avLst/>
            </a:prstGeom>
          </p:spPr>
        </p:pic>
        <p:sp>
          <p:nvSpPr>
            <p:cNvPr id="106" name="TextBox 105">
              <a:extLst>
                <a:ext uri="{FF2B5EF4-FFF2-40B4-BE49-F238E27FC236}">
                  <a16:creationId xmlns:a16="http://schemas.microsoft.com/office/drawing/2014/main" id="{ACD10098-7E7A-C00B-1752-D12C26F30F88}"/>
                </a:ext>
              </a:extLst>
            </p:cNvPr>
            <p:cNvSpPr txBox="1"/>
            <p:nvPr/>
          </p:nvSpPr>
          <p:spPr>
            <a:xfrm>
              <a:off x="4394155" y="4513973"/>
              <a:ext cx="1848601" cy="461665"/>
            </a:xfrm>
            <a:prstGeom prst="rect">
              <a:avLst/>
            </a:prstGeom>
            <a:noFill/>
          </p:spPr>
          <p:txBody>
            <a:bodyPr wrap="square" rtlCol="0">
              <a:spAutoFit/>
            </a:bodyPr>
            <a:lstStyle/>
            <a:p>
              <a:r>
                <a:rPr lang="en-US" sz="1200" b="1" i="0">
                  <a:solidFill>
                    <a:srgbClr val="000000"/>
                  </a:solidFill>
                  <a:effectLst/>
                  <a:latin typeface="Arial" panose="020B0604020202020204" pitchFamily="34" charset="0"/>
                </a:rPr>
                <a:t>124152</a:t>
              </a:r>
              <a:br>
                <a:rPr lang="en-US" sz="1200" b="0" i="0">
                  <a:solidFill>
                    <a:srgbClr val="000000"/>
                  </a:solidFill>
                  <a:effectLst/>
                  <a:latin typeface="Arial" panose="020B0604020202020204" pitchFamily="34" charset="0"/>
                </a:rPr>
              </a:br>
              <a:r>
                <a:rPr lang="en-US" sz="1200" b="0" i="0">
                  <a:solidFill>
                    <a:srgbClr val="000000"/>
                  </a:solidFill>
                  <a:effectLst/>
                  <a:latin typeface="Arial" panose="020B0604020202020204" pitchFamily="34" charset="0"/>
                  <a:cs typeface="Arial" panose="020B0604020202020204" pitchFamily="34" charset="0"/>
                </a:rPr>
                <a:t>Spice Meets Nice</a:t>
              </a:r>
              <a:endParaRPr lang="en-US" sz="1200"/>
            </a:p>
          </p:txBody>
        </p:sp>
        <p:sp>
          <p:nvSpPr>
            <p:cNvPr id="107" name="TextBox 106">
              <a:extLst>
                <a:ext uri="{FF2B5EF4-FFF2-40B4-BE49-F238E27FC236}">
                  <a16:creationId xmlns:a16="http://schemas.microsoft.com/office/drawing/2014/main" id="{B522054D-D6DF-2603-41AA-305A274D17F5}"/>
                </a:ext>
              </a:extLst>
            </p:cNvPr>
            <p:cNvSpPr txBox="1"/>
            <p:nvPr/>
          </p:nvSpPr>
          <p:spPr>
            <a:xfrm>
              <a:off x="3955402" y="4614000"/>
              <a:ext cx="420308" cy="261610"/>
            </a:xfrm>
            <a:prstGeom prst="rect">
              <a:avLst/>
            </a:prstGeom>
            <a:noFill/>
          </p:spPr>
          <p:txBody>
            <a:bodyPr wrap="none" rtlCol="0">
              <a:spAutoFit/>
            </a:bodyPr>
            <a:lstStyle/>
            <a:p>
              <a:pPr algn="ctr"/>
              <a:r>
                <a:rPr lang="en-US" sz="1100">
                  <a:solidFill>
                    <a:schemeClr val="bg1"/>
                  </a:solidFill>
                  <a:latin typeface="Arial" panose="020B0604020202020204" pitchFamily="34" charset="0"/>
                  <a:cs typeface="Arial" panose="020B0604020202020204" pitchFamily="34" charset="0"/>
                </a:rPr>
                <a:t>109</a:t>
              </a:r>
            </a:p>
          </p:txBody>
        </p:sp>
      </p:grpSp>
      <p:grpSp>
        <p:nvGrpSpPr>
          <p:cNvPr id="121" name="Group 120">
            <a:extLst>
              <a:ext uri="{FF2B5EF4-FFF2-40B4-BE49-F238E27FC236}">
                <a16:creationId xmlns:a16="http://schemas.microsoft.com/office/drawing/2014/main" id="{675FC3F4-935E-5B26-8407-027C80A3E9E8}"/>
              </a:ext>
            </a:extLst>
          </p:cNvPr>
          <p:cNvGrpSpPr/>
          <p:nvPr/>
        </p:nvGrpSpPr>
        <p:grpSpPr>
          <a:xfrm>
            <a:off x="3936956" y="5360913"/>
            <a:ext cx="2305800" cy="461665"/>
            <a:chOff x="3936956" y="5089706"/>
            <a:chExt cx="2305800" cy="461665"/>
          </a:xfrm>
        </p:grpSpPr>
        <p:pic>
          <p:nvPicPr>
            <p:cNvPr id="108" name="Picture 107">
              <a:extLst>
                <a:ext uri="{FF2B5EF4-FFF2-40B4-BE49-F238E27FC236}">
                  <a16:creationId xmlns:a16="http://schemas.microsoft.com/office/drawing/2014/main" id="{02B98685-A615-5E4D-4C33-D9E995482C6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936956" y="5091938"/>
              <a:ext cx="457200" cy="457200"/>
            </a:xfrm>
            <a:prstGeom prst="ellipse">
              <a:avLst/>
            </a:prstGeom>
          </p:spPr>
        </p:pic>
        <p:sp>
          <p:nvSpPr>
            <p:cNvPr id="109" name="TextBox 108">
              <a:extLst>
                <a:ext uri="{FF2B5EF4-FFF2-40B4-BE49-F238E27FC236}">
                  <a16:creationId xmlns:a16="http://schemas.microsoft.com/office/drawing/2014/main" id="{76877B02-7E70-380E-5C97-BBE2C5B06BA0}"/>
                </a:ext>
              </a:extLst>
            </p:cNvPr>
            <p:cNvSpPr txBox="1"/>
            <p:nvPr/>
          </p:nvSpPr>
          <p:spPr>
            <a:xfrm>
              <a:off x="4394155" y="5089706"/>
              <a:ext cx="1848601" cy="461665"/>
            </a:xfrm>
            <a:prstGeom prst="rect">
              <a:avLst/>
            </a:prstGeom>
            <a:noFill/>
          </p:spPr>
          <p:txBody>
            <a:bodyPr wrap="square" rtlCol="0">
              <a:spAutoFit/>
            </a:bodyPr>
            <a:lstStyle/>
            <a:p>
              <a:r>
                <a:rPr lang="en-US" sz="1200" b="1" i="0">
                  <a:solidFill>
                    <a:srgbClr val="000000"/>
                  </a:solidFill>
                  <a:effectLst/>
                  <a:latin typeface="Arial" panose="020B0604020202020204" pitchFamily="34" charset="0"/>
                </a:rPr>
                <a:t>124153</a:t>
              </a:r>
              <a:br>
                <a:rPr lang="en-US" sz="1200" b="0" i="0">
                  <a:solidFill>
                    <a:srgbClr val="000000"/>
                  </a:solidFill>
                  <a:effectLst/>
                  <a:latin typeface="Arial" panose="020B0604020202020204" pitchFamily="34" charset="0"/>
                </a:rPr>
              </a:br>
              <a:r>
                <a:rPr lang="en-US" sz="1200" b="0" i="0">
                  <a:solidFill>
                    <a:srgbClr val="000000"/>
                  </a:solidFill>
                  <a:effectLst/>
                  <a:latin typeface="Arial" panose="020B0604020202020204" pitchFamily="34" charset="0"/>
                  <a:cs typeface="Arial" panose="020B0604020202020204" pitchFamily="34" charset="0"/>
                </a:rPr>
                <a:t>Crush on Coral</a:t>
              </a:r>
              <a:endParaRPr lang="en-US" sz="1200"/>
            </a:p>
          </p:txBody>
        </p:sp>
        <p:sp>
          <p:nvSpPr>
            <p:cNvPr id="110" name="TextBox 109">
              <a:extLst>
                <a:ext uri="{FF2B5EF4-FFF2-40B4-BE49-F238E27FC236}">
                  <a16:creationId xmlns:a16="http://schemas.microsoft.com/office/drawing/2014/main" id="{0339C6D9-DB1F-395B-B774-81D6AC9B4980}"/>
                </a:ext>
              </a:extLst>
            </p:cNvPr>
            <p:cNvSpPr txBox="1"/>
            <p:nvPr/>
          </p:nvSpPr>
          <p:spPr>
            <a:xfrm>
              <a:off x="3955402" y="5189733"/>
              <a:ext cx="420308" cy="261610"/>
            </a:xfrm>
            <a:prstGeom prst="rect">
              <a:avLst/>
            </a:prstGeom>
            <a:noFill/>
          </p:spPr>
          <p:txBody>
            <a:bodyPr wrap="none" rtlCol="0">
              <a:spAutoFit/>
            </a:bodyPr>
            <a:lstStyle/>
            <a:p>
              <a:pPr algn="ctr"/>
              <a:r>
                <a:rPr lang="en-US" sz="1100">
                  <a:solidFill>
                    <a:schemeClr val="bg1"/>
                  </a:solidFill>
                  <a:latin typeface="Arial" panose="020B0604020202020204" pitchFamily="34" charset="0"/>
                  <a:cs typeface="Arial" panose="020B0604020202020204" pitchFamily="34" charset="0"/>
                </a:rPr>
                <a:t>110</a:t>
              </a:r>
            </a:p>
          </p:txBody>
        </p:sp>
      </p:grpSp>
      <p:grpSp>
        <p:nvGrpSpPr>
          <p:cNvPr id="122" name="Group 121">
            <a:extLst>
              <a:ext uri="{FF2B5EF4-FFF2-40B4-BE49-F238E27FC236}">
                <a16:creationId xmlns:a16="http://schemas.microsoft.com/office/drawing/2014/main" id="{44934363-910A-777B-5001-94593A5480F3}"/>
              </a:ext>
            </a:extLst>
          </p:cNvPr>
          <p:cNvGrpSpPr/>
          <p:nvPr/>
        </p:nvGrpSpPr>
        <p:grpSpPr>
          <a:xfrm>
            <a:off x="3936956" y="5999710"/>
            <a:ext cx="2305800" cy="461665"/>
            <a:chOff x="3936956" y="5688017"/>
            <a:chExt cx="2305800" cy="461665"/>
          </a:xfrm>
        </p:grpSpPr>
        <p:pic>
          <p:nvPicPr>
            <p:cNvPr id="111" name="Picture 110">
              <a:extLst>
                <a:ext uri="{FF2B5EF4-FFF2-40B4-BE49-F238E27FC236}">
                  <a16:creationId xmlns:a16="http://schemas.microsoft.com/office/drawing/2014/main" id="{DF4BCA8A-A6DB-67AD-494D-946DFC25EEE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3936956" y="5690249"/>
              <a:ext cx="457200" cy="457200"/>
            </a:xfrm>
            <a:prstGeom prst="ellipse">
              <a:avLst/>
            </a:prstGeom>
          </p:spPr>
        </p:pic>
        <p:sp>
          <p:nvSpPr>
            <p:cNvPr id="112" name="TextBox 111">
              <a:extLst>
                <a:ext uri="{FF2B5EF4-FFF2-40B4-BE49-F238E27FC236}">
                  <a16:creationId xmlns:a16="http://schemas.microsoft.com/office/drawing/2014/main" id="{487F5297-E17A-2CC9-0EA1-B8ACE9524C74}"/>
                </a:ext>
              </a:extLst>
            </p:cNvPr>
            <p:cNvSpPr txBox="1"/>
            <p:nvPr/>
          </p:nvSpPr>
          <p:spPr>
            <a:xfrm>
              <a:off x="4394155" y="5688017"/>
              <a:ext cx="1848601" cy="461665"/>
            </a:xfrm>
            <a:prstGeom prst="rect">
              <a:avLst/>
            </a:prstGeom>
            <a:noFill/>
          </p:spPr>
          <p:txBody>
            <a:bodyPr wrap="square" rtlCol="0">
              <a:spAutoFit/>
            </a:bodyPr>
            <a:lstStyle/>
            <a:p>
              <a:r>
                <a:rPr lang="en-US" sz="1200" b="1" i="0">
                  <a:solidFill>
                    <a:srgbClr val="000000"/>
                  </a:solidFill>
                  <a:effectLst/>
                  <a:latin typeface="Arial" panose="020B0604020202020204" pitchFamily="34" charset="0"/>
                </a:rPr>
                <a:t>124154</a:t>
              </a:r>
              <a:br>
                <a:rPr lang="en-US" sz="1200" b="0" i="0">
                  <a:solidFill>
                    <a:srgbClr val="000000"/>
                  </a:solidFill>
                  <a:effectLst/>
                  <a:latin typeface="Arial" panose="020B0604020202020204" pitchFamily="34" charset="0"/>
                </a:rPr>
              </a:br>
              <a:r>
                <a:rPr lang="en-US" sz="1200" b="0" i="0">
                  <a:solidFill>
                    <a:srgbClr val="000000"/>
                  </a:solidFill>
                  <a:effectLst/>
                  <a:latin typeface="Arial" panose="020B0604020202020204" pitchFamily="34" charset="0"/>
                </a:rPr>
                <a:t>Go-Go Cocoa</a:t>
              </a:r>
              <a:endParaRPr lang="en-US" sz="1200"/>
            </a:p>
          </p:txBody>
        </p:sp>
        <p:sp>
          <p:nvSpPr>
            <p:cNvPr id="113" name="TextBox 112">
              <a:extLst>
                <a:ext uri="{FF2B5EF4-FFF2-40B4-BE49-F238E27FC236}">
                  <a16:creationId xmlns:a16="http://schemas.microsoft.com/office/drawing/2014/main" id="{2FA01BDA-E66C-71ED-2118-3D917C32B1DD}"/>
                </a:ext>
              </a:extLst>
            </p:cNvPr>
            <p:cNvSpPr txBox="1"/>
            <p:nvPr/>
          </p:nvSpPr>
          <p:spPr>
            <a:xfrm>
              <a:off x="3955402" y="5788044"/>
              <a:ext cx="420308" cy="261610"/>
            </a:xfrm>
            <a:prstGeom prst="rect">
              <a:avLst/>
            </a:prstGeom>
            <a:noFill/>
          </p:spPr>
          <p:txBody>
            <a:bodyPr wrap="none" rtlCol="0">
              <a:spAutoFit/>
            </a:bodyPr>
            <a:lstStyle/>
            <a:p>
              <a:pPr algn="ctr"/>
              <a:r>
                <a:rPr lang="en-US" sz="1100">
                  <a:solidFill>
                    <a:schemeClr val="bg1"/>
                  </a:solidFill>
                  <a:latin typeface="Arial" panose="020B0604020202020204" pitchFamily="34" charset="0"/>
                  <a:cs typeface="Arial" panose="020B0604020202020204" pitchFamily="34" charset="0"/>
                </a:rPr>
                <a:t>111</a:t>
              </a:r>
            </a:p>
          </p:txBody>
        </p:sp>
      </p:grpSp>
      <p:sp>
        <p:nvSpPr>
          <p:cNvPr id="192" name="TextBox 191">
            <a:extLst>
              <a:ext uri="{FF2B5EF4-FFF2-40B4-BE49-F238E27FC236}">
                <a16:creationId xmlns:a16="http://schemas.microsoft.com/office/drawing/2014/main" id="{EE618745-B021-27A9-60E9-7D524B0ACB45}"/>
              </a:ext>
            </a:extLst>
          </p:cNvPr>
          <p:cNvSpPr txBox="1"/>
          <p:nvPr/>
        </p:nvSpPr>
        <p:spPr>
          <a:xfrm>
            <a:off x="6256022" y="383372"/>
            <a:ext cx="1435201" cy="400110"/>
          </a:xfrm>
          <a:prstGeom prst="rect">
            <a:avLst/>
          </a:prstGeom>
          <a:noFill/>
        </p:spPr>
        <p:txBody>
          <a:bodyPr wrap="none" rtlCol="0">
            <a:spAutoFit/>
          </a:bodyPr>
          <a:lstStyle/>
          <a:p>
            <a:r>
              <a:rPr lang="en-US" sz="2000" b="1" spc="600">
                <a:latin typeface="Arial" panose="020B0604020202020204" pitchFamily="34" charset="0"/>
                <a:cs typeface="Arial" panose="020B0604020202020204" pitchFamily="34" charset="0"/>
              </a:rPr>
              <a:t>MATTE</a:t>
            </a:r>
          </a:p>
        </p:txBody>
      </p:sp>
      <p:grpSp>
        <p:nvGrpSpPr>
          <p:cNvPr id="193" name="Group 192">
            <a:extLst>
              <a:ext uri="{FF2B5EF4-FFF2-40B4-BE49-F238E27FC236}">
                <a16:creationId xmlns:a16="http://schemas.microsoft.com/office/drawing/2014/main" id="{8274109A-F06F-C764-E306-3320F80263BF}"/>
              </a:ext>
            </a:extLst>
          </p:cNvPr>
          <p:cNvGrpSpPr/>
          <p:nvPr/>
        </p:nvGrpSpPr>
        <p:grpSpPr>
          <a:xfrm>
            <a:off x="6386645" y="889327"/>
            <a:ext cx="2012288" cy="461665"/>
            <a:chOff x="3936956" y="956154"/>
            <a:chExt cx="2012288" cy="461665"/>
          </a:xfrm>
        </p:grpSpPr>
        <p:pic>
          <p:nvPicPr>
            <p:cNvPr id="194" name="Picture 193">
              <a:extLst>
                <a:ext uri="{FF2B5EF4-FFF2-40B4-BE49-F238E27FC236}">
                  <a16:creationId xmlns:a16="http://schemas.microsoft.com/office/drawing/2014/main" id="{313BC2A4-3B37-16F2-4235-0F9B005EFA3A}"/>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3936956" y="958386"/>
              <a:ext cx="457200" cy="457200"/>
            </a:xfrm>
            <a:prstGeom prst="ellipse">
              <a:avLst/>
            </a:prstGeom>
            <a:noFill/>
          </p:spPr>
        </p:pic>
        <p:sp>
          <p:nvSpPr>
            <p:cNvPr id="195" name="TextBox 194">
              <a:extLst>
                <a:ext uri="{FF2B5EF4-FFF2-40B4-BE49-F238E27FC236}">
                  <a16:creationId xmlns:a16="http://schemas.microsoft.com/office/drawing/2014/main" id="{C01FAD06-A303-A1E9-09AE-71E759B99FFE}"/>
                </a:ext>
              </a:extLst>
            </p:cNvPr>
            <p:cNvSpPr txBox="1"/>
            <p:nvPr/>
          </p:nvSpPr>
          <p:spPr>
            <a:xfrm>
              <a:off x="4394156" y="956154"/>
              <a:ext cx="1555088" cy="461665"/>
            </a:xfrm>
            <a:prstGeom prst="rect">
              <a:avLst/>
            </a:prstGeom>
            <a:noFill/>
          </p:spPr>
          <p:txBody>
            <a:bodyPr wrap="square" rtlCol="0">
              <a:spAutoFit/>
            </a:bodyPr>
            <a:lstStyle/>
            <a:p>
              <a:r>
                <a:rPr lang="en-US" sz="1200" b="1" i="0">
                  <a:solidFill>
                    <a:srgbClr val="000000"/>
                  </a:solidFill>
                  <a:effectLst/>
                  <a:latin typeface="Arial" panose="020B0604020202020204" pitchFamily="34" charset="0"/>
                </a:rPr>
                <a:t>124155</a:t>
              </a:r>
              <a:r>
                <a:rPr lang="en-US" sz="1200" b="0" i="0">
                  <a:solidFill>
                    <a:srgbClr val="000000"/>
                  </a:solidFill>
                  <a:effectLst/>
                  <a:latin typeface="Arial" panose="020B0604020202020204" pitchFamily="34" charset="0"/>
                </a:rPr>
                <a:t> </a:t>
              </a:r>
              <a:br>
                <a:rPr lang="en-US" sz="1200" b="0" i="0">
                  <a:solidFill>
                    <a:srgbClr val="000000"/>
                  </a:solidFill>
                  <a:effectLst/>
                  <a:latin typeface="Arial" panose="020B0604020202020204" pitchFamily="34" charset="0"/>
                </a:rPr>
              </a:br>
              <a:r>
                <a:rPr lang="en-US" sz="1200" b="0" i="0">
                  <a:solidFill>
                    <a:srgbClr val="000000"/>
                  </a:solidFill>
                  <a:effectLst/>
                  <a:latin typeface="Arial" panose="020B0604020202020204" pitchFamily="34" charset="0"/>
                </a:rPr>
                <a:t>Lunch Date Pink  </a:t>
              </a:r>
              <a:endParaRPr lang="en-US" sz="1200"/>
            </a:p>
          </p:txBody>
        </p:sp>
        <p:sp>
          <p:nvSpPr>
            <p:cNvPr id="196" name="TextBox 195">
              <a:extLst>
                <a:ext uri="{FF2B5EF4-FFF2-40B4-BE49-F238E27FC236}">
                  <a16:creationId xmlns:a16="http://schemas.microsoft.com/office/drawing/2014/main" id="{768DA328-71C6-33CF-85DA-80CAC51D7111}"/>
                </a:ext>
              </a:extLst>
            </p:cNvPr>
            <p:cNvSpPr txBox="1"/>
            <p:nvPr/>
          </p:nvSpPr>
          <p:spPr>
            <a:xfrm>
              <a:off x="3955402" y="1056181"/>
              <a:ext cx="420308" cy="261610"/>
            </a:xfrm>
            <a:prstGeom prst="rect">
              <a:avLst/>
            </a:prstGeom>
            <a:noFill/>
          </p:spPr>
          <p:txBody>
            <a:bodyPr wrap="none" rtlCol="0">
              <a:spAutoFit/>
            </a:bodyPr>
            <a:lstStyle/>
            <a:p>
              <a:pPr algn="ctr"/>
              <a:r>
                <a:rPr lang="en-US" sz="1100">
                  <a:solidFill>
                    <a:schemeClr val="bg1"/>
                  </a:solidFill>
                  <a:latin typeface="Arial" panose="020B0604020202020204" pitchFamily="34" charset="0"/>
                  <a:cs typeface="Arial" panose="020B0604020202020204" pitchFamily="34" charset="0"/>
                </a:rPr>
                <a:t>201</a:t>
              </a:r>
            </a:p>
          </p:txBody>
        </p:sp>
      </p:grpSp>
      <p:grpSp>
        <p:nvGrpSpPr>
          <p:cNvPr id="197" name="Group 196">
            <a:extLst>
              <a:ext uri="{FF2B5EF4-FFF2-40B4-BE49-F238E27FC236}">
                <a16:creationId xmlns:a16="http://schemas.microsoft.com/office/drawing/2014/main" id="{50362783-AC68-80EC-532E-BE6BD5128527}"/>
              </a:ext>
            </a:extLst>
          </p:cNvPr>
          <p:cNvGrpSpPr/>
          <p:nvPr/>
        </p:nvGrpSpPr>
        <p:grpSpPr>
          <a:xfrm>
            <a:off x="6386645" y="1528125"/>
            <a:ext cx="2254158" cy="461665"/>
            <a:chOff x="3936956" y="1543177"/>
            <a:chExt cx="2254158" cy="461665"/>
          </a:xfrm>
        </p:grpSpPr>
        <p:pic>
          <p:nvPicPr>
            <p:cNvPr id="198" name="Picture 197">
              <a:extLst>
                <a:ext uri="{FF2B5EF4-FFF2-40B4-BE49-F238E27FC236}">
                  <a16:creationId xmlns:a16="http://schemas.microsoft.com/office/drawing/2014/main" id="{8E950652-0C81-E38E-BDBD-DA3AB738B8A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3936956" y="1545409"/>
              <a:ext cx="457200" cy="457200"/>
            </a:xfrm>
            <a:prstGeom prst="ellipse">
              <a:avLst/>
            </a:prstGeom>
          </p:spPr>
        </p:pic>
        <p:sp>
          <p:nvSpPr>
            <p:cNvPr id="199" name="TextBox 198">
              <a:extLst>
                <a:ext uri="{FF2B5EF4-FFF2-40B4-BE49-F238E27FC236}">
                  <a16:creationId xmlns:a16="http://schemas.microsoft.com/office/drawing/2014/main" id="{BBAD895A-D6B8-93CB-39DF-5B6CB71DEEDD}"/>
                </a:ext>
              </a:extLst>
            </p:cNvPr>
            <p:cNvSpPr txBox="1"/>
            <p:nvPr/>
          </p:nvSpPr>
          <p:spPr>
            <a:xfrm>
              <a:off x="4394156" y="1543177"/>
              <a:ext cx="1796958" cy="461665"/>
            </a:xfrm>
            <a:prstGeom prst="rect">
              <a:avLst/>
            </a:prstGeom>
            <a:noFill/>
          </p:spPr>
          <p:txBody>
            <a:bodyPr wrap="square" rtlCol="0">
              <a:spAutoFit/>
            </a:bodyPr>
            <a:lstStyle/>
            <a:p>
              <a:r>
                <a:rPr lang="en-US" sz="1200" b="1" i="0">
                  <a:solidFill>
                    <a:srgbClr val="000000"/>
                  </a:solidFill>
                  <a:effectLst/>
                  <a:latin typeface="Arial" panose="020B0604020202020204" pitchFamily="34" charset="0"/>
                </a:rPr>
                <a:t>124156</a:t>
              </a:r>
              <a:r>
                <a:rPr lang="en-US" sz="1200" b="0" i="0">
                  <a:solidFill>
                    <a:srgbClr val="000000"/>
                  </a:solidFill>
                  <a:effectLst/>
                  <a:latin typeface="Arial" panose="020B0604020202020204" pitchFamily="34" charset="0"/>
                </a:rPr>
                <a:t> </a:t>
              </a:r>
              <a:br>
                <a:rPr lang="en-US" sz="1200" b="0" i="0">
                  <a:solidFill>
                    <a:srgbClr val="000000"/>
                  </a:solidFill>
                  <a:effectLst/>
                  <a:latin typeface="Arial" panose="020B0604020202020204" pitchFamily="34" charset="0"/>
                </a:rPr>
              </a:br>
              <a:r>
                <a:rPr lang="en-US" sz="1200" b="0" i="0">
                  <a:solidFill>
                    <a:srgbClr val="000000"/>
                  </a:solidFill>
                  <a:effectLst/>
                  <a:latin typeface="Arial" panose="020B0604020202020204" pitchFamily="34" charset="0"/>
                </a:rPr>
                <a:t>Photobomb </a:t>
              </a:r>
              <a:r>
                <a:rPr lang="en-US" sz="1200" b="0" i="0" err="1">
                  <a:solidFill>
                    <a:srgbClr val="000000"/>
                  </a:solidFill>
                  <a:effectLst/>
                  <a:latin typeface="Arial" panose="020B0604020202020204" pitchFamily="34" charset="0"/>
                </a:rPr>
                <a:t>Fuschia</a:t>
              </a:r>
              <a:r>
                <a:rPr lang="en-US" sz="1200" b="0" i="0">
                  <a:solidFill>
                    <a:srgbClr val="000000"/>
                  </a:solidFill>
                  <a:effectLst/>
                  <a:latin typeface="Arial" panose="020B0604020202020204" pitchFamily="34" charset="0"/>
                </a:rPr>
                <a:t>  </a:t>
              </a:r>
              <a:endParaRPr lang="en-US" sz="1200"/>
            </a:p>
          </p:txBody>
        </p:sp>
        <p:sp>
          <p:nvSpPr>
            <p:cNvPr id="200" name="TextBox 199">
              <a:extLst>
                <a:ext uri="{FF2B5EF4-FFF2-40B4-BE49-F238E27FC236}">
                  <a16:creationId xmlns:a16="http://schemas.microsoft.com/office/drawing/2014/main" id="{935F355F-DDB2-3ACC-FE1F-8C1D791FB798}"/>
                </a:ext>
              </a:extLst>
            </p:cNvPr>
            <p:cNvSpPr txBox="1"/>
            <p:nvPr/>
          </p:nvSpPr>
          <p:spPr>
            <a:xfrm>
              <a:off x="3955402" y="1643204"/>
              <a:ext cx="420308" cy="261610"/>
            </a:xfrm>
            <a:prstGeom prst="rect">
              <a:avLst/>
            </a:prstGeom>
            <a:noFill/>
          </p:spPr>
          <p:txBody>
            <a:bodyPr wrap="none" rtlCol="0">
              <a:spAutoFit/>
            </a:bodyPr>
            <a:lstStyle/>
            <a:p>
              <a:pPr algn="ctr"/>
              <a:r>
                <a:rPr lang="en-US" sz="1100">
                  <a:solidFill>
                    <a:schemeClr val="bg1"/>
                  </a:solidFill>
                  <a:latin typeface="Arial" panose="020B0604020202020204" pitchFamily="34" charset="0"/>
                  <a:cs typeface="Arial" panose="020B0604020202020204" pitchFamily="34" charset="0"/>
                </a:rPr>
                <a:t>202</a:t>
              </a:r>
            </a:p>
          </p:txBody>
        </p:sp>
      </p:grpSp>
      <p:grpSp>
        <p:nvGrpSpPr>
          <p:cNvPr id="201" name="Group 200">
            <a:extLst>
              <a:ext uri="{FF2B5EF4-FFF2-40B4-BE49-F238E27FC236}">
                <a16:creationId xmlns:a16="http://schemas.microsoft.com/office/drawing/2014/main" id="{28C1F392-2947-4412-92E0-EC24880C50A0}"/>
              </a:ext>
            </a:extLst>
          </p:cNvPr>
          <p:cNvGrpSpPr/>
          <p:nvPr/>
        </p:nvGrpSpPr>
        <p:grpSpPr>
          <a:xfrm>
            <a:off x="6386645" y="2166923"/>
            <a:ext cx="2187554" cy="461665"/>
            <a:chOff x="3936956" y="2118910"/>
            <a:chExt cx="2187554" cy="461665"/>
          </a:xfrm>
        </p:grpSpPr>
        <p:pic>
          <p:nvPicPr>
            <p:cNvPr id="202" name="Picture 201">
              <a:extLst>
                <a:ext uri="{FF2B5EF4-FFF2-40B4-BE49-F238E27FC236}">
                  <a16:creationId xmlns:a16="http://schemas.microsoft.com/office/drawing/2014/main" id="{B7A65C37-862B-068D-74FB-70D03F04FE4C}"/>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3936956" y="2121142"/>
              <a:ext cx="457200" cy="457200"/>
            </a:xfrm>
            <a:prstGeom prst="ellipse">
              <a:avLst/>
            </a:prstGeom>
          </p:spPr>
        </p:pic>
        <p:sp>
          <p:nvSpPr>
            <p:cNvPr id="203" name="TextBox 202">
              <a:extLst>
                <a:ext uri="{FF2B5EF4-FFF2-40B4-BE49-F238E27FC236}">
                  <a16:creationId xmlns:a16="http://schemas.microsoft.com/office/drawing/2014/main" id="{A37630EE-6565-39A6-B366-2CDA51412E19}"/>
                </a:ext>
              </a:extLst>
            </p:cNvPr>
            <p:cNvSpPr txBox="1"/>
            <p:nvPr/>
          </p:nvSpPr>
          <p:spPr>
            <a:xfrm>
              <a:off x="4394155" y="2118910"/>
              <a:ext cx="1730355" cy="461665"/>
            </a:xfrm>
            <a:prstGeom prst="rect">
              <a:avLst/>
            </a:prstGeom>
            <a:noFill/>
          </p:spPr>
          <p:txBody>
            <a:bodyPr wrap="square" rtlCol="0">
              <a:spAutoFit/>
            </a:bodyPr>
            <a:lstStyle/>
            <a:p>
              <a:r>
                <a:rPr lang="en-US" sz="1200" b="1" i="0">
                  <a:solidFill>
                    <a:srgbClr val="000000"/>
                  </a:solidFill>
                  <a:effectLst/>
                  <a:latin typeface="Arial" panose="020B0604020202020204" pitchFamily="34" charset="0"/>
                </a:rPr>
                <a:t>124157</a:t>
              </a:r>
              <a:r>
                <a:rPr lang="en-US" sz="1200" b="0" i="0">
                  <a:solidFill>
                    <a:srgbClr val="000000"/>
                  </a:solidFill>
                  <a:effectLst/>
                  <a:latin typeface="Arial" panose="020B0604020202020204" pitchFamily="34" charset="0"/>
                </a:rPr>
                <a:t> </a:t>
              </a:r>
              <a:br>
                <a:rPr lang="en-US" sz="1200" b="0" i="0">
                  <a:solidFill>
                    <a:srgbClr val="000000"/>
                  </a:solidFill>
                  <a:effectLst/>
                  <a:latin typeface="Arial" panose="020B0604020202020204" pitchFamily="34" charset="0"/>
                </a:rPr>
              </a:br>
              <a:r>
                <a:rPr lang="en-US" sz="1200" b="0" i="0">
                  <a:solidFill>
                    <a:srgbClr val="000000"/>
                  </a:solidFill>
                  <a:effectLst/>
                  <a:latin typeface="Arial" panose="020B0604020202020204" pitchFamily="34" charset="0"/>
                </a:rPr>
                <a:t>Recharge Rose</a:t>
              </a:r>
              <a:r>
                <a:rPr lang="en-MY" sz="1200" b="0" i="0">
                  <a:solidFill>
                    <a:srgbClr val="000000"/>
                  </a:solidFill>
                  <a:effectLst/>
                  <a:latin typeface="Arial" panose="020B0604020202020204" pitchFamily="34" charset="0"/>
                </a:rPr>
                <a:t>    </a:t>
              </a:r>
              <a:endParaRPr lang="en-US" sz="1200"/>
            </a:p>
          </p:txBody>
        </p:sp>
        <p:sp>
          <p:nvSpPr>
            <p:cNvPr id="204" name="TextBox 203">
              <a:extLst>
                <a:ext uri="{FF2B5EF4-FFF2-40B4-BE49-F238E27FC236}">
                  <a16:creationId xmlns:a16="http://schemas.microsoft.com/office/drawing/2014/main" id="{C4A91B70-7ACB-A978-9C02-BE4A09C1A5D9}"/>
                </a:ext>
              </a:extLst>
            </p:cNvPr>
            <p:cNvSpPr txBox="1"/>
            <p:nvPr/>
          </p:nvSpPr>
          <p:spPr>
            <a:xfrm>
              <a:off x="3955402" y="2218937"/>
              <a:ext cx="420308" cy="261610"/>
            </a:xfrm>
            <a:prstGeom prst="rect">
              <a:avLst/>
            </a:prstGeom>
            <a:noFill/>
          </p:spPr>
          <p:txBody>
            <a:bodyPr wrap="none" rtlCol="0">
              <a:spAutoFit/>
            </a:bodyPr>
            <a:lstStyle/>
            <a:p>
              <a:pPr algn="ctr"/>
              <a:r>
                <a:rPr lang="en-US" sz="1100">
                  <a:solidFill>
                    <a:schemeClr val="bg1"/>
                  </a:solidFill>
                  <a:latin typeface="Arial" panose="020B0604020202020204" pitchFamily="34" charset="0"/>
                  <a:cs typeface="Arial" panose="020B0604020202020204" pitchFamily="34" charset="0"/>
                </a:rPr>
                <a:t>203</a:t>
              </a:r>
            </a:p>
          </p:txBody>
        </p:sp>
      </p:grpSp>
      <p:grpSp>
        <p:nvGrpSpPr>
          <p:cNvPr id="205" name="Group 204">
            <a:extLst>
              <a:ext uri="{FF2B5EF4-FFF2-40B4-BE49-F238E27FC236}">
                <a16:creationId xmlns:a16="http://schemas.microsoft.com/office/drawing/2014/main" id="{1807921D-9101-CB04-CE52-21E703BFB5A2}"/>
              </a:ext>
            </a:extLst>
          </p:cNvPr>
          <p:cNvGrpSpPr/>
          <p:nvPr/>
        </p:nvGrpSpPr>
        <p:grpSpPr>
          <a:xfrm>
            <a:off x="6386645" y="2805721"/>
            <a:ext cx="2305800" cy="461665"/>
            <a:chOff x="3936956" y="2730328"/>
            <a:chExt cx="2305800" cy="461665"/>
          </a:xfrm>
        </p:grpSpPr>
        <p:pic>
          <p:nvPicPr>
            <p:cNvPr id="206" name="Picture 205">
              <a:extLst>
                <a:ext uri="{FF2B5EF4-FFF2-40B4-BE49-F238E27FC236}">
                  <a16:creationId xmlns:a16="http://schemas.microsoft.com/office/drawing/2014/main" id="{D31B6CCA-A505-C044-5287-9C1D8F9D38A6}"/>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3936956" y="2732560"/>
              <a:ext cx="457200" cy="457200"/>
            </a:xfrm>
            <a:prstGeom prst="ellipse">
              <a:avLst/>
            </a:prstGeom>
          </p:spPr>
        </p:pic>
        <p:sp>
          <p:nvSpPr>
            <p:cNvPr id="207" name="TextBox 206">
              <a:extLst>
                <a:ext uri="{FF2B5EF4-FFF2-40B4-BE49-F238E27FC236}">
                  <a16:creationId xmlns:a16="http://schemas.microsoft.com/office/drawing/2014/main" id="{3CC7CD06-F02D-70A9-74BB-4C4A07E28178}"/>
                </a:ext>
              </a:extLst>
            </p:cNvPr>
            <p:cNvSpPr txBox="1"/>
            <p:nvPr/>
          </p:nvSpPr>
          <p:spPr>
            <a:xfrm>
              <a:off x="4394155" y="2730328"/>
              <a:ext cx="1848601" cy="461665"/>
            </a:xfrm>
            <a:prstGeom prst="rect">
              <a:avLst/>
            </a:prstGeom>
            <a:noFill/>
          </p:spPr>
          <p:txBody>
            <a:bodyPr wrap="square" rtlCol="0">
              <a:spAutoFit/>
            </a:bodyPr>
            <a:lstStyle/>
            <a:p>
              <a:r>
                <a:rPr lang="en-US" sz="1200" b="1" i="0">
                  <a:solidFill>
                    <a:srgbClr val="000000"/>
                  </a:solidFill>
                  <a:effectLst/>
                  <a:latin typeface="Arial" panose="020B0604020202020204" pitchFamily="34" charset="0"/>
                </a:rPr>
                <a:t>124158</a:t>
              </a:r>
              <a:br>
                <a:rPr lang="en-US" sz="1200" b="0" i="0">
                  <a:solidFill>
                    <a:srgbClr val="000000"/>
                  </a:solidFill>
                  <a:effectLst/>
                  <a:latin typeface="Arial" panose="020B0604020202020204" pitchFamily="34" charset="0"/>
                </a:rPr>
              </a:br>
              <a:r>
                <a:rPr lang="en-US" sz="1200" b="0" i="0">
                  <a:solidFill>
                    <a:srgbClr val="000000"/>
                  </a:solidFill>
                  <a:effectLst/>
                  <a:latin typeface="Arial" panose="020B0604020202020204" pitchFamily="34" charset="0"/>
                  <a:cs typeface="Arial" panose="020B0604020202020204" pitchFamily="34" charset="0"/>
                </a:rPr>
                <a:t>Road Trip Red</a:t>
              </a:r>
              <a:endParaRPr lang="en-US" sz="1200"/>
            </a:p>
          </p:txBody>
        </p:sp>
        <p:sp>
          <p:nvSpPr>
            <p:cNvPr id="208" name="TextBox 207">
              <a:extLst>
                <a:ext uri="{FF2B5EF4-FFF2-40B4-BE49-F238E27FC236}">
                  <a16:creationId xmlns:a16="http://schemas.microsoft.com/office/drawing/2014/main" id="{A1BAFC52-D7CE-3CC8-E2E7-6A5C8EA6F46E}"/>
                </a:ext>
              </a:extLst>
            </p:cNvPr>
            <p:cNvSpPr txBox="1"/>
            <p:nvPr/>
          </p:nvSpPr>
          <p:spPr>
            <a:xfrm>
              <a:off x="3955402" y="2830355"/>
              <a:ext cx="420308" cy="261610"/>
            </a:xfrm>
            <a:prstGeom prst="rect">
              <a:avLst/>
            </a:prstGeom>
            <a:noFill/>
          </p:spPr>
          <p:txBody>
            <a:bodyPr wrap="none" rtlCol="0">
              <a:spAutoFit/>
            </a:bodyPr>
            <a:lstStyle/>
            <a:p>
              <a:pPr algn="ctr"/>
              <a:r>
                <a:rPr lang="en-US" sz="1100">
                  <a:solidFill>
                    <a:schemeClr val="bg1"/>
                  </a:solidFill>
                  <a:latin typeface="Arial" panose="020B0604020202020204" pitchFamily="34" charset="0"/>
                  <a:cs typeface="Arial" panose="020B0604020202020204" pitchFamily="34" charset="0"/>
                </a:rPr>
                <a:t>204</a:t>
              </a:r>
            </a:p>
          </p:txBody>
        </p:sp>
      </p:grpSp>
      <p:grpSp>
        <p:nvGrpSpPr>
          <p:cNvPr id="209" name="Group 208">
            <a:extLst>
              <a:ext uri="{FF2B5EF4-FFF2-40B4-BE49-F238E27FC236}">
                <a16:creationId xmlns:a16="http://schemas.microsoft.com/office/drawing/2014/main" id="{FAD06216-673A-0480-BCE8-7C9FE24B1E5C}"/>
              </a:ext>
            </a:extLst>
          </p:cNvPr>
          <p:cNvGrpSpPr/>
          <p:nvPr/>
        </p:nvGrpSpPr>
        <p:grpSpPr>
          <a:xfrm>
            <a:off x="6386645" y="3444519"/>
            <a:ext cx="2305800" cy="461665"/>
            <a:chOff x="3936956" y="3362506"/>
            <a:chExt cx="2305800" cy="461665"/>
          </a:xfrm>
        </p:grpSpPr>
        <p:pic>
          <p:nvPicPr>
            <p:cNvPr id="210" name="Picture 209">
              <a:extLst>
                <a:ext uri="{FF2B5EF4-FFF2-40B4-BE49-F238E27FC236}">
                  <a16:creationId xmlns:a16="http://schemas.microsoft.com/office/drawing/2014/main" id="{D962E051-5190-497C-182E-26961BDD833B}"/>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3936956" y="3364738"/>
              <a:ext cx="457200" cy="457200"/>
            </a:xfrm>
            <a:prstGeom prst="ellipse">
              <a:avLst/>
            </a:prstGeom>
          </p:spPr>
        </p:pic>
        <p:sp>
          <p:nvSpPr>
            <p:cNvPr id="211" name="TextBox 210">
              <a:extLst>
                <a:ext uri="{FF2B5EF4-FFF2-40B4-BE49-F238E27FC236}">
                  <a16:creationId xmlns:a16="http://schemas.microsoft.com/office/drawing/2014/main" id="{9DFDCEF4-C44F-33AC-2BD9-3AE2DEA85FC4}"/>
                </a:ext>
              </a:extLst>
            </p:cNvPr>
            <p:cNvSpPr txBox="1"/>
            <p:nvPr/>
          </p:nvSpPr>
          <p:spPr>
            <a:xfrm>
              <a:off x="4394155" y="3362506"/>
              <a:ext cx="1848601" cy="461665"/>
            </a:xfrm>
            <a:prstGeom prst="rect">
              <a:avLst/>
            </a:prstGeom>
            <a:noFill/>
          </p:spPr>
          <p:txBody>
            <a:bodyPr wrap="square" rtlCol="0">
              <a:spAutoFit/>
            </a:bodyPr>
            <a:lstStyle/>
            <a:p>
              <a:r>
                <a:rPr lang="en-US" sz="1200" b="1" i="0">
                  <a:solidFill>
                    <a:srgbClr val="000000"/>
                  </a:solidFill>
                  <a:effectLst/>
                  <a:latin typeface="Arial" panose="020B0604020202020204" pitchFamily="34" charset="0"/>
                </a:rPr>
                <a:t>124159</a:t>
              </a:r>
              <a:br>
                <a:rPr lang="en-US" sz="1200" b="0" i="0">
                  <a:solidFill>
                    <a:srgbClr val="000000"/>
                  </a:solidFill>
                  <a:effectLst/>
                  <a:latin typeface="Arial" panose="020B0604020202020204" pitchFamily="34" charset="0"/>
                </a:rPr>
              </a:br>
              <a:r>
                <a:rPr lang="en-US" sz="1200" b="0" i="0">
                  <a:solidFill>
                    <a:srgbClr val="000000"/>
                  </a:solidFill>
                  <a:effectLst/>
                  <a:latin typeface="Arial" panose="020B0604020202020204" pitchFamily="34" charset="0"/>
                </a:rPr>
                <a:t>Firecracker Red </a:t>
              </a:r>
              <a:endParaRPr lang="en-US" sz="1200"/>
            </a:p>
          </p:txBody>
        </p:sp>
        <p:sp>
          <p:nvSpPr>
            <p:cNvPr id="212" name="TextBox 211">
              <a:extLst>
                <a:ext uri="{FF2B5EF4-FFF2-40B4-BE49-F238E27FC236}">
                  <a16:creationId xmlns:a16="http://schemas.microsoft.com/office/drawing/2014/main" id="{A6A5E173-BF8C-94D9-8531-37C094FCF321}"/>
                </a:ext>
              </a:extLst>
            </p:cNvPr>
            <p:cNvSpPr txBox="1"/>
            <p:nvPr/>
          </p:nvSpPr>
          <p:spPr>
            <a:xfrm>
              <a:off x="3955402" y="3462533"/>
              <a:ext cx="420308" cy="261610"/>
            </a:xfrm>
            <a:prstGeom prst="rect">
              <a:avLst/>
            </a:prstGeom>
            <a:noFill/>
          </p:spPr>
          <p:txBody>
            <a:bodyPr wrap="none" rtlCol="0">
              <a:spAutoFit/>
            </a:bodyPr>
            <a:lstStyle/>
            <a:p>
              <a:pPr algn="ctr"/>
              <a:r>
                <a:rPr lang="en-US" sz="1100">
                  <a:solidFill>
                    <a:schemeClr val="bg1"/>
                  </a:solidFill>
                  <a:latin typeface="Arial" panose="020B0604020202020204" pitchFamily="34" charset="0"/>
                  <a:cs typeface="Arial" panose="020B0604020202020204" pitchFamily="34" charset="0"/>
                </a:rPr>
                <a:t>205</a:t>
              </a:r>
            </a:p>
          </p:txBody>
        </p:sp>
      </p:grpSp>
      <p:grpSp>
        <p:nvGrpSpPr>
          <p:cNvPr id="213" name="Group 212">
            <a:extLst>
              <a:ext uri="{FF2B5EF4-FFF2-40B4-BE49-F238E27FC236}">
                <a16:creationId xmlns:a16="http://schemas.microsoft.com/office/drawing/2014/main" id="{B3AD36E0-C7F9-3A30-C0C3-EB4C737B47A8}"/>
              </a:ext>
            </a:extLst>
          </p:cNvPr>
          <p:cNvGrpSpPr/>
          <p:nvPr/>
        </p:nvGrpSpPr>
        <p:grpSpPr>
          <a:xfrm>
            <a:off x="6386645" y="4083317"/>
            <a:ext cx="2305800" cy="461665"/>
            <a:chOff x="3936956" y="3926951"/>
            <a:chExt cx="2305800" cy="461665"/>
          </a:xfrm>
        </p:grpSpPr>
        <p:pic>
          <p:nvPicPr>
            <p:cNvPr id="214" name="Picture 213">
              <a:extLst>
                <a:ext uri="{FF2B5EF4-FFF2-40B4-BE49-F238E27FC236}">
                  <a16:creationId xmlns:a16="http://schemas.microsoft.com/office/drawing/2014/main" id="{13865569-668B-9608-2C3D-DA38AE6B159E}"/>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3936956" y="3929183"/>
              <a:ext cx="457200" cy="457200"/>
            </a:xfrm>
            <a:prstGeom prst="ellipse">
              <a:avLst/>
            </a:prstGeom>
          </p:spPr>
        </p:pic>
        <p:sp>
          <p:nvSpPr>
            <p:cNvPr id="215" name="TextBox 214">
              <a:extLst>
                <a:ext uri="{FF2B5EF4-FFF2-40B4-BE49-F238E27FC236}">
                  <a16:creationId xmlns:a16="http://schemas.microsoft.com/office/drawing/2014/main" id="{BD70D5DB-0034-AA57-38D0-23CE1F6D1030}"/>
                </a:ext>
              </a:extLst>
            </p:cNvPr>
            <p:cNvSpPr txBox="1"/>
            <p:nvPr/>
          </p:nvSpPr>
          <p:spPr>
            <a:xfrm>
              <a:off x="4394155" y="3926951"/>
              <a:ext cx="1848601" cy="461665"/>
            </a:xfrm>
            <a:prstGeom prst="rect">
              <a:avLst/>
            </a:prstGeom>
            <a:noFill/>
          </p:spPr>
          <p:txBody>
            <a:bodyPr wrap="square" rtlCol="0">
              <a:spAutoFit/>
            </a:bodyPr>
            <a:lstStyle/>
            <a:p>
              <a:r>
                <a:rPr lang="en-US" sz="1200" b="1" i="0">
                  <a:solidFill>
                    <a:srgbClr val="000000"/>
                  </a:solidFill>
                  <a:effectLst/>
                  <a:latin typeface="Arial" panose="020B0604020202020204" pitchFamily="34" charset="0"/>
                </a:rPr>
                <a:t>124161</a:t>
              </a:r>
              <a:br>
                <a:rPr lang="en-US" sz="1200" b="0" i="0">
                  <a:solidFill>
                    <a:srgbClr val="000000"/>
                  </a:solidFill>
                  <a:effectLst/>
                  <a:latin typeface="Arial" panose="020B0604020202020204" pitchFamily="34" charset="0"/>
                </a:rPr>
              </a:br>
              <a:r>
                <a:rPr lang="en-US" sz="1200" b="0" i="0">
                  <a:solidFill>
                    <a:srgbClr val="000000"/>
                  </a:solidFill>
                  <a:effectLst/>
                  <a:latin typeface="Arial" panose="020B0604020202020204" pitchFamily="34" charset="0"/>
                </a:rPr>
                <a:t>Blush Crush  </a:t>
              </a:r>
              <a:endParaRPr lang="en-US" sz="1200"/>
            </a:p>
          </p:txBody>
        </p:sp>
        <p:sp>
          <p:nvSpPr>
            <p:cNvPr id="216" name="TextBox 215">
              <a:extLst>
                <a:ext uri="{FF2B5EF4-FFF2-40B4-BE49-F238E27FC236}">
                  <a16:creationId xmlns:a16="http://schemas.microsoft.com/office/drawing/2014/main" id="{8F79658D-1DE1-FE3B-195A-3AA5B4A510B5}"/>
                </a:ext>
              </a:extLst>
            </p:cNvPr>
            <p:cNvSpPr txBox="1"/>
            <p:nvPr/>
          </p:nvSpPr>
          <p:spPr>
            <a:xfrm>
              <a:off x="3955402" y="4026978"/>
              <a:ext cx="420308" cy="261610"/>
            </a:xfrm>
            <a:prstGeom prst="rect">
              <a:avLst/>
            </a:prstGeom>
            <a:noFill/>
          </p:spPr>
          <p:txBody>
            <a:bodyPr wrap="none" rtlCol="0">
              <a:spAutoFit/>
            </a:bodyPr>
            <a:lstStyle/>
            <a:p>
              <a:pPr algn="ctr"/>
              <a:r>
                <a:rPr lang="en-US" sz="1100">
                  <a:solidFill>
                    <a:schemeClr val="bg1"/>
                  </a:solidFill>
                  <a:latin typeface="Arial" panose="020B0604020202020204" pitchFamily="34" charset="0"/>
                  <a:cs typeface="Arial" panose="020B0604020202020204" pitchFamily="34" charset="0"/>
                </a:rPr>
                <a:t>207</a:t>
              </a:r>
            </a:p>
          </p:txBody>
        </p:sp>
      </p:grpSp>
      <p:grpSp>
        <p:nvGrpSpPr>
          <p:cNvPr id="217" name="Group 216">
            <a:extLst>
              <a:ext uri="{FF2B5EF4-FFF2-40B4-BE49-F238E27FC236}">
                <a16:creationId xmlns:a16="http://schemas.microsoft.com/office/drawing/2014/main" id="{0E680417-4E29-CD7D-7D8B-AAB0AAC44762}"/>
              </a:ext>
            </a:extLst>
          </p:cNvPr>
          <p:cNvGrpSpPr/>
          <p:nvPr/>
        </p:nvGrpSpPr>
        <p:grpSpPr>
          <a:xfrm>
            <a:off x="6386645" y="4722115"/>
            <a:ext cx="2305800" cy="461665"/>
            <a:chOff x="3936956" y="4513973"/>
            <a:chExt cx="2305800" cy="461665"/>
          </a:xfrm>
        </p:grpSpPr>
        <p:pic>
          <p:nvPicPr>
            <p:cNvPr id="218" name="Picture 217">
              <a:extLst>
                <a:ext uri="{FF2B5EF4-FFF2-40B4-BE49-F238E27FC236}">
                  <a16:creationId xmlns:a16="http://schemas.microsoft.com/office/drawing/2014/main" id="{C9D9C506-A28C-8399-7503-6A986183BFF6}"/>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3936956" y="4516205"/>
              <a:ext cx="457200" cy="457200"/>
            </a:xfrm>
            <a:prstGeom prst="ellipse">
              <a:avLst/>
            </a:prstGeom>
          </p:spPr>
        </p:pic>
        <p:sp>
          <p:nvSpPr>
            <p:cNvPr id="219" name="TextBox 218">
              <a:extLst>
                <a:ext uri="{FF2B5EF4-FFF2-40B4-BE49-F238E27FC236}">
                  <a16:creationId xmlns:a16="http://schemas.microsoft.com/office/drawing/2014/main" id="{4516F8BB-1B9F-B66D-0D63-281EDF36D114}"/>
                </a:ext>
              </a:extLst>
            </p:cNvPr>
            <p:cNvSpPr txBox="1"/>
            <p:nvPr/>
          </p:nvSpPr>
          <p:spPr>
            <a:xfrm>
              <a:off x="4394155" y="4513973"/>
              <a:ext cx="1848601" cy="461665"/>
            </a:xfrm>
            <a:prstGeom prst="rect">
              <a:avLst/>
            </a:prstGeom>
            <a:noFill/>
          </p:spPr>
          <p:txBody>
            <a:bodyPr wrap="square" rtlCol="0">
              <a:spAutoFit/>
            </a:bodyPr>
            <a:lstStyle/>
            <a:p>
              <a:r>
                <a:rPr lang="en-US" sz="1200" b="1" i="0">
                  <a:solidFill>
                    <a:srgbClr val="000000"/>
                  </a:solidFill>
                  <a:effectLst/>
                  <a:latin typeface="Arial" panose="020B0604020202020204" pitchFamily="34" charset="0"/>
                </a:rPr>
                <a:t>124162</a:t>
              </a:r>
              <a:br>
                <a:rPr lang="en-US" sz="1200" b="0" i="0">
                  <a:solidFill>
                    <a:srgbClr val="000000"/>
                  </a:solidFill>
                  <a:effectLst/>
                  <a:latin typeface="Arial" panose="020B0604020202020204" pitchFamily="34" charset="0"/>
                </a:rPr>
              </a:br>
              <a:r>
                <a:rPr lang="en-US" sz="1200" b="0" i="0">
                  <a:solidFill>
                    <a:srgbClr val="000000"/>
                  </a:solidFill>
                  <a:effectLst/>
                  <a:latin typeface="Arial" panose="020B0604020202020204" pitchFamily="34" charset="0"/>
                </a:rPr>
                <a:t>Lazy Day Latte  </a:t>
              </a:r>
              <a:endParaRPr lang="en-US" sz="1200"/>
            </a:p>
          </p:txBody>
        </p:sp>
        <p:sp>
          <p:nvSpPr>
            <p:cNvPr id="220" name="TextBox 219">
              <a:extLst>
                <a:ext uri="{FF2B5EF4-FFF2-40B4-BE49-F238E27FC236}">
                  <a16:creationId xmlns:a16="http://schemas.microsoft.com/office/drawing/2014/main" id="{E418EDC3-730F-D03B-55F1-1E4560DB8206}"/>
                </a:ext>
              </a:extLst>
            </p:cNvPr>
            <p:cNvSpPr txBox="1"/>
            <p:nvPr/>
          </p:nvSpPr>
          <p:spPr>
            <a:xfrm>
              <a:off x="3955402" y="4614000"/>
              <a:ext cx="420308" cy="261610"/>
            </a:xfrm>
            <a:prstGeom prst="rect">
              <a:avLst/>
            </a:prstGeom>
            <a:noFill/>
          </p:spPr>
          <p:txBody>
            <a:bodyPr wrap="none" rtlCol="0">
              <a:spAutoFit/>
            </a:bodyPr>
            <a:lstStyle/>
            <a:p>
              <a:pPr algn="ctr"/>
              <a:r>
                <a:rPr lang="en-US" sz="1100">
                  <a:solidFill>
                    <a:schemeClr val="bg1"/>
                  </a:solidFill>
                  <a:latin typeface="Arial" panose="020B0604020202020204" pitchFamily="34" charset="0"/>
                  <a:cs typeface="Arial" panose="020B0604020202020204" pitchFamily="34" charset="0"/>
                </a:rPr>
                <a:t>208</a:t>
              </a:r>
            </a:p>
          </p:txBody>
        </p:sp>
      </p:grpSp>
      <p:grpSp>
        <p:nvGrpSpPr>
          <p:cNvPr id="221" name="Group 220">
            <a:extLst>
              <a:ext uri="{FF2B5EF4-FFF2-40B4-BE49-F238E27FC236}">
                <a16:creationId xmlns:a16="http://schemas.microsoft.com/office/drawing/2014/main" id="{C4867F77-FCC9-3F5E-7C98-F7551555D8D1}"/>
              </a:ext>
            </a:extLst>
          </p:cNvPr>
          <p:cNvGrpSpPr/>
          <p:nvPr/>
        </p:nvGrpSpPr>
        <p:grpSpPr>
          <a:xfrm>
            <a:off x="6386645" y="5360913"/>
            <a:ext cx="2305800" cy="461665"/>
            <a:chOff x="3936956" y="5089706"/>
            <a:chExt cx="2305800" cy="461665"/>
          </a:xfrm>
        </p:grpSpPr>
        <p:pic>
          <p:nvPicPr>
            <p:cNvPr id="222" name="Picture 221">
              <a:extLst>
                <a:ext uri="{FF2B5EF4-FFF2-40B4-BE49-F238E27FC236}">
                  <a16:creationId xmlns:a16="http://schemas.microsoft.com/office/drawing/2014/main" id="{BEA8CCB2-C9D2-B361-9621-5ED5E7FDF370}"/>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3936956" y="5091938"/>
              <a:ext cx="457200" cy="457200"/>
            </a:xfrm>
            <a:prstGeom prst="ellipse">
              <a:avLst/>
            </a:prstGeom>
          </p:spPr>
        </p:pic>
        <p:sp>
          <p:nvSpPr>
            <p:cNvPr id="223" name="TextBox 222">
              <a:extLst>
                <a:ext uri="{FF2B5EF4-FFF2-40B4-BE49-F238E27FC236}">
                  <a16:creationId xmlns:a16="http://schemas.microsoft.com/office/drawing/2014/main" id="{3C94C257-FB9A-1BFF-9CDF-7E816E5D40C7}"/>
                </a:ext>
              </a:extLst>
            </p:cNvPr>
            <p:cNvSpPr txBox="1"/>
            <p:nvPr/>
          </p:nvSpPr>
          <p:spPr>
            <a:xfrm>
              <a:off x="4394155" y="5089706"/>
              <a:ext cx="1848601" cy="461665"/>
            </a:xfrm>
            <a:prstGeom prst="rect">
              <a:avLst/>
            </a:prstGeom>
            <a:noFill/>
          </p:spPr>
          <p:txBody>
            <a:bodyPr wrap="square" rtlCol="0">
              <a:spAutoFit/>
            </a:bodyPr>
            <a:lstStyle/>
            <a:p>
              <a:r>
                <a:rPr lang="en-US" sz="1200" b="1" i="0">
                  <a:solidFill>
                    <a:srgbClr val="000000"/>
                  </a:solidFill>
                  <a:effectLst/>
                  <a:latin typeface="Arial" panose="020B0604020202020204" pitchFamily="34" charset="0"/>
                </a:rPr>
                <a:t>124163</a:t>
              </a:r>
              <a:br>
                <a:rPr lang="en-US" sz="1200" b="0" i="0">
                  <a:solidFill>
                    <a:srgbClr val="000000"/>
                  </a:solidFill>
                  <a:effectLst/>
                  <a:latin typeface="Arial" panose="020B0604020202020204" pitchFamily="34" charset="0"/>
                </a:rPr>
              </a:br>
              <a:r>
                <a:rPr lang="en-US" sz="1200" b="0" i="0">
                  <a:solidFill>
                    <a:srgbClr val="000000"/>
                  </a:solidFill>
                  <a:effectLst/>
                  <a:latin typeface="Arial" panose="020B0604020202020204" pitchFamily="34" charset="0"/>
                </a:rPr>
                <a:t>Love Note Nude  </a:t>
              </a:r>
              <a:endParaRPr lang="en-US" sz="1200"/>
            </a:p>
          </p:txBody>
        </p:sp>
        <p:sp>
          <p:nvSpPr>
            <p:cNvPr id="224" name="TextBox 223">
              <a:extLst>
                <a:ext uri="{FF2B5EF4-FFF2-40B4-BE49-F238E27FC236}">
                  <a16:creationId xmlns:a16="http://schemas.microsoft.com/office/drawing/2014/main" id="{9DF6C85F-D0BD-E0C8-730E-3204E489F9A2}"/>
                </a:ext>
              </a:extLst>
            </p:cNvPr>
            <p:cNvSpPr txBox="1"/>
            <p:nvPr/>
          </p:nvSpPr>
          <p:spPr>
            <a:xfrm>
              <a:off x="3955402" y="5189733"/>
              <a:ext cx="420308" cy="261610"/>
            </a:xfrm>
            <a:prstGeom prst="rect">
              <a:avLst/>
            </a:prstGeom>
            <a:noFill/>
          </p:spPr>
          <p:txBody>
            <a:bodyPr wrap="none" rtlCol="0">
              <a:spAutoFit/>
            </a:bodyPr>
            <a:lstStyle/>
            <a:p>
              <a:pPr algn="ctr"/>
              <a:r>
                <a:rPr lang="en-US" sz="1100">
                  <a:solidFill>
                    <a:schemeClr val="bg1"/>
                  </a:solidFill>
                  <a:latin typeface="Arial" panose="020B0604020202020204" pitchFamily="34" charset="0"/>
                  <a:cs typeface="Arial" panose="020B0604020202020204" pitchFamily="34" charset="0"/>
                </a:rPr>
                <a:t>209</a:t>
              </a:r>
            </a:p>
          </p:txBody>
        </p:sp>
      </p:grpSp>
      <p:cxnSp>
        <p:nvCxnSpPr>
          <p:cNvPr id="230" name="Straight Connector 229">
            <a:extLst>
              <a:ext uri="{FF2B5EF4-FFF2-40B4-BE49-F238E27FC236}">
                <a16:creationId xmlns:a16="http://schemas.microsoft.com/office/drawing/2014/main" id="{DE03F18B-9452-6D8A-121E-609AC4D61181}"/>
              </a:ext>
            </a:extLst>
          </p:cNvPr>
          <p:cNvCxnSpPr/>
          <p:nvPr/>
        </p:nvCxnSpPr>
        <p:spPr>
          <a:xfrm>
            <a:off x="3903089" y="783482"/>
            <a:ext cx="21875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68FA9057-E22C-EF00-808B-C8485A36C2DD}"/>
              </a:ext>
            </a:extLst>
          </p:cNvPr>
          <p:cNvCxnSpPr>
            <a:cxnSpLocks/>
          </p:cNvCxnSpPr>
          <p:nvPr/>
        </p:nvCxnSpPr>
        <p:spPr>
          <a:xfrm>
            <a:off x="6346351" y="783482"/>
            <a:ext cx="21875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0" name="TextBox 249">
            <a:extLst>
              <a:ext uri="{FF2B5EF4-FFF2-40B4-BE49-F238E27FC236}">
                <a16:creationId xmlns:a16="http://schemas.microsoft.com/office/drawing/2014/main" id="{261F48C8-3C74-F38D-4D80-318AF214EDE6}"/>
              </a:ext>
            </a:extLst>
          </p:cNvPr>
          <p:cNvSpPr txBox="1"/>
          <p:nvPr/>
        </p:nvSpPr>
        <p:spPr>
          <a:xfrm>
            <a:off x="6293362" y="6008643"/>
            <a:ext cx="1249571" cy="261610"/>
          </a:xfrm>
          <a:prstGeom prst="rect">
            <a:avLst/>
          </a:prstGeom>
          <a:noFill/>
        </p:spPr>
        <p:txBody>
          <a:bodyPr wrap="square" rtlCol="0">
            <a:spAutoFit/>
          </a:bodyPr>
          <a:lstStyle/>
          <a:p>
            <a:r>
              <a:rPr lang="en-US" sz="1100">
                <a:solidFill>
                  <a:schemeClr val="tx1">
                    <a:lumMod val="65000"/>
                    <a:lumOff val="35000"/>
                  </a:schemeClr>
                </a:solidFill>
                <a:latin typeface="Arial" panose="020B0604020202020204" pitchFamily="34" charset="0"/>
                <a:cs typeface="Arial" panose="020B0604020202020204" pitchFamily="34" charset="0"/>
              </a:rPr>
              <a:t>MORE INFO:</a:t>
            </a:r>
          </a:p>
        </p:txBody>
      </p:sp>
      <p:grpSp>
        <p:nvGrpSpPr>
          <p:cNvPr id="251" name="Group 250">
            <a:extLst>
              <a:ext uri="{FF2B5EF4-FFF2-40B4-BE49-F238E27FC236}">
                <a16:creationId xmlns:a16="http://schemas.microsoft.com/office/drawing/2014/main" id="{DB49EF2B-B166-2A5E-E366-14AC3CAD01DF}"/>
              </a:ext>
            </a:extLst>
          </p:cNvPr>
          <p:cNvGrpSpPr/>
          <p:nvPr/>
        </p:nvGrpSpPr>
        <p:grpSpPr>
          <a:xfrm>
            <a:off x="6719902" y="6242212"/>
            <a:ext cx="580463" cy="470694"/>
            <a:chOff x="746238" y="6176908"/>
            <a:chExt cx="580463" cy="470694"/>
          </a:xfrm>
        </p:grpSpPr>
        <p:sp>
          <p:nvSpPr>
            <p:cNvPr id="252" name="TextBox 251">
              <a:extLst>
                <a:ext uri="{FF2B5EF4-FFF2-40B4-BE49-F238E27FC236}">
                  <a16:creationId xmlns:a16="http://schemas.microsoft.com/office/drawing/2014/main" id="{86616B5A-49AF-0B2E-6554-4FAA860A9638}"/>
                </a:ext>
              </a:extLst>
            </p:cNvPr>
            <p:cNvSpPr txBox="1"/>
            <p:nvPr/>
          </p:nvSpPr>
          <p:spPr>
            <a:xfrm>
              <a:off x="747696" y="6176908"/>
              <a:ext cx="579005" cy="261610"/>
            </a:xfrm>
            <a:prstGeom prst="rect">
              <a:avLst/>
            </a:prstGeom>
            <a:noFill/>
          </p:spPr>
          <p:txBody>
            <a:bodyPr wrap="none" rtlCol="0">
              <a:spAutoFit/>
            </a:bodyPr>
            <a:lstStyle/>
            <a:p>
              <a:r>
                <a:rPr lang="en-US" sz="1100">
                  <a:solidFill>
                    <a:schemeClr val="tx1">
                      <a:lumMod val="65000"/>
                      <a:lumOff val="35000"/>
                    </a:schemeClr>
                  </a:solidFill>
                  <a:latin typeface="Arial" panose="020B0604020202020204" pitchFamily="34" charset="0"/>
                  <a:cs typeface="Arial" panose="020B0604020202020204" pitchFamily="34" charset="0"/>
                </a:rPr>
                <a:t>READ</a:t>
              </a:r>
            </a:p>
          </p:txBody>
        </p:sp>
        <p:sp>
          <p:nvSpPr>
            <p:cNvPr id="253" name="TextBox 252">
              <a:extLst>
                <a:ext uri="{FF2B5EF4-FFF2-40B4-BE49-F238E27FC236}">
                  <a16:creationId xmlns:a16="http://schemas.microsoft.com/office/drawing/2014/main" id="{C0B93AAA-5281-8C1C-3B06-67D05FA383B3}"/>
                </a:ext>
              </a:extLst>
            </p:cNvPr>
            <p:cNvSpPr txBox="1"/>
            <p:nvPr/>
          </p:nvSpPr>
          <p:spPr>
            <a:xfrm>
              <a:off x="746238" y="6339825"/>
              <a:ext cx="543739" cy="307777"/>
            </a:xfrm>
            <a:prstGeom prst="rect">
              <a:avLst/>
            </a:prstGeom>
            <a:noFill/>
          </p:spPr>
          <p:txBody>
            <a:bodyPr wrap="none" rtlCol="0">
              <a:spAutoFit/>
            </a:bodyPr>
            <a:lstStyle/>
            <a:p>
              <a:r>
                <a:rPr lang="en-US" sz="1400">
                  <a:solidFill>
                    <a:schemeClr val="tx1">
                      <a:lumMod val="65000"/>
                      <a:lumOff val="35000"/>
                    </a:schemeClr>
                  </a:solidFill>
                  <a:latin typeface="Arial" panose="020B0604020202020204" pitchFamily="34" charset="0"/>
                  <a:cs typeface="Arial" panose="020B0604020202020204" pitchFamily="34" charset="0"/>
                </a:rPr>
                <a:t>T&amp;C</a:t>
              </a:r>
            </a:p>
          </p:txBody>
        </p:sp>
      </p:grpSp>
      <p:grpSp>
        <p:nvGrpSpPr>
          <p:cNvPr id="254" name="Group 253">
            <a:extLst>
              <a:ext uri="{FF2B5EF4-FFF2-40B4-BE49-F238E27FC236}">
                <a16:creationId xmlns:a16="http://schemas.microsoft.com/office/drawing/2014/main" id="{0A549129-D3A6-5859-F11C-0EFCDF503DCB}"/>
              </a:ext>
            </a:extLst>
          </p:cNvPr>
          <p:cNvGrpSpPr/>
          <p:nvPr/>
        </p:nvGrpSpPr>
        <p:grpSpPr>
          <a:xfrm>
            <a:off x="8001029" y="6242212"/>
            <a:ext cx="673582" cy="470694"/>
            <a:chOff x="746238" y="6176908"/>
            <a:chExt cx="673582" cy="470694"/>
          </a:xfrm>
        </p:grpSpPr>
        <p:sp>
          <p:nvSpPr>
            <p:cNvPr id="255" name="TextBox 254">
              <a:extLst>
                <a:ext uri="{FF2B5EF4-FFF2-40B4-BE49-F238E27FC236}">
                  <a16:creationId xmlns:a16="http://schemas.microsoft.com/office/drawing/2014/main" id="{669D5377-858F-D7B6-3CF9-C8758A85CAA3}"/>
                </a:ext>
              </a:extLst>
            </p:cNvPr>
            <p:cNvSpPr txBox="1"/>
            <p:nvPr/>
          </p:nvSpPr>
          <p:spPr>
            <a:xfrm>
              <a:off x="747696" y="6176908"/>
              <a:ext cx="638316" cy="261610"/>
            </a:xfrm>
            <a:prstGeom prst="rect">
              <a:avLst/>
            </a:prstGeom>
            <a:noFill/>
          </p:spPr>
          <p:txBody>
            <a:bodyPr wrap="none" rtlCol="0">
              <a:spAutoFit/>
            </a:bodyPr>
            <a:lstStyle/>
            <a:p>
              <a:r>
                <a:rPr lang="en-US" sz="1100">
                  <a:solidFill>
                    <a:schemeClr val="tx1">
                      <a:lumMod val="65000"/>
                      <a:lumOff val="35000"/>
                    </a:schemeClr>
                  </a:solidFill>
                  <a:latin typeface="Arial" panose="020B0604020202020204" pitchFamily="34" charset="0"/>
                  <a:cs typeface="Arial" panose="020B0604020202020204" pitchFamily="34" charset="0"/>
                </a:rPr>
                <a:t>GET IT</a:t>
              </a:r>
            </a:p>
          </p:txBody>
        </p:sp>
        <p:sp>
          <p:nvSpPr>
            <p:cNvPr id="256" name="TextBox 255">
              <a:extLst>
                <a:ext uri="{FF2B5EF4-FFF2-40B4-BE49-F238E27FC236}">
                  <a16:creationId xmlns:a16="http://schemas.microsoft.com/office/drawing/2014/main" id="{4C47B33E-60C3-59C8-8121-876DB70002C5}"/>
                </a:ext>
              </a:extLst>
            </p:cNvPr>
            <p:cNvSpPr txBox="1"/>
            <p:nvPr/>
          </p:nvSpPr>
          <p:spPr>
            <a:xfrm>
              <a:off x="746238" y="6339825"/>
              <a:ext cx="673582" cy="307777"/>
            </a:xfrm>
            <a:prstGeom prst="rect">
              <a:avLst/>
            </a:prstGeom>
            <a:noFill/>
          </p:spPr>
          <p:txBody>
            <a:bodyPr wrap="none" rtlCol="0">
              <a:spAutoFit/>
            </a:bodyPr>
            <a:lstStyle/>
            <a:p>
              <a:r>
                <a:rPr lang="en-US" sz="1400">
                  <a:solidFill>
                    <a:schemeClr val="tx1">
                      <a:lumMod val="65000"/>
                      <a:lumOff val="35000"/>
                    </a:schemeClr>
                  </a:solidFill>
                  <a:latin typeface="Arial" panose="020B0604020202020204" pitchFamily="34" charset="0"/>
                  <a:cs typeface="Arial" panose="020B0604020202020204" pitchFamily="34" charset="0"/>
                </a:rPr>
                <a:t>NOW!</a:t>
              </a:r>
            </a:p>
          </p:txBody>
        </p:sp>
      </p:grpSp>
      <p:grpSp>
        <p:nvGrpSpPr>
          <p:cNvPr id="257" name="Group 256">
            <a:extLst>
              <a:ext uri="{FF2B5EF4-FFF2-40B4-BE49-F238E27FC236}">
                <a16:creationId xmlns:a16="http://schemas.microsoft.com/office/drawing/2014/main" id="{75D4C4AC-2CA0-2001-FC16-EC7F1147D71A}"/>
              </a:ext>
            </a:extLst>
          </p:cNvPr>
          <p:cNvGrpSpPr/>
          <p:nvPr/>
        </p:nvGrpSpPr>
        <p:grpSpPr>
          <a:xfrm>
            <a:off x="7658166" y="6262468"/>
            <a:ext cx="391885" cy="388882"/>
            <a:chOff x="2438733" y="6262468"/>
            <a:chExt cx="391885" cy="388882"/>
          </a:xfrm>
        </p:grpSpPr>
        <p:sp>
          <p:nvSpPr>
            <p:cNvPr id="258" name="Rounded Rectangle 257">
              <a:extLst>
                <a:ext uri="{FF2B5EF4-FFF2-40B4-BE49-F238E27FC236}">
                  <a16:creationId xmlns:a16="http://schemas.microsoft.com/office/drawing/2014/main" id="{FECE6EF9-F197-BE8F-02E3-3EF52C34AC7B}"/>
                </a:ext>
              </a:extLst>
            </p:cNvPr>
            <p:cNvSpPr/>
            <p:nvPr/>
          </p:nvSpPr>
          <p:spPr>
            <a:xfrm>
              <a:off x="2438733" y="6262468"/>
              <a:ext cx="391885" cy="388882"/>
            </a:xfrm>
            <a:prstGeom prst="roundRect">
              <a:avLst/>
            </a:prstGeom>
            <a:solidFill>
              <a:srgbClr val="CA2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9" name="Picture 258" descr="Icon&#10;&#10;Description automatically generated">
              <a:hlinkClick r:id="rId20"/>
              <a:extLst>
                <a:ext uri="{FF2B5EF4-FFF2-40B4-BE49-F238E27FC236}">
                  <a16:creationId xmlns:a16="http://schemas.microsoft.com/office/drawing/2014/main" id="{246B3D14-C181-80E5-EA50-B7E15A5B4B4C}"/>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r="6995"/>
            <a:stretch/>
          </p:blipFill>
          <p:spPr>
            <a:xfrm>
              <a:off x="2468878" y="6307968"/>
              <a:ext cx="359206" cy="300396"/>
            </a:xfrm>
            <a:prstGeom prst="rect">
              <a:avLst/>
            </a:prstGeom>
          </p:spPr>
        </p:pic>
      </p:grpSp>
      <p:grpSp>
        <p:nvGrpSpPr>
          <p:cNvPr id="260" name="Group 259">
            <a:extLst>
              <a:ext uri="{FF2B5EF4-FFF2-40B4-BE49-F238E27FC236}">
                <a16:creationId xmlns:a16="http://schemas.microsoft.com/office/drawing/2014/main" id="{1C9D6D4D-016B-CD69-8804-E5EDA712CED9}"/>
              </a:ext>
            </a:extLst>
          </p:cNvPr>
          <p:cNvGrpSpPr/>
          <p:nvPr/>
        </p:nvGrpSpPr>
        <p:grpSpPr>
          <a:xfrm>
            <a:off x="6377039" y="6262468"/>
            <a:ext cx="391885" cy="388882"/>
            <a:chOff x="1269365" y="6262468"/>
            <a:chExt cx="391885" cy="388882"/>
          </a:xfrm>
        </p:grpSpPr>
        <p:sp>
          <p:nvSpPr>
            <p:cNvPr id="261" name="Rounded Rectangle 260">
              <a:extLst>
                <a:ext uri="{FF2B5EF4-FFF2-40B4-BE49-F238E27FC236}">
                  <a16:creationId xmlns:a16="http://schemas.microsoft.com/office/drawing/2014/main" id="{68596C02-73CE-E29C-8DBE-47C3D57DE162}"/>
                </a:ext>
              </a:extLst>
            </p:cNvPr>
            <p:cNvSpPr/>
            <p:nvPr/>
          </p:nvSpPr>
          <p:spPr>
            <a:xfrm>
              <a:off x="1269365" y="6262468"/>
              <a:ext cx="391885" cy="388882"/>
            </a:xfrm>
            <a:prstGeom prst="roundRect">
              <a:avLst/>
            </a:prstGeom>
            <a:solidFill>
              <a:srgbClr val="FC5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2" name="Picture 261">
              <a:hlinkClick r:id="rId22" action="ppaction://hlinksldjump"/>
              <a:extLst>
                <a:ext uri="{FF2B5EF4-FFF2-40B4-BE49-F238E27FC236}">
                  <a16:creationId xmlns:a16="http://schemas.microsoft.com/office/drawing/2014/main" id="{E2B00EF8-7B83-26BD-E0F6-CE36CD0CBEAE}"/>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a:off x="1287323" y="6289131"/>
              <a:ext cx="341749" cy="341749"/>
            </a:xfrm>
            <a:prstGeom prst="rect">
              <a:avLst/>
            </a:prstGeom>
            <a:noFill/>
          </p:spPr>
        </p:pic>
      </p:grpSp>
      <p:cxnSp>
        <p:nvCxnSpPr>
          <p:cNvPr id="263" name="Straight Connector 262">
            <a:extLst>
              <a:ext uri="{FF2B5EF4-FFF2-40B4-BE49-F238E27FC236}">
                <a16:creationId xmlns:a16="http://schemas.microsoft.com/office/drawing/2014/main" id="{BB1F2BA3-BA16-9690-34F5-E39A23C9C02C}"/>
              </a:ext>
            </a:extLst>
          </p:cNvPr>
          <p:cNvCxnSpPr>
            <a:cxnSpLocks/>
          </p:cNvCxnSpPr>
          <p:nvPr/>
        </p:nvCxnSpPr>
        <p:spPr>
          <a:xfrm>
            <a:off x="6346351" y="5956521"/>
            <a:ext cx="24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4" name="TextBox 273">
            <a:extLst>
              <a:ext uri="{FF2B5EF4-FFF2-40B4-BE49-F238E27FC236}">
                <a16:creationId xmlns:a16="http://schemas.microsoft.com/office/drawing/2014/main" id="{E23B5791-AC45-A2FA-068C-1A28E6FC69A6}"/>
              </a:ext>
            </a:extLst>
          </p:cNvPr>
          <p:cNvSpPr txBox="1"/>
          <p:nvPr/>
        </p:nvSpPr>
        <p:spPr>
          <a:xfrm>
            <a:off x="1771469" y="5995244"/>
            <a:ext cx="1540927" cy="461665"/>
          </a:xfrm>
          <a:prstGeom prst="rect">
            <a:avLst/>
          </a:prstGeom>
          <a:noFill/>
        </p:spPr>
        <p:txBody>
          <a:bodyPr wrap="square" rtlCol="0">
            <a:spAutoFit/>
          </a:bodyPr>
          <a:lstStyle/>
          <a:p>
            <a:r>
              <a:rPr lang="en-US" sz="1200" b="1" i="0">
                <a:solidFill>
                  <a:srgbClr val="000000"/>
                </a:solidFill>
                <a:effectLst/>
                <a:latin typeface="Arial" panose="020B0604020202020204" pitchFamily="34" charset="0"/>
              </a:rPr>
              <a:t>124674</a:t>
            </a:r>
            <a:endParaRPr lang="en-US" sz="1200">
              <a:solidFill>
                <a:srgbClr val="000000"/>
              </a:solidFill>
              <a:latin typeface="Arial" panose="020B0604020202020204" pitchFamily="34" charset="0"/>
            </a:endParaRPr>
          </a:p>
          <a:p>
            <a:r>
              <a:rPr lang="en-US" sz="1200" b="0" i="0">
                <a:solidFill>
                  <a:srgbClr val="000000"/>
                </a:solidFill>
                <a:effectLst/>
                <a:latin typeface="Arial" panose="020B0604020202020204" pitchFamily="34" charset="0"/>
              </a:rPr>
              <a:t>Sheer Lip Balm </a:t>
            </a:r>
            <a:endParaRPr lang="en-US" sz="1200">
              <a:latin typeface="Arial" panose="020B0604020202020204" pitchFamily="34" charset="0"/>
              <a:cs typeface="Arial" panose="020B0604020202020204" pitchFamily="34" charset="0"/>
            </a:endParaRPr>
          </a:p>
        </p:txBody>
      </p:sp>
      <p:pic>
        <p:nvPicPr>
          <p:cNvPr id="42" name="Picture 41" descr="A close-up of a light bulb&#10;&#10;Description automatically generated with low confidence">
            <a:extLst>
              <a:ext uri="{FF2B5EF4-FFF2-40B4-BE49-F238E27FC236}">
                <a16:creationId xmlns:a16="http://schemas.microsoft.com/office/drawing/2014/main" id="{4AD9D60E-26A6-BCEA-C9FF-E4B6A85BDEF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62774" y="5181547"/>
            <a:ext cx="1080002" cy="1743723"/>
          </a:xfrm>
          <a:prstGeom prst="rect">
            <a:avLst/>
          </a:prstGeom>
        </p:spPr>
      </p:pic>
      <p:sp>
        <p:nvSpPr>
          <p:cNvPr id="279" name="TextBox 278">
            <a:extLst>
              <a:ext uri="{FF2B5EF4-FFF2-40B4-BE49-F238E27FC236}">
                <a16:creationId xmlns:a16="http://schemas.microsoft.com/office/drawing/2014/main" id="{7ED53B70-D776-E8A2-0494-880BAF3BEAEF}"/>
              </a:ext>
            </a:extLst>
          </p:cNvPr>
          <p:cNvSpPr txBox="1"/>
          <p:nvPr/>
        </p:nvSpPr>
        <p:spPr>
          <a:xfrm>
            <a:off x="-2516371" y="301502"/>
            <a:ext cx="1748171" cy="369332"/>
          </a:xfrm>
          <a:prstGeom prst="rect">
            <a:avLst/>
          </a:prstGeom>
          <a:noFill/>
        </p:spPr>
        <p:txBody>
          <a:bodyPr wrap="none" rtlCol="0">
            <a:spAutoFit/>
          </a:bodyPr>
          <a:lstStyle/>
          <a:p>
            <a:r>
              <a:rPr lang="en-US"/>
              <a:t>Design Option: 1</a:t>
            </a:r>
          </a:p>
        </p:txBody>
      </p:sp>
      <p:sp>
        <p:nvSpPr>
          <p:cNvPr id="17" name="TextBox 22">
            <a:extLst>
              <a:ext uri="{FF2B5EF4-FFF2-40B4-BE49-F238E27FC236}">
                <a16:creationId xmlns:a16="http://schemas.microsoft.com/office/drawing/2014/main" id="{37643030-426F-1E7A-7F13-064087DB6BC2}"/>
              </a:ext>
            </a:extLst>
          </p:cNvPr>
          <p:cNvSpPr txBox="1"/>
          <p:nvPr/>
        </p:nvSpPr>
        <p:spPr>
          <a:xfrm>
            <a:off x="-230691" y="139614"/>
            <a:ext cx="2842481" cy="289118"/>
          </a:xfrm>
          <a:prstGeom prst="rect">
            <a:avLst/>
          </a:prstGeom>
          <a:noFill/>
          <a:effectLst/>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460"/>
              </a:lnSpc>
              <a:defRPr/>
            </a:pPr>
            <a:r>
              <a:rPr lang="en-US" sz="1600" b="1">
                <a:solidFill>
                  <a:srgbClr val="FF87A3"/>
                </a:solidFill>
                <a:latin typeface="Arial"/>
                <a:cs typeface="Arial"/>
              </a:rPr>
              <a:t>NEW LAUNCH</a:t>
            </a:r>
            <a:endParaRPr lang="en-US"/>
          </a:p>
        </p:txBody>
      </p:sp>
      <p:sp>
        <p:nvSpPr>
          <p:cNvPr id="18" name="TextBox 12">
            <a:extLst>
              <a:ext uri="{FF2B5EF4-FFF2-40B4-BE49-F238E27FC236}">
                <a16:creationId xmlns:a16="http://schemas.microsoft.com/office/drawing/2014/main" id="{8245A381-9063-45CF-1BCE-54C1D794A38D}"/>
              </a:ext>
            </a:extLst>
          </p:cNvPr>
          <p:cNvSpPr txBox="1"/>
          <p:nvPr/>
        </p:nvSpPr>
        <p:spPr>
          <a:xfrm>
            <a:off x="136533" y="532785"/>
            <a:ext cx="2041010" cy="259045"/>
          </a:xfrm>
          <a:prstGeom prst="rect">
            <a:avLst/>
          </a:prstGeom>
          <a:noFill/>
          <a:ln>
            <a:noFill/>
          </a:ln>
          <a:effectLst/>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280"/>
              </a:lnSpc>
              <a:defRPr/>
            </a:pPr>
            <a:r>
              <a:rPr lang="en-US" sz="1200">
                <a:latin typeface="Arial" panose="020B0604020202020204" pitchFamily="34" charset="0"/>
                <a:cs typeface="Arial" panose="020B0604020202020204" pitchFamily="34" charset="0"/>
              </a:rPr>
              <a:t>1 Jul 2023 onwards</a:t>
            </a:r>
          </a:p>
        </p:txBody>
      </p:sp>
      <p:sp>
        <p:nvSpPr>
          <p:cNvPr id="2" name="Rectangle 1">
            <a:extLst>
              <a:ext uri="{FF2B5EF4-FFF2-40B4-BE49-F238E27FC236}">
                <a16:creationId xmlns:a16="http://schemas.microsoft.com/office/drawing/2014/main" id="{293D3CBE-6E19-4ADD-8B24-F78ACA4833B3}"/>
              </a:ext>
            </a:extLst>
          </p:cNvPr>
          <p:cNvSpPr/>
          <p:nvPr/>
        </p:nvSpPr>
        <p:spPr>
          <a:xfrm>
            <a:off x="353946" y="460034"/>
            <a:ext cx="1673208" cy="45719"/>
          </a:xfrm>
          <a:prstGeom prst="rect">
            <a:avLst/>
          </a:prstGeom>
          <a:solidFill>
            <a:srgbClr val="F84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71146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69F386-EBB0-490C-F085-79B3049F9783}"/>
              </a:ext>
            </a:extLst>
          </p:cNvPr>
          <p:cNvSpPr/>
          <p:nvPr/>
        </p:nvSpPr>
        <p:spPr>
          <a:xfrm>
            <a:off x="2879834" y="248152"/>
            <a:ext cx="6107706" cy="6494235"/>
          </a:xfrm>
          <a:prstGeom prst="rect">
            <a:avLst/>
          </a:prstGeom>
          <a:solidFill>
            <a:srgbClr val="DBF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A picture containing text&#10;&#10;Description automatically generated">
            <a:extLst>
              <a:ext uri="{FF2B5EF4-FFF2-40B4-BE49-F238E27FC236}">
                <a16:creationId xmlns:a16="http://schemas.microsoft.com/office/drawing/2014/main" id="{B311B480-6AFF-A083-BB76-1963011FF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43" t="12259" r="14450" b="17358"/>
          <a:stretch/>
        </p:blipFill>
        <p:spPr>
          <a:xfrm>
            <a:off x="3573452" y="395296"/>
            <a:ext cx="5266944" cy="5732235"/>
          </a:xfrm>
          <a:prstGeom prst="rect">
            <a:avLst/>
          </a:prstGeom>
        </p:spPr>
      </p:pic>
      <p:sp>
        <p:nvSpPr>
          <p:cNvPr id="4" name="Rounded Rectangle 3">
            <a:extLst>
              <a:ext uri="{FF2B5EF4-FFF2-40B4-BE49-F238E27FC236}">
                <a16:creationId xmlns:a16="http://schemas.microsoft.com/office/drawing/2014/main" id="{5017921F-510E-384E-A767-C51FC8582CDE}"/>
              </a:ext>
            </a:extLst>
          </p:cNvPr>
          <p:cNvSpPr/>
          <p:nvPr/>
        </p:nvSpPr>
        <p:spPr>
          <a:xfrm>
            <a:off x="1702676" y="0"/>
            <a:ext cx="2562489" cy="5980385"/>
          </a:xfrm>
          <a:prstGeom prst="roundRect">
            <a:avLst>
              <a:gd name="adj" fmla="val 5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0C262B6-77D8-1D4B-B6D9-2129CF99A107}"/>
              </a:ext>
            </a:extLst>
          </p:cNvPr>
          <p:cNvSpPr/>
          <p:nvPr/>
        </p:nvSpPr>
        <p:spPr>
          <a:xfrm>
            <a:off x="343911" y="-16041"/>
            <a:ext cx="3240118" cy="477230"/>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5E3C83-4518-6E48-9126-C907522B1E3E}"/>
              </a:ext>
            </a:extLst>
          </p:cNvPr>
          <p:cNvSpPr txBox="1"/>
          <p:nvPr/>
        </p:nvSpPr>
        <p:spPr>
          <a:xfrm>
            <a:off x="414105" y="125473"/>
            <a:ext cx="3012267" cy="338554"/>
          </a:xfrm>
          <a:prstGeom prst="rect">
            <a:avLst/>
          </a:prstGeom>
          <a:noFill/>
          <a:effectLst/>
        </p:spPr>
        <p:txBody>
          <a:bodyPr wrap="square" rtlCol="0">
            <a:spAutoFit/>
          </a:bodyPr>
          <a:lstStyle/>
          <a:p>
            <a:pPr lvl="0" algn="ctr" defTabSz="914400">
              <a:defRPr/>
            </a:pPr>
            <a:r>
              <a:rPr lang="en-US" sz="1600" b="1">
                <a:solidFill>
                  <a:srgbClr val="FFFF00"/>
                </a:solidFill>
                <a:latin typeface="Arial" panose="020B0604020202020204" pitchFamily="34" charset="0"/>
                <a:cs typeface="Arial" panose="020B0604020202020204" pitchFamily="34" charset="0"/>
              </a:rPr>
              <a:t>#BUY1SHARE1 </a:t>
            </a:r>
            <a:r>
              <a:rPr lang="en-US" sz="1600" b="1">
                <a:solidFill>
                  <a:schemeClr val="bg1"/>
                </a:solidFill>
                <a:latin typeface="Arial" panose="020B0604020202020204" pitchFamily="34" charset="0"/>
                <a:cs typeface="Arial" panose="020B0604020202020204" pitchFamily="34" charset="0"/>
              </a:rPr>
              <a:t>PROMOTION</a:t>
            </a:r>
          </a:p>
        </p:txBody>
      </p:sp>
      <p:grpSp>
        <p:nvGrpSpPr>
          <p:cNvPr id="8" name="Group 7">
            <a:extLst>
              <a:ext uri="{FF2B5EF4-FFF2-40B4-BE49-F238E27FC236}">
                <a16:creationId xmlns:a16="http://schemas.microsoft.com/office/drawing/2014/main" id="{5391AC88-531C-D741-9CB2-384A83EE572C}"/>
              </a:ext>
            </a:extLst>
          </p:cNvPr>
          <p:cNvGrpSpPr/>
          <p:nvPr/>
        </p:nvGrpSpPr>
        <p:grpSpPr>
          <a:xfrm>
            <a:off x="328981" y="3277100"/>
            <a:ext cx="3938219" cy="513771"/>
            <a:chOff x="4822455" y="632455"/>
            <a:chExt cx="3938219" cy="513771"/>
          </a:xfrm>
        </p:grpSpPr>
        <p:sp>
          <p:nvSpPr>
            <p:cNvPr id="9" name="Rectangle 8">
              <a:extLst>
                <a:ext uri="{FF2B5EF4-FFF2-40B4-BE49-F238E27FC236}">
                  <a16:creationId xmlns:a16="http://schemas.microsoft.com/office/drawing/2014/main" id="{6C7237F4-332B-2E44-82F9-24AA58D2B8CF}"/>
                </a:ext>
              </a:extLst>
            </p:cNvPr>
            <p:cNvSpPr/>
            <p:nvPr/>
          </p:nvSpPr>
          <p:spPr>
            <a:xfrm>
              <a:off x="4822455" y="632455"/>
              <a:ext cx="3938219" cy="513770"/>
            </a:xfrm>
            <a:prstGeom prst="rect">
              <a:avLst/>
            </a:prstGeom>
            <a:solidFill>
              <a:schemeClr val="bg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D62678D-F4C5-2341-9C36-25876107D379}"/>
                </a:ext>
              </a:extLst>
            </p:cNvPr>
            <p:cNvSpPr txBox="1"/>
            <p:nvPr/>
          </p:nvSpPr>
          <p:spPr>
            <a:xfrm>
              <a:off x="6552706" y="753467"/>
              <a:ext cx="1809302" cy="310341"/>
            </a:xfrm>
            <a:prstGeom prst="rect">
              <a:avLst/>
            </a:prstGeom>
            <a:noFill/>
            <a:ln>
              <a:noFill/>
            </a:ln>
            <a:effectLst/>
          </p:spPr>
          <p:txBody>
            <a:bodyPr wrap="square" rtlCol="0" anchor="b">
              <a:spAutoFit/>
            </a:bodyPr>
            <a:lstStyle/>
            <a:p>
              <a:pPr algn="ctr">
                <a:lnSpc>
                  <a:spcPts val="1680"/>
                </a:lnSpc>
                <a:defRPr/>
              </a:pPr>
              <a:r>
                <a:rPr lang="en-US" sz="1600">
                  <a:latin typeface="Arial" panose="020B0604020202020204" pitchFamily="34" charset="0"/>
                  <a:cs typeface="Arial" panose="020B0604020202020204" pitchFamily="34" charset="0"/>
                </a:rPr>
                <a:t>1 – 31 Jul 2023</a:t>
              </a:r>
            </a:p>
          </p:txBody>
        </p:sp>
        <p:grpSp>
          <p:nvGrpSpPr>
            <p:cNvPr id="11" name="Group 10">
              <a:extLst>
                <a:ext uri="{FF2B5EF4-FFF2-40B4-BE49-F238E27FC236}">
                  <a16:creationId xmlns:a16="http://schemas.microsoft.com/office/drawing/2014/main" id="{20B7A509-12BD-7445-9C1B-09F46980B739}"/>
                </a:ext>
              </a:extLst>
            </p:cNvPr>
            <p:cNvGrpSpPr/>
            <p:nvPr/>
          </p:nvGrpSpPr>
          <p:grpSpPr>
            <a:xfrm>
              <a:off x="5979253" y="675988"/>
              <a:ext cx="580290" cy="454560"/>
              <a:chOff x="479323" y="5672003"/>
              <a:chExt cx="497132" cy="389420"/>
            </a:xfrm>
          </p:grpSpPr>
          <p:sp>
            <p:nvSpPr>
              <p:cNvPr id="14" name="Freeform 13">
                <a:extLst>
                  <a:ext uri="{FF2B5EF4-FFF2-40B4-BE49-F238E27FC236}">
                    <a16:creationId xmlns:a16="http://schemas.microsoft.com/office/drawing/2014/main" id="{F49AB624-B921-7B44-BE87-A61EBEF111C6}"/>
                  </a:ext>
                </a:extLst>
              </p:cNvPr>
              <p:cNvSpPr/>
              <p:nvPr/>
            </p:nvSpPr>
            <p:spPr>
              <a:xfrm>
                <a:off x="521776" y="5786034"/>
                <a:ext cx="356461" cy="237641"/>
              </a:xfrm>
              <a:custGeom>
                <a:avLst/>
                <a:gdLst>
                  <a:gd name="connsiteX0" fmla="*/ 0 w 356461"/>
                  <a:gd name="connsiteY0" fmla="*/ 25831 h 237641"/>
                  <a:gd name="connsiteX1" fmla="*/ 46495 w 356461"/>
                  <a:gd name="connsiteY1" fmla="*/ 237641 h 237641"/>
                  <a:gd name="connsiteX2" fmla="*/ 320299 w 356461"/>
                  <a:gd name="connsiteY2" fmla="*/ 222142 h 237641"/>
                  <a:gd name="connsiteX3" fmla="*/ 356461 w 356461"/>
                  <a:gd name="connsiteY3" fmla="*/ 0 h 237641"/>
                  <a:gd name="connsiteX4" fmla="*/ 0 w 356461"/>
                  <a:gd name="connsiteY4" fmla="*/ 25831 h 23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461" h="237641">
                    <a:moveTo>
                      <a:pt x="0" y="25831"/>
                    </a:moveTo>
                    <a:lnTo>
                      <a:pt x="46495" y="237641"/>
                    </a:lnTo>
                    <a:lnTo>
                      <a:pt x="320299" y="222142"/>
                    </a:lnTo>
                    <a:lnTo>
                      <a:pt x="356461" y="0"/>
                    </a:lnTo>
                    <a:lnTo>
                      <a:pt x="0" y="258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con&#10;&#10;Description automatically generated">
                <a:extLst>
                  <a:ext uri="{FF2B5EF4-FFF2-40B4-BE49-F238E27FC236}">
                    <a16:creationId xmlns:a16="http://schemas.microsoft.com/office/drawing/2014/main" id="{244B1B68-9E1F-B54D-9A92-89113661F4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323" y="5672003"/>
                <a:ext cx="497132" cy="389420"/>
              </a:xfrm>
              <a:prstGeom prst="rect">
                <a:avLst/>
              </a:prstGeom>
            </p:spPr>
          </p:pic>
        </p:grpSp>
        <p:sp>
          <p:nvSpPr>
            <p:cNvPr id="12" name="Rectangle 11">
              <a:extLst>
                <a:ext uri="{FF2B5EF4-FFF2-40B4-BE49-F238E27FC236}">
                  <a16:creationId xmlns:a16="http://schemas.microsoft.com/office/drawing/2014/main" id="{30B54F73-D1A1-CE45-B001-35597148FBC6}"/>
                </a:ext>
              </a:extLst>
            </p:cNvPr>
            <p:cNvSpPr/>
            <p:nvPr/>
          </p:nvSpPr>
          <p:spPr>
            <a:xfrm>
              <a:off x="4827044" y="632456"/>
              <a:ext cx="1074635" cy="513770"/>
            </a:xfrm>
            <a:prstGeom prst="rect">
              <a:avLst/>
            </a:prstGeom>
            <a:solidFill>
              <a:srgbClr val="2A7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068FE53-B58F-AD40-9CDE-5C6144A5E948}"/>
                </a:ext>
              </a:extLst>
            </p:cNvPr>
            <p:cNvSpPr txBox="1"/>
            <p:nvPr/>
          </p:nvSpPr>
          <p:spPr>
            <a:xfrm>
              <a:off x="4895323" y="675988"/>
              <a:ext cx="910890" cy="461665"/>
            </a:xfrm>
            <a:prstGeom prst="rect">
              <a:avLst/>
            </a:prstGeom>
            <a:noFill/>
          </p:spPr>
          <p:txBody>
            <a:bodyPr wrap="none" rtlCol="0">
              <a:spAutoFit/>
            </a:bodyPr>
            <a:lstStyle/>
            <a:p>
              <a:r>
                <a:rPr lang="en-US" sz="2400" b="1">
                  <a:solidFill>
                    <a:schemeClr val="bg1"/>
                  </a:solidFill>
                  <a:latin typeface="Arial Black" panose="020B0604020202020204" pitchFamily="34" charset="0"/>
                  <a:cs typeface="Arial Black" panose="020B0604020202020204" pitchFamily="34" charset="0"/>
                </a:rPr>
                <a:t>BUY</a:t>
              </a:r>
            </a:p>
          </p:txBody>
        </p:sp>
      </p:grpSp>
      <p:cxnSp>
        <p:nvCxnSpPr>
          <p:cNvPr id="23" name="Straight Connector 22">
            <a:extLst>
              <a:ext uri="{FF2B5EF4-FFF2-40B4-BE49-F238E27FC236}">
                <a16:creationId xmlns:a16="http://schemas.microsoft.com/office/drawing/2014/main" id="{119DE1EF-B4C1-AE49-8BE0-80195A55D1A6}"/>
              </a:ext>
            </a:extLst>
          </p:cNvPr>
          <p:cNvCxnSpPr>
            <a:cxnSpLocks/>
          </p:cNvCxnSpPr>
          <p:nvPr/>
        </p:nvCxnSpPr>
        <p:spPr>
          <a:xfrm>
            <a:off x="1019688" y="6240917"/>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6FD5263-7190-E54B-8614-BF8BC1571681}"/>
              </a:ext>
            </a:extLst>
          </p:cNvPr>
          <p:cNvCxnSpPr>
            <a:cxnSpLocks/>
          </p:cNvCxnSpPr>
          <p:nvPr/>
        </p:nvCxnSpPr>
        <p:spPr>
          <a:xfrm>
            <a:off x="1019688" y="6240917"/>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1AA05CE-919A-204F-8A34-0CE1100D1B64}"/>
              </a:ext>
            </a:extLst>
          </p:cNvPr>
          <p:cNvCxnSpPr>
            <a:cxnSpLocks/>
          </p:cNvCxnSpPr>
          <p:nvPr/>
        </p:nvCxnSpPr>
        <p:spPr>
          <a:xfrm>
            <a:off x="1019688" y="6240917"/>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F7E6CF1-6810-8242-A24B-7722C55124FC}"/>
              </a:ext>
            </a:extLst>
          </p:cNvPr>
          <p:cNvSpPr txBox="1"/>
          <p:nvPr/>
        </p:nvSpPr>
        <p:spPr>
          <a:xfrm>
            <a:off x="-84081" y="6313118"/>
            <a:ext cx="1296376" cy="261610"/>
          </a:xfrm>
          <a:prstGeom prst="rect">
            <a:avLst/>
          </a:prstGeom>
          <a:noFill/>
        </p:spPr>
        <p:txBody>
          <a:bodyPr wrap="square" rtlCol="0">
            <a:spAutoFit/>
          </a:bodyPr>
          <a:lstStyle/>
          <a:p>
            <a:pPr algn="r"/>
            <a:r>
              <a:rPr lang="en-US" sz="1100">
                <a:solidFill>
                  <a:schemeClr val="tx1">
                    <a:lumMod val="75000"/>
                    <a:lumOff val="25000"/>
                  </a:schemeClr>
                </a:solidFill>
                <a:latin typeface="Arial" panose="020B0604020202020204" pitchFamily="34" charset="0"/>
                <a:cs typeface="Arial" panose="020B0604020202020204" pitchFamily="34" charset="0"/>
              </a:rPr>
              <a:t>MORE INFO:</a:t>
            </a:r>
          </a:p>
        </p:txBody>
      </p:sp>
      <p:grpSp>
        <p:nvGrpSpPr>
          <p:cNvPr id="27" name="Group 26">
            <a:extLst>
              <a:ext uri="{FF2B5EF4-FFF2-40B4-BE49-F238E27FC236}">
                <a16:creationId xmlns:a16="http://schemas.microsoft.com/office/drawing/2014/main" id="{BB1ADDAA-3F67-E943-A45C-5B9B577E012F}"/>
              </a:ext>
            </a:extLst>
          </p:cNvPr>
          <p:cNvGrpSpPr/>
          <p:nvPr/>
        </p:nvGrpSpPr>
        <p:grpSpPr>
          <a:xfrm>
            <a:off x="1209490" y="6243889"/>
            <a:ext cx="391885" cy="388882"/>
            <a:chOff x="358767" y="6197164"/>
            <a:chExt cx="391885" cy="388882"/>
          </a:xfrm>
        </p:grpSpPr>
        <p:sp>
          <p:nvSpPr>
            <p:cNvPr id="31" name="Rounded Rectangle 61">
              <a:extLst>
                <a:ext uri="{FF2B5EF4-FFF2-40B4-BE49-F238E27FC236}">
                  <a16:creationId xmlns:a16="http://schemas.microsoft.com/office/drawing/2014/main" id="{CCE45FB6-4980-E341-82A7-85048D6718E4}"/>
                </a:ext>
              </a:extLst>
            </p:cNvPr>
            <p:cNvSpPr/>
            <p:nvPr/>
          </p:nvSpPr>
          <p:spPr>
            <a:xfrm>
              <a:off x="358767" y="6197164"/>
              <a:ext cx="391885" cy="388882"/>
            </a:xfrm>
            <a:prstGeom prst="roundRect">
              <a:avLst/>
            </a:prstGeom>
            <a:solidFill>
              <a:srgbClr val="2A7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hlinkClick r:id="rId5" action="ppaction://hlinksldjump"/>
              <a:extLst>
                <a:ext uri="{FF2B5EF4-FFF2-40B4-BE49-F238E27FC236}">
                  <a16:creationId xmlns:a16="http://schemas.microsoft.com/office/drawing/2014/main" id="{CEF30EC0-50BF-0E40-BB1A-1FDDC371CDF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76725" y="6223827"/>
              <a:ext cx="341749" cy="341749"/>
            </a:xfrm>
            <a:prstGeom prst="rect">
              <a:avLst/>
            </a:prstGeom>
            <a:noFill/>
          </p:spPr>
        </p:pic>
        <p:cxnSp>
          <p:nvCxnSpPr>
            <p:cNvPr id="28" name="Straight Connector 27">
              <a:extLst>
                <a:ext uri="{FF2B5EF4-FFF2-40B4-BE49-F238E27FC236}">
                  <a16:creationId xmlns:a16="http://schemas.microsoft.com/office/drawing/2014/main" id="{B8392599-7B12-1749-922E-111A748DAA3A}"/>
                </a:ext>
              </a:extLst>
            </p:cNvPr>
            <p:cNvCxnSpPr>
              <a:cxnSpLocks/>
            </p:cNvCxnSpPr>
            <p:nvPr/>
          </p:nvCxnSpPr>
          <p:spPr>
            <a:xfrm>
              <a:off x="746238" y="6205737"/>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4B2411B-3335-F547-9DF6-4F8836719640}"/>
                </a:ext>
              </a:extLst>
            </p:cNvPr>
            <p:cNvCxnSpPr>
              <a:cxnSpLocks/>
            </p:cNvCxnSpPr>
            <p:nvPr/>
          </p:nvCxnSpPr>
          <p:spPr>
            <a:xfrm>
              <a:off x="746238" y="6205737"/>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4CD2F7C-C8CF-1542-9BA6-66AAB1F9D17E}"/>
                </a:ext>
              </a:extLst>
            </p:cNvPr>
            <p:cNvCxnSpPr>
              <a:cxnSpLocks/>
            </p:cNvCxnSpPr>
            <p:nvPr/>
          </p:nvCxnSpPr>
          <p:spPr>
            <a:xfrm>
              <a:off x="746238" y="6205737"/>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C9A6F2B3-5952-5641-8B6F-4B1AEDF6A844}"/>
              </a:ext>
            </a:extLst>
          </p:cNvPr>
          <p:cNvGrpSpPr/>
          <p:nvPr/>
        </p:nvGrpSpPr>
        <p:grpSpPr>
          <a:xfrm>
            <a:off x="1596961" y="6223633"/>
            <a:ext cx="580463" cy="470694"/>
            <a:chOff x="746238" y="6176908"/>
            <a:chExt cx="580463" cy="470694"/>
          </a:xfrm>
        </p:grpSpPr>
        <p:sp>
          <p:nvSpPr>
            <p:cNvPr id="34" name="TextBox 33">
              <a:extLst>
                <a:ext uri="{FF2B5EF4-FFF2-40B4-BE49-F238E27FC236}">
                  <a16:creationId xmlns:a16="http://schemas.microsoft.com/office/drawing/2014/main" id="{D6942476-F067-A744-8198-44BD21E11DC7}"/>
                </a:ext>
              </a:extLst>
            </p:cNvPr>
            <p:cNvSpPr txBox="1"/>
            <p:nvPr/>
          </p:nvSpPr>
          <p:spPr>
            <a:xfrm>
              <a:off x="747696" y="6176908"/>
              <a:ext cx="579005" cy="261610"/>
            </a:xfrm>
            <a:prstGeom prst="rect">
              <a:avLst/>
            </a:prstGeom>
            <a:noFill/>
          </p:spPr>
          <p:txBody>
            <a:bodyPr wrap="none" rtlCol="0">
              <a:spAutoFit/>
            </a:bodyPr>
            <a:lstStyle/>
            <a:p>
              <a:r>
                <a:rPr lang="en-US" sz="1100">
                  <a:solidFill>
                    <a:schemeClr val="tx1">
                      <a:lumMod val="75000"/>
                      <a:lumOff val="25000"/>
                    </a:schemeClr>
                  </a:solidFill>
                  <a:latin typeface="Arial" panose="020B0604020202020204" pitchFamily="34" charset="0"/>
                  <a:cs typeface="Arial" panose="020B0604020202020204" pitchFamily="34" charset="0"/>
                </a:rPr>
                <a:t>READ</a:t>
              </a:r>
            </a:p>
          </p:txBody>
        </p:sp>
        <p:sp>
          <p:nvSpPr>
            <p:cNvPr id="35" name="TextBox 34">
              <a:extLst>
                <a:ext uri="{FF2B5EF4-FFF2-40B4-BE49-F238E27FC236}">
                  <a16:creationId xmlns:a16="http://schemas.microsoft.com/office/drawing/2014/main" id="{89D1E482-BA34-D743-87D2-109F36C4DEA7}"/>
                </a:ext>
              </a:extLst>
            </p:cNvPr>
            <p:cNvSpPr txBox="1"/>
            <p:nvPr/>
          </p:nvSpPr>
          <p:spPr>
            <a:xfrm>
              <a:off x="746238" y="6339825"/>
              <a:ext cx="543739" cy="307777"/>
            </a:xfrm>
            <a:prstGeom prst="rect">
              <a:avLst/>
            </a:prstGeom>
            <a:noFill/>
          </p:spPr>
          <p:txBody>
            <a:bodyPr wrap="none" rtlCol="0">
              <a:spAutoFit/>
            </a:bodyPr>
            <a:lstStyle/>
            <a:p>
              <a:r>
                <a:rPr lang="en-US" sz="1400">
                  <a:solidFill>
                    <a:schemeClr val="tx1">
                      <a:lumMod val="75000"/>
                      <a:lumOff val="25000"/>
                    </a:schemeClr>
                  </a:solidFill>
                  <a:latin typeface="Arial" panose="020B0604020202020204" pitchFamily="34" charset="0"/>
                  <a:cs typeface="Arial" panose="020B0604020202020204" pitchFamily="34" charset="0"/>
                </a:rPr>
                <a:t>T&amp;C</a:t>
              </a:r>
            </a:p>
          </p:txBody>
        </p:sp>
      </p:grpSp>
      <p:sp>
        <p:nvSpPr>
          <p:cNvPr id="49" name="TextBox 48">
            <a:extLst>
              <a:ext uri="{FF2B5EF4-FFF2-40B4-BE49-F238E27FC236}">
                <a16:creationId xmlns:a16="http://schemas.microsoft.com/office/drawing/2014/main" id="{28C7A9CF-1ABE-4EDC-127C-6F49C426275C}"/>
              </a:ext>
            </a:extLst>
          </p:cNvPr>
          <p:cNvSpPr txBox="1"/>
          <p:nvPr/>
        </p:nvSpPr>
        <p:spPr>
          <a:xfrm>
            <a:off x="232730" y="3777267"/>
            <a:ext cx="4066002" cy="584775"/>
          </a:xfrm>
          <a:prstGeom prst="rect">
            <a:avLst/>
          </a:prstGeom>
          <a:noFill/>
        </p:spPr>
        <p:txBody>
          <a:bodyPr wrap="square" lIns="91440" tIns="45720" rIns="91440" bIns="45720" anchor="t">
            <a:spAutoFit/>
          </a:bodyPr>
          <a:lstStyle/>
          <a:p>
            <a:r>
              <a:rPr lang="en-US" sz="1600">
                <a:latin typeface="Arial"/>
                <a:cs typeface="Arial"/>
              </a:rPr>
              <a:t>ONE (1) ALLANO Hand &amp; Body Lotion (285889)</a:t>
            </a:r>
            <a:endParaRPr lang="en-US" sz="160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9CFD4E7A-0AAB-7B70-529E-43B8AF63C553}"/>
              </a:ext>
            </a:extLst>
          </p:cNvPr>
          <p:cNvSpPr txBox="1"/>
          <p:nvPr/>
        </p:nvSpPr>
        <p:spPr>
          <a:xfrm>
            <a:off x="232730" y="4974478"/>
            <a:ext cx="3813752" cy="646331"/>
          </a:xfrm>
          <a:prstGeom prst="rect">
            <a:avLst/>
          </a:prstGeom>
          <a:noFill/>
        </p:spPr>
        <p:txBody>
          <a:bodyPr wrap="square" lIns="91440" tIns="45720" rIns="91440" bIns="45720" rtlCol="0" anchor="t">
            <a:spAutoFit/>
          </a:bodyPr>
          <a:lstStyle/>
          <a:p>
            <a:r>
              <a:rPr lang="en-US" b="1">
                <a:latin typeface="Arial"/>
                <a:cs typeface="Arial"/>
              </a:rPr>
              <a:t>Second at </a:t>
            </a:r>
            <a:r>
              <a:rPr lang="en-US" b="1">
                <a:latin typeface="Arial Black"/>
                <a:cs typeface="Arial Black" panose="020B0604020202020204" pitchFamily="34" charset="0"/>
              </a:rPr>
              <a:t>50% OFF</a:t>
            </a:r>
            <a:r>
              <a:rPr lang="en-US" b="1">
                <a:latin typeface="Arial"/>
                <a:cs typeface="Arial"/>
              </a:rPr>
              <a:t> </a:t>
            </a:r>
            <a:br>
              <a:rPr lang="en-US" b="1">
                <a:latin typeface="Arial"/>
                <a:cs typeface="Arial"/>
              </a:rPr>
            </a:br>
            <a:r>
              <a:rPr lang="en-US">
                <a:latin typeface="Arial"/>
                <a:cs typeface="Arial"/>
              </a:rPr>
              <a:t>(ALLANO Hand &amp; Body Lotion)</a:t>
            </a:r>
          </a:p>
        </p:txBody>
      </p:sp>
      <p:sp>
        <p:nvSpPr>
          <p:cNvPr id="55" name="Rectangle 54">
            <a:extLst>
              <a:ext uri="{FF2B5EF4-FFF2-40B4-BE49-F238E27FC236}">
                <a16:creationId xmlns:a16="http://schemas.microsoft.com/office/drawing/2014/main" id="{1B139672-68BC-ECDE-718E-481781BEFD74}"/>
              </a:ext>
            </a:extLst>
          </p:cNvPr>
          <p:cNvSpPr/>
          <p:nvPr/>
        </p:nvSpPr>
        <p:spPr>
          <a:xfrm>
            <a:off x="322013" y="4467754"/>
            <a:ext cx="1074635" cy="513770"/>
          </a:xfrm>
          <a:prstGeom prst="rect">
            <a:avLst/>
          </a:prstGeom>
          <a:solidFill>
            <a:srgbClr val="62AD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 Black" panose="020B0A04020102020204" pitchFamily="34" charset="0"/>
              </a:rPr>
              <a:t>GET</a:t>
            </a:r>
          </a:p>
        </p:txBody>
      </p:sp>
      <p:sp>
        <p:nvSpPr>
          <p:cNvPr id="36" name="TextBox 35">
            <a:extLst>
              <a:ext uri="{FF2B5EF4-FFF2-40B4-BE49-F238E27FC236}">
                <a16:creationId xmlns:a16="http://schemas.microsoft.com/office/drawing/2014/main" id="{00BF8F54-6335-928B-B984-7E2C5B2FCC4D}"/>
              </a:ext>
            </a:extLst>
          </p:cNvPr>
          <p:cNvSpPr txBox="1"/>
          <p:nvPr/>
        </p:nvSpPr>
        <p:spPr>
          <a:xfrm>
            <a:off x="232730" y="5540702"/>
            <a:ext cx="2048015" cy="261610"/>
          </a:xfrm>
          <a:prstGeom prst="rect">
            <a:avLst/>
          </a:prstGeom>
          <a:noFill/>
        </p:spPr>
        <p:txBody>
          <a:bodyPr wrap="square" lIns="91440" tIns="45720" rIns="91440" bIns="45720" rtlCol="0" anchor="t">
            <a:spAutoFit/>
          </a:bodyPr>
          <a:lstStyle/>
          <a:p>
            <a:r>
              <a:rPr lang="en-US" sz="1100">
                <a:solidFill>
                  <a:schemeClr val="tx1">
                    <a:lumMod val="65000"/>
                    <a:lumOff val="35000"/>
                  </a:schemeClr>
                </a:solidFill>
                <a:latin typeface="Arial" panose="020B0604020202020204" pitchFamily="34" charset="0"/>
                <a:ea typeface="Arial Narrow" charset="0"/>
                <a:cs typeface="Arial" panose="020B0604020202020204" pitchFamily="34" charset="0"/>
              </a:rPr>
              <a:t>• Payment option: PIF only</a:t>
            </a:r>
          </a:p>
        </p:txBody>
      </p:sp>
      <p:sp>
        <p:nvSpPr>
          <p:cNvPr id="37" name="Rectangle 36">
            <a:extLst>
              <a:ext uri="{FF2B5EF4-FFF2-40B4-BE49-F238E27FC236}">
                <a16:creationId xmlns:a16="http://schemas.microsoft.com/office/drawing/2014/main" id="{389975B1-0C13-81C4-A200-52B908E8870C}"/>
              </a:ext>
            </a:extLst>
          </p:cNvPr>
          <p:cNvSpPr/>
          <p:nvPr/>
        </p:nvSpPr>
        <p:spPr>
          <a:xfrm>
            <a:off x="232730" y="655935"/>
            <a:ext cx="3771711" cy="9817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ts val="600"/>
              </a:spcBef>
            </a:pPr>
            <a:r>
              <a:rPr lang="en-US" sz="1600" b="1">
                <a:solidFill>
                  <a:schemeClr val="tx1">
                    <a:lumMod val="65000"/>
                    <a:lumOff val="35000"/>
                  </a:schemeClr>
                </a:solidFill>
                <a:latin typeface="Arial" panose="020B0604020202020204" pitchFamily="34" charset="0"/>
                <a:cs typeface="Arial" panose="020B0604020202020204" pitchFamily="34" charset="0"/>
              </a:rPr>
              <a:t>So good, you’ll want to share it with your loved ones!</a:t>
            </a:r>
          </a:p>
          <a:p>
            <a:pPr>
              <a:spcBef>
                <a:spcPts val="600"/>
              </a:spcBef>
            </a:pPr>
            <a:r>
              <a:rPr lang="en-US" sz="1600">
                <a:solidFill>
                  <a:schemeClr val="tx1">
                    <a:lumMod val="65000"/>
                    <a:lumOff val="35000"/>
                  </a:schemeClr>
                </a:solidFill>
                <a:latin typeface="Arial" panose="020B0604020202020204" pitchFamily="34" charset="0"/>
                <a:cs typeface="Arial" panose="020B0604020202020204" pitchFamily="34" charset="0"/>
              </a:rPr>
              <a:t>Get soft &amp; healthy skin with:</a:t>
            </a:r>
          </a:p>
        </p:txBody>
      </p:sp>
      <p:sp>
        <p:nvSpPr>
          <p:cNvPr id="43" name="TextBox 42">
            <a:extLst>
              <a:ext uri="{FF2B5EF4-FFF2-40B4-BE49-F238E27FC236}">
                <a16:creationId xmlns:a16="http://schemas.microsoft.com/office/drawing/2014/main" id="{20CEC733-E6A8-33B8-82F8-CE85F5FD241A}"/>
              </a:ext>
            </a:extLst>
          </p:cNvPr>
          <p:cNvSpPr txBox="1"/>
          <p:nvPr/>
        </p:nvSpPr>
        <p:spPr>
          <a:xfrm>
            <a:off x="5016404" y="5927834"/>
            <a:ext cx="3230180" cy="523220"/>
          </a:xfrm>
          <a:prstGeom prst="rect">
            <a:avLst/>
          </a:prstGeom>
          <a:noFill/>
        </p:spPr>
        <p:txBody>
          <a:bodyPr wrap="none" rtlCol="0">
            <a:spAutoFit/>
          </a:bodyPr>
          <a:lstStyle/>
          <a:p>
            <a:pPr algn="ctr"/>
            <a:r>
              <a:rPr lang="en-US" sz="2800" b="1">
                <a:solidFill>
                  <a:srgbClr val="62AD75"/>
                </a:solidFill>
                <a:latin typeface="Arial Narrow" panose="020B0604020202020204" pitchFamily="34" charset="0"/>
                <a:cs typeface="Arial Narrow" panose="020B0604020202020204" pitchFamily="34" charset="0"/>
              </a:rPr>
              <a:t>SECOND AT 50% OFF</a:t>
            </a:r>
          </a:p>
        </p:txBody>
      </p:sp>
      <p:sp>
        <p:nvSpPr>
          <p:cNvPr id="42" name="TextBox 41">
            <a:extLst>
              <a:ext uri="{FF2B5EF4-FFF2-40B4-BE49-F238E27FC236}">
                <a16:creationId xmlns:a16="http://schemas.microsoft.com/office/drawing/2014/main" id="{CE3B5872-DCC2-B1B5-14DA-26DD8854B101}"/>
              </a:ext>
            </a:extLst>
          </p:cNvPr>
          <p:cNvSpPr txBox="1"/>
          <p:nvPr/>
        </p:nvSpPr>
        <p:spPr>
          <a:xfrm>
            <a:off x="232730" y="2413062"/>
            <a:ext cx="1100114" cy="584775"/>
          </a:xfrm>
          <a:prstGeom prst="rect">
            <a:avLst/>
          </a:prstGeom>
          <a:noFill/>
        </p:spPr>
        <p:txBody>
          <a:bodyPr wrap="square" lIns="91440" tIns="45720" rIns="91440" bIns="45720" rtlCol="0" anchor="t">
            <a:spAutoFit/>
          </a:bodyPr>
          <a:lstStyle/>
          <a:p>
            <a:pPr algn="ctr"/>
            <a:r>
              <a:rPr lang="en-US" sz="1200" b="1">
                <a:solidFill>
                  <a:schemeClr val="tx1">
                    <a:lumMod val="65000"/>
                    <a:lumOff val="35000"/>
                  </a:schemeClr>
                </a:solidFill>
                <a:latin typeface="Arial" panose="020B0604020202020204" pitchFamily="34" charset="0"/>
                <a:ea typeface="Arial Narrow" charset="0"/>
                <a:cs typeface="Arial" panose="020B0604020202020204" pitchFamily="34" charset="0"/>
              </a:rPr>
              <a:t>Silicone</a:t>
            </a:r>
          </a:p>
          <a:p>
            <a:pPr algn="ctr"/>
            <a:r>
              <a:rPr lang="en-US" sz="1000">
                <a:solidFill>
                  <a:schemeClr val="tx1">
                    <a:lumMod val="65000"/>
                    <a:lumOff val="35000"/>
                  </a:schemeClr>
                </a:solidFill>
                <a:latin typeface="Arial" panose="020B0604020202020204" pitchFamily="34" charset="0"/>
                <a:ea typeface="Arial Narrow" charset="0"/>
                <a:cs typeface="Arial" panose="020B0604020202020204" pitchFamily="34" charset="0"/>
              </a:rPr>
              <a:t>Seals in moisture</a:t>
            </a:r>
          </a:p>
        </p:txBody>
      </p:sp>
      <p:sp>
        <p:nvSpPr>
          <p:cNvPr id="44" name="TextBox 43">
            <a:extLst>
              <a:ext uri="{FF2B5EF4-FFF2-40B4-BE49-F238E27FC236}">
                <a16:creationId xmlns:a16="http://schemas.microsoft.com/office/drawing/2014/main" id="{A40722C7-8E13-B8C2-3E06-CD1676470FAA}"/>
              </a:ext>
            </a:extLst>
          </p:cNvPr>
          <p:cNvSpPr txBox="1"/>
          <p:nvPr/>
        </p:nvSpPr>
        <p:spPr>
          <a:xfrm>
            <a:off x="1464926" y="2413062"/>
            <a:ext cx="1318578" cy="584775"/>
          </a:xfrm>
          <a:prstGeom prst="rect">
            <a:avLst/>
          </a:prstGeom>
          <a:noFill/>
        </p:spPr>
        <p:txBody>
          <a:bodyPr wrap="square" lIns="91440" tIns="45720" rIns="91440" bIns="45720" rtlCol="0" anchor="t">
            <a:spAutoFit/>
          </a:bodyPr>
          <a:lstStyle/>
          <a:p>
            <a:pPr algn="ctr"/>
            <a:r>
              <a:rPr lang="en-US" sz="1200" b="1">
                <a:solidFill>
                  <a:schemeClr val="tx1">
                    <a:lumMod val="65000"/>
                    <a:lumOff val="35000"/>
                  </a:schemeClr>
                </a:solidFill>
                <a:latin typeface="Arial" panose="020B0604020202020204" pitchFamily="34" charset="0"/>
                <a:ea typeface="Arial Narrow" charset="0"/>
                <a:cs typeface="Arial" panose="020B0604020202020204" pitchFamily="34" charset="0"/>
              </a:rPr>
              <a:t>Allantoin</a:t>
            </a:r>
          </a:p>
          <a:p>
            <a:pPr algn="ctr"/>
            <a:r>
              <a:rPr lang="en-US" sz="1000">
                <a:solidFill>
                  <a:schemeClr val="tx1">
                    <a:lumMod val="65000"/>
                    <a:lumOff val="35000"/>
                  </a:schemeClr>
                </a:solidFill>
                <a:latin typeface="Arial" panose="020B0604020202020204" pitchFamily="34" charset="0"/>
                <a:ea typeface="Arial Narrow" charset="0"/>
                <a:cs typeface="Arial" panose="020B0604020202020204" pitchFamily="34" charset="0"/>
              </a:rPr>
              <a:t>For healing and anti-wrinkle benefits</a:t>
            </a:r>
          </a:p>
        </p:txBody>
      </p:sp>
      <p:sp>
        <p:nvSpPr>
          <p:cNvPr id="45" name="TextBox 44">
            <a:extLst>
              <a:ext uri="{FF2B5EF4-FFF2-40B4-BE49-F238E27FC236}">
                <a16:creationId xmlns:a16="http://schemas.microsoft.com/office/drawing/2014/main" id="{0F9A785B-9B17-B1DA-52B1-3E609B6DFC32}"/>
              </a:ext>
            </a:extLst>
          </p:cNvPr>
          <p:cNvSpPr txBox="1"/>
          <p:nvPr/>
        </p:nvSpPr>
        <p:spPr>
          <a:xfrm>
            <a:off x="2915587" y="2413062"/>
            <a:ext cx="1267529" cy="584775"/>
          </a:xfrm>
          <a:prstGeom prst="rect">
            <a:avLst/>
          </a:prstGeom>
          <a:noFill/>
        </p:spPr>
        <p:txBody>
          <a:bodyPr wrap="square" lIns="91440" tIns="45720" rIns="91440" bIns="45720" rtlCol="0" anchor="t">
            <a:spAutoFit/>
          </a:bodyPr>
          <a:lstStyle/>
          <a:p>
            <a:pPr algn="ctr"/>
            <a:r>
              <a:rPr lang="en-US" sz="1200" b="1">
                <a:solidFill>
                  <a:schemeClr val="tx1">
                    <a:lumMod val="65000"/>
                    <a:lumOff val="35000"/>
                  </a:schemeClr>
                </a:solidFill>
                <a:latin typeface="Arial" panose="020B0604020202020204" pitchFamily="34" charset="0"/>
                <a:ea typeface="Arial Narrow" charset="0"/>
                <a:cs typeface="Arial" panose="020B0604020202020204" pitchFamily="34" charset="0"/>
              </a:rPr>
              <a:t>Lanolin</a:t>
            </a:r>
          </a:p>
          <a:p>
            <a:pPr algn="ctr"/>
            <a:r>
              <a:rPr lang="en-US" sz="1000">
                <a:solidFill>
                  <a:schemeClr val="tx1">
                    <a:lumMod val="65000"/>
                    <a:lumOff val="35000"/>
                  </a:schemeClr>
                </a:solidFill>
                <a:latin typeface="Arial" panose="020B0604020202020204" pitchFamily="34" charset="0"/>
                <a:ea typeface="Arial Narrow" charset="0"/>
                <a:cs typeface="Arial" panose="020B0604020202020204" pitchFamily="34" charset="0"/>
              </a:rPr>
              <a:t>Penetrates the skin and absorbs water</a:t>
            </a:r>
          </a:p>
        </p:txBody>
      </p:sp>
      <p:pic>
        <p:nvPicPr>
          <p:cNvPr id="46" name="Picture 45" descr="A picture containing circle, art, bubble&#10;&#10;Description automatically generated">
            <a:extLst>
              <a:ext uri="{FF2B5EF4-FFF2-40B4-BE49-F238E27FC236}">
                <a16:creationId xmlns:a16="http://schemas.microsoft.com/office/drawing/2014/main" id="{F1543120-5D5D-CE68-ED09-C6937BC1A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787" y="1579437"/>
            <a:ext cx="864000" cy="864000"/>
          </a:xfrm>
          <a:prstGeom prst="rect">
            <a:avLst/>
          </a:prstGeom>
          <a:ln>
            <a:noFill/>
          </a:ln>
          <a:effectLst>
            <a:glow rad="63500">
              <a:srgbClr val="62AD75">
                <a:alpha val="40465"/>
              </a:srgbClr>
            </a:glow>
          </a:effectLst>
        </p:spPr>
      </p:pic>
      <p:pic>
        <p:nvPicPr>
          <p:cNvPr id="52" name="Picture 51" descr="A picture containing circle, screenshot, green&#10;&#10;Description automatically generated">
            <a:extLst>
              <a:ext uri="{FF2B5EF4-FFF2-40B4-BE49-F238E27FC236}">
                <a16:creationId xmlns:a16="http://schemas.microsoft.com/office/drawing/2014/main" id="{B5B86569-E903-5DB6-5892-14FFFD297B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2215" y="1579437"/>
            <a:ext cx="864000" cy="864000"/>
          </a:xfrm>
          <a:prstGeom prst="rect">
            <a:avLst/>
          </a:prstGeom>
          <a:ln>
            <a:noFill/>
          </a:ln>
          <a:effectLst>
            <a:glow rad="63500">
              <a:srgbClr val="62AD75">
                <a:alpha val="40465"/>
              </a:srgbClr>
            </a:glow>
          </a:effectLst>
        </p:spPr>
      </p:pic>
      <p:pic>
        <p:nvPicPr>
          <p:cNvPr id="54" name="Picture 53" descr="A close up of a cream&#10;&#10;Description automatically generated with low confidence">
            <a:extLst>
              <a:ext uri="{FF2B5EF4-FFF2-40B4-BE49-F238E27FC236}">
                <a16:creationId xmlns:a16="http://schemas.microsoft.com/office/drawing/2014/main" id="{87A57F2E-94CE-F2A8-DEC3-49D54B64FB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7351" y="1579437"/>
            <a:ext cx="864000" cy="864000"/>
          </a:xfrm>
          <a:prstGeom prst="rect">
            <a:avLst/>
          </a:prstGeom>
          <a:ln>
            <a:noFill/>
          </a:ln>
          <a:effectLst>
            <a:glow rad="63500">
              <a:srgbClr val="62AD75">
                <a:alpha val="40465"/>
              </a:srgbClr>
            </a:glow>
          </a:effectLst>
        </p:spPr>
      </p:pic>
      <p:pic>
        <p:nvPicPr>
          <p:cNvPr id="2" name="Picture 1" descr="Confetti flying in the air&#10;&#10;Description automatically generated with medium confidence">
            <a:extLst>
              <a:ext uri="{FF2B5EF4-FFF2-40B4-BE49-F238E27FC236}">
                <a16:creationId xmlns:a16="http://schemas.microsoft.com/office/drawing/2014/main" id="{6D51D094-E00E-30BC-FEDC-526D29FECCA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 t="28297" r="-6186" b="46822"/>
          <a:stretch/>
        </p:blipFill>
        <p:spPr>
          <a:xfrm>
            <a:off x="1688383" y="18387"/>
            <a:ext cx="6656042" cy="1195785"/>
          </a:xfrm>
          <a:prstGeom prst="rect">
            <a:avLst/>
          </a:prstGeom>
        </p:spPr>
      </p:pic>
      <p:sp>
        <p:nvSpPr>
          <p:cNvPr id="3" name="TextBox 2">
            <a:extLst>
              <a:ext uri="{FF2B5EF4-FFF2-40B4-BE49-F238E27FC236}">
                <a16:creationId xmlns:a16="http://schemas.microsoft.com/office/drawing/2014/main" id="{E8B95633-88E5-532A-1B3A-E548888078C5}"/>
              </a:ext>
            </a:extLst>
          </p:cNvPr>
          <p:cNvSpPr txBox="1"/>
          <p:nvPr/>
        </p:nvSpPr>
        <p:spPr>
          <a:xfrm>
            <a:off x="4257014" y="251206"/>
            <a:ext cx="2212383" cy="400110"/>
          </a:xfrm>
          <a:prstGeom prst="rect">
            <a:avLst/>
          </a:prstGeom>
          <a:solidFill>
            <a:srgbClr val="C00000"/>
          </a:solidFill>
        </p:spPr>
        <p:txBody>
          <a:bodyPr wrap="square" lIns="91440" tIns="45720" rIns="91440" bIns="45720" rtlCol="0" anchor="t">
            <a:spAutoFit/>
          </a:bodyPr>
          <a:lstStyle/>
          <a:p>
            <a:pPr algn="ctr"/>
            <a:r>
              <a:rPr lang="en-US" sz="2000" b="1" i="0" u="none" strike="noStrike">
                <a:solidFill>
                  <a:srgbClr val="FFFF00"/>
                </a:solidFill>
                <a:effectLst/>
                <a:latin typeface="Arial" panose="020B0604020202020204" pitchFamily="34" charset="0"/>
                <a:cs typeface="Arial" panose="020B0604020202020204" pitchFamily="34" charset="0"/>
              </a:rPr>
              <a:t>Promo Extended</a:t>
            </a:r>
            <a:endParaRPr lang="en-US" sz="2000" b="1">
              <a:solidFill>
                <a:srgbClr val="FFFF00"/>
              </a:solidFill>
              <a:latin typeface="Arial" panose="020B0604020202020204" pitchFamily="34" charset="0"/>
              <a:cs typeface="Arial" panose="020B0604020202020204" pitchFamily="34" charset="0"/>
            </a:endParaRPr>
          </a:p>
        </p:txBody>
      </p:sp>
      <p:pic>
        <p:nvPicPr>
          <p:cNvPr id="21" name="Picture 20" descr="A red and white megaphone&#10;&#10;Description automatically generated with medium confidence">
            <a:extLst>
              <a:ext uri="{FF2B5EF4-FFF2-40B4-BE49-F238E27FC236}">
                <a16:creationId xmlns:a16="http://schemas.microsoft.com/office/drawing/2014/main" id="{8FB1F020-5E68-771F-A03A-67C7D86C7A0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00486">
            <a:off x="3671547" y="94163"/>
            <a:ext cx="563030" cy="589340"/>
          </a:xfrm>
          <a:prstGeom prst="rect">
            <a:avLst/>
          </a:prstGeom>
        </p:spPr>
      </p:pic>
    </p:spTree>
    <p:extLst>
      <p:ext uri="{BB962C8B-B14F-4D97-AF65-F5344CB8AC3E}">
        <p14:creationId xmlns:p14="http://schemas.microsoft.com/office/powerpoint/2010/main" val="2447596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DCD689AA-8142-434C-A916-D8CD8C4FB703}"/>
              </a:ext>
            </a:extLst>
          </p:cNvPr>
          <p:cNvPicPr>
            <a:picLocks noChangeAspect="1"/>
          </p:cNvPicPr>
          <p:nvPr/>
        </p:nvPicPr>
        <p:blipFill>
          <a:blip r:embed="rId2">
            <a:extLst>
              <a:ext uri="{28A0092B-C50C-407E-A947-70E740481C1C}">
                <a14:useLocalDpi xmlns:a14="http://schemas.microsoft.com/office/drawing/2010/main" val="0"/>
              </a:ext>
            </a:extLst>
          </a:blip>
          <a:srcRect l="25" r="25"/>
          <a:stretch/>
        </p:blipFill>
        <p:spPr>
          <a:xfrm>
            <a:off x="165055" y="217183"/>
            <a:ext cx="8783596" cy="6502141"/>
          </a:xfrm>
          <a:prstGeom prst="rect">
            <a:avLst/>
          </a:prstGeom>
        </p:spPr>
      </p:pic>
      <p:sp>
        <p:nvSpPr>
          <p:cNvPr id="34" name="Rectangle 33">
            <a:extLst>
              <a:ext uri="{FF2B5EF4-FFF2-40B4-BE49-F238E27FC236}">
                <a16:creationId xmlns:a16="http://schemas.microsoft.com/office/drawing/2014/main" id="{7548FB63-BE68-CA48-881C-A2F429E1E6AE}"/>
              </a:ext>
            </a:extLst>
          </p:cNvPr>
          <p:cNvSpPr/>
          <p:nvPr/>
        </p:nvSpPr>
        <p:spPr>
          <a:xfrm rot="10800000">
            <a:off x="152258" y="190961"/>
            <a:ext cx="8796393" cy="4032272"/>
          </a:xfrm>
          <a:prstGeom prst="rect">
            <a:avLst/>
          </a:prstGeom>
          <a:gradFill>
            <a:gsLst>
              <a:gs pos="0">
                <a:schemeClr val="accent1">
                  <a:lumMod val="5000"/>
                  <a:lumOff val="95000"/>
                  <a:alpha val="0"/>
                </a:schemeClr>
              </a:gs>
              <a:gs pos="70000">
                <a:srgbClr val="00A1F1">
                  <a:alpha val="85882"/>
                </a:srgbClr>
              </a:gs>
            </a:gsLst>
            <a:lin ang="5400000" scaled="0"/>
          </a:gradFill>
          <a:ln>
            <a:noFill/>
          </a:ln>
          <a:effectLst>
            <a:outerShdw blurRad="50800" dist="508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Box 7">
            <a:extLst>
              <a:ext uri="{FF2B5EF4-FFF2-40B4-BE49-F238E27FC236}">
                <a16:creationId xmlns:a16="http://schemas.microsoft.com/office/drawing/2014/main" id="{E752A1C2-E703-D649-AE9E-12DA2A712E58}"/>
              </a:ext>
            </a:extLst>
          </p:cNvPr>
          <p:cNvSpPr txBox="1">
            <a:spLocks noChangeArrowheads="1"/>
          </p:cNvSpPr>
          <p:nvPr/>
        </p:nvSpPr>
        <p:spPr bwMode="auto">
          <a:xfrm>
            <a:off x="919228" y="1416906"/>
            <a:ext cx="4324349" cy="11705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tx1">
                      <a:alpha val="74998"/>
                    </a:schemeClr>
                  </a:outerShdw>
                </a:effectLst>
              </a14:hiddenEffects>
            </a:ext>
          </a:extLst>
        </p:spPr>
        <p:txBody>
          <a:bodyPr wrap="square" lIns="0" tIns="0" rIns="0" bIns="0">
            <a:spAutoFit/>
          </a:bodyPr>
          <a:lstStyle>
            <a:lvl1pPr>
              <a:defRPr sz="4400" b="1">
                <a:solidFill>
                  <a:schemeClr val="tx1"/>
                </a:solidFill>
                <a:latin typeface="Arial" charset="0"/>
              </a:defRPr>
            </a:lvl1pPr>
            <a:lvl2pPr marL="742950" indent="-285750">
              <a:defRPr sz="4400" b="1">
                <a:solidFill>
                  <a:schemeClr val="tx1"/>
                </a:solidFill>
                <a:latin typeface="Arial" charset="0"/>
              </a:defRPr>
            </a:lvl2pPr>
            <a:lvl3pPr marL="1143000" indent="-228600">
              <a:defRPr sz="4400" b="1">
                <a:solidFill>
                  <a:schemeClr val="tx1"/>
                </a:solidFill>
                <a:latin typeface="Arial" charset="0"/>
              </a:defRPr>
            </a:lvl3pPr>
            <a:lvl4pPr marL="1600200" indent="-228600">
              <a:defRPr sz="4400" b="1">
                <a:solidFill>
                  <a:schemeClr val="tx1"/>
                </a:solidFill>
                <a:latin typeface="Arial" charset="0"/>
              </a:defRPr>
            </a:lvl4pPr>
            <a:lvl5pPr marL="2057400" indent="-228600">
              <a:defRPr sz="4400" b="1">
                <a:solidFill>
                  <a:schemeClr val="tx1"/>
                </a:solidFill>
                <a:latin typeface="Arial" charset="0"/>
              </a:defRPr>
            </a:lvl5pPr>
            <a:lvl6pPr marL="2514600" indent="-228600" eaLnBrk="0" fontAlgn="base" hangingPunct="0">
              <a:spcBef>
                <a:spcPct val="0"/>
              </a:spcBef>
              <a:spcAft>
                <a:spcPct val="0"/>
              </a:spcAft>
              <a:buFont typeface="Arial" charset="0"/>
              <a:defRPr sz="4400" b="1">
                <a:solidFill>
                  <a:schemeClr val="tx1"/>
                </a:solidFill>
                <a:latin typeface="Arial" charset="0"/>
              </a:defRPr>
            </a:lvl6pPr>
            <a:lvl7pPr marL="2971800" indent="-228600" eaLnBrk="0" fontAlgn="base" hangingPunct="0">
              <a:spcBef>
                <a:spcPct val="0"/>
              </a:spcBef>
              <a:spcAft>
                <a:spcPct val="0"/>
              </a:spcAft>
              <a:buFont typeface="Arial" charset="0"/>
              <a:defRPr sz="4400" b="1">
                <a:solidFill>
                  <a:schemeClr val="tx1"/>
                </a:solidFill>
                <a:latin typeface="Arial" charset="0"/>
              </a:defRPr>
            </a:lvl7pPr>
            <a:lvl8pPr marL="3429000" indent="-228600" eaLnBrk="0" fontAlgn="base" hangingPunct="0">
              <a:spcBef>
                <a:spcPct val="0"/>
              </a:spcBef>
              <a:spcAft>
                <a:spcPct val="0"/>
              </a:spcAft>
              <a:buFont typeface="Arial" charset="0"/>
              <a:defRPr sz="4400" b="1">
                <a:solidFill>
                  <a:schemeClr val="tx1"/>
                </a:solidFill>
                <a:latin typeface="Arial" charset="0"/>
              </a:defRPr>
            </a:lvl8pPr>
            <a:lvl9pPr marL="3886200" indent="-228600" eaLnBrk="0" fontAlgn="base" hangingPunct="0">
              <a:spcBef>
                <a:spcPct val="0"/>
              </a:spcBef>
              <a:spcAft>
                <a:spcPct val="0"/>
              </a:spcAft>
              <a:buFont typeface="Arial" charset="0"/>
              <a:defRPr sz="4400" b="1">
                <a:solidFill>
                  <a:schemeClr val="tx1"/>
                </a:solidFill>
                <a:latin typeface="Arial" charset="0"/>
              </a:defRPr>
            </a:lvl9pPr>
          </a:lstStyle>
          <a:p>
            <a:pPr>
              <a:lnSpc>
                <a:spcPct val="90000"/>
              </a:lnSpc>
            </a:pPr>
            <a:r>
              <a:rPr lang="en-MY" sz="2800">
                <a:solidFill>
                  <a:schemeClr val="bg1"/>
                </a:solidFill>
                <a:latin typeface="Arial" panose="020B0604020202020204" pitchFamily="34" charset="0"/>
                <a:ea typeface="Arial Narrow" charset="0"/>
                <a:cs typeface="Arial" panose="020B0604020202020204" pitchFamily="34" charset="0"/>
              </a:rPr>
              <a:t>eSpring DELIVERS </a:t>
            </a:r>
          </a:p>
          <a:p>
            <a:pPr>
              <a:lnSpc>
                <a:spcPct val="90000"/>
              </a:lnSpc>
            </a:pPr>
            <a:r>
              <a:rPr lang="en-MY" sz="2800">
                <a:solidFill>
                  <a:schemeClr val="bg1"/>
                </a:solidFill>
                <a:latin typeface="Arial" panose="020B0604020202020204" pitchFamily="34" charset="0"/>
                <a:ea typeface="Arial Narrow" charset="0"/>
                <a:cs typeface="Arial" panose="020B0604020202020204" pitchFamily="34" charset="0"/>
              </a:rPr>
              <a:t>THE BENEFITS OF MINERALISED WATER</a:t>
            </a:r>
          </a:p>
        </p:txBody>
      </p:sp>
      <p:sp>
        <p:nvSpPr>
          <p:cNvPr id="14" name="Rectangle 13">
            <a:extLst>
              <a:ext uri="{FF2B5EF4-FFF2-40B4-BE49-F238E27FC236}">
                <a16:creationId xmlns:a16="http://schemas.microsoft.com/office/drawing/2014/main" id="{23F89759-D889-3843-AB14-6A0997988F71}"/>
              </a:ext>
            </a:extLst>
          </p:cNvPr>
          <p:cNvSpPr/>
          <p:nvPr/>
        </p:nvSpPr>
        <p:spPr>
          <a:xfrm>
            <a:off x="1698319" y="2800251"/>
            <a:ext cx="3124787" cy="738664"/>
          </a:xfrm>
          <a:prstGeom prst="rect">
            <a:avLst/>
          </a:prstGeom>
        </p:spPr>
        <p:txBody>
          <a:bodyPr wrap="square">
            <a:spAutoFit/>
          </a:bodyPr>
          <a:lstStyle/>
          <a:p>
            <a:pPr marL="171450" indent="-171450">
              <a:buFont typeface="Arial" panose="020B0604020202020204" pitchFamily="34" charset="0"/>
              <a:buChar char="•"/>
            </a:pPr>
            <a:r>
              <a:rPr lang="en-MY" sz="1400">
                <a:solidFill>
                  <a:srgbClr val="1C4672"/>
                </a:solidFill>
                <a:latin typeface="Arial" panose="020B0604020202020204" pitchFamily="34" charset="0"/>
                <a:cs typeface="Arial" panose="020B0604020202020204" pitchFamily="34" charset="0"/>
              </a:rPr>
              <a:t>Beneficial minerals such as </a:t>
            </a:r>
            <a:r>
              <a:rPr lang="en-MY" sz="1400" b="1">
                <a:solidFill>
                  <a:srgbClr val="1C4672"/>
                </a:solidFill>
                <a:latin typeface="Arial" panose="020B0604020202020204" pitchFamily="34" charset="0"/>
                <a:cs typeface="Arial" panose="020B0604020202020204" pitchFamily="34" charset="0"/>
              </a:rPr>
              <a:t>Calcium </a:t>
            </a:r>
            <a:r>
              <a:rPr lang="en-MY" sz="1400">
                <a:solidFill>
                  <a:srgbClr val="1C4672"/>
                </a:solidFill>
                <a:latin typeface="Arial" panose="020B0604020202020204" pitchFamily="34" charset="0"/>
                <a:cs typeface="Arial" panose="020B0604020202020204" pitchFamily="34" charset="0"/>
              </a:rPr>
              <a:t>and </a:t>
            </a:r>
            <a:r>
              <a:rPr lang="en-MY" sz="1400" b="1">
                <a:solidFill>
                  <a:srgbClr val="1C4672"/>
                </a:solidFill>
                <a:latin typeface="Arial" panose="020B0604020202020204" pitchFamily="34" charset="0"/>
                <a:cs typeface="Arial" panose="020B0604020202020204" pitchFamily="34" charset="0"/>
              </a:rPr>
              <a:t>Magnesium (Ca/Mg) </a:t>
            </a:r>
            <a:r>
              <a:rPr lang="en-MY" sz="1400">
                <a:solidFill>
                  <a:srgbClr val="1C4672"/>
                </a:solidFill>
                <a:latin typeface="Arial" panose="020B0604020202020204" pitchFamily="34" charset="0"/>
                <a:cs typeface="Arial" panose="020B0604020202020204" pitchFamily="34" charset="0"/>
              </a:rPr>
              <a:t>are retained.</a:t>
            </a:r>
          </a:p>
        </p:txBody>
      </p:sp>
      <p:sp>
        <p:nvSpPr>
          <p:cNvPr id="18" name="Rectangle 17">
            <a:extLst>
              <a:ext uri="{FF2B5EF4-FFF2-40B4-BE49-F238E27FC236}">
                <a16:creationId xmlns:a16="http://schemas.microsoft.com/office/drawing/2014/main" id="{1CABCD16-4319-D94B-BAEC-F4A529A63F91}"/>
              </a:ext>
            </a:extLst>
          </p:cNvPr>
          <p:cNvSpPr/>
          <p:nvPr/>
        </p:nvSpPr>
        <p:spPr>
          <a:xfrm>
            <a:off x="645886" y="350009"/>
            <a:ext cx="4597691" cy="1107996"/>
          </a:xfrm>
          <a:prstGeom prst="rect">
            <a:avLst/>
          </a:prstGeom>
        </p:spPr>
        <p:txBody>
          <a:bodyPr wrap="square">
            <a:spAutoFit/>
          </a:bodyPr>
          <a:lstStyle/>
          <a:p>
            <a:pPr algn="ctr"/>
            <a:r>
              <a:rPr lang="en-MY" sz="6600" b="1" spc="50">
                <a:ln w="9525" cmpd="sng">
                  <a:noFill/>
                  <a:prstDash val="solid"/>
                </a:ln>
                <a:solidFill>
                  <a:schemeClr val="bg1"/>
                </a:solidFill>
                <a:latin typeface="Arial" panose="020B0604020202020204" pitchFamily="34" charset="0"/>
                <a:cs typeface="Arial" panose="020B0604020202020204" pitchFamily="34" charset="0"/>
              </a:rPr>
              <a:t>UPGRADE </a:t>
            </a:r>
          </a:p>
        </p:txBody>
      </p:sp>
      <p:sp>
        <p:nvSpPr>
          <p:cNvPr id="2" name="Rectangle 1">
            <a:extLst>
              <a:ext uri="{FF2B5EF4-FFF2-40B4-BE49-F238E27FC236}">
                <a16:creationId xmlns:a16="http://schemas.microsoft.com/office/drawing/2014/main" id="{59DCF158-4B97-C64A-B41D-1E857585661D}"/>
              </a:ext>
            </a:extLst>
          </p:cNvPr>
          <p:cNvSpPr/>
          <p:nvPr/>
        </p:nvSpPr>
        <p:spPr>
          <a:xfrm>
            <a:off x="1681554" y="3711690"/>
            <a:ext cx="3210031" cy="523220"/>
          </a:xfrm>
          <a:prstGeom prst="rect">
            <a:avLst/>
          </a:prstGeom>
        </p:spPr>
        <p:txBody>
          <a:bodyPr wrap="square">
            <a:spAutoFit/>
          </a:bodyPr>
          <a:lstStyle/>
          <a:p>
            <a:pPr marL="171450" indent="-171450">
              <a:buFont typeface="Arial" panose="020B0604020202020204" pitchFamily="34" charset="0"/>
              <a:buChar char="•"/>
            </a:pPr>
            <a:r>
              <a:rPr lang="en-MY" sz="1400">
                <a:solidFill>
                  <a:srgbClr val="1C4672"/>
                </a:solidFill>
                <a:latin typeface="Arial" panose="020B0604020202020204" pitchFamily="34" charset="0"/>
                <a:cs typeface="Arial" panose="020B0604020202020204" pitchFamily="34" charset="0"/>
              </a:rPr>
              <a:t>Reduces more than </a:t>
            </a:r>
            <a:r>
              <a:rPr lang="en-MY" sz="1400" b="1">
                <a:solidFill>
                  <a:srgbClr val="1C4672"/>
                </a:solidFill>
                <a:latin typeface="Arial" panose="020B0604020202020204" pitchFamily="34" charset="0"/>
                <a:cs typeface="Arial" panose="020B0604020202020204" pitchFamily="34" charset="0"/>
              </a:rPr>
              <a:t>140 health-effect contaminants.</a:t>
            </a:r>
          </a:p>
        </p:txBody>
      </p:sp>
      <p:pic>
        <p:nvPicPr>
          <p:cNvPr id="3" name="Picture 2">
            <a:extLst>
              <a:ext uri="{FF2B5EF4-FFF2-40B4-BE49-F238E27FC236}">
                <a16:creationId xmlns:a16="http://schemas.microsoft.com/office/drawing/2014/main" id="{4B11E2CD-37C6-D342-A4DF-0643C4437E8D}"/>
              </a:ext>
            </a:extLst>
          </p:cNvPr>
          <p:cNvPicPr>
            <a:picLocks noChangeAspect="1"/>
          </p:cNvPicPr>
          <p:nvPr/>
        </p:nvPicPr>
        <p:blipFill>
          <a:blip r:embed="rId3"/>
          <a:stretch>
            <a:fillRect/>
          </a:stretch>
        </p:blipFill>
        <p:spPr>
          <a:xfrm>
            <a:off x="856733" y="2783433"/>
            <a:ext cx="640074" cy="713416"/>
          </a:xfrm>
          <a:prstGeom prst="rect">
            <a:avLst/>
          </a:prstGeom>
          <a:effectLst>
            <a:glow rad="63500">
              <a:schemeClr val="accent1">
                <a:satMod val="175000"/>
                <a:alpha val="40000"/>
              </a:schemeClr>
            </a:glow>
          </a:effectLst>
        </p:spPr>
      </p:pic>
      <p:pic>
        <p:nvPicPr>
          <p:cNvPr id="15" name="Picture 14">
            <a:extLst>
              <a:ext uri="{FF2B5EF4-FFF2-40B4-BE49-F238E27FC236}">
                <a16:creationId xmlns:a16="http://schemas.microsoft.com/office/drawing/2014/main" id="{B9D6B242-7BB0-8E4D-9B1A-3172676623B0}"/>
              </a:ext>
            </a:extLst>
          </p:cNvPr>
          <p:cNvPicPr>
            <a:picLocks noChangeAspect="1"/>
          </p:cNvPicPr>
          <p:nvPr/>
        </p:nvPicPr>
        <p:blipFill>
          <a:blip r:embed="rId4"/>
          <a:stretch>
            <a:fillRect/>
          </a:stretch>
        </p:blipFill>
        <p:spPr>
          <a:xfrm>
            <a:off x="829151" y="3655350"/>
            <a:ext cx="714768" cy="714768"/>
          </a:xfrm>
          <a:prstGeom prst="rect">
            <a:avLst/>
          </a:prstGeom>
          <a:effectLst>
            <a:glow rad="63500">
              <a:schemeClr val="accent1">
                <a:satMod val="175000"/>
                <a:alpha val="40000"/>
              </a:schemeClr>
            </a:glow>
          </a:effectLst>
        </p:spPr>
      </p:pic>
      <p:pic>
        <p:nvPicPr>
          <p:cNvPr id="13" name="Picture 12">
            <a:extLst>
              <a:ext uri="{FF2B5EF4-FFF2-40B4-BE49-F238E27FC236}">
                <a16:creationId xmlns:a16="http://schemas.microsoft.com/office/drawing/2014/main" id="{E12E5B78-B415-194E-9464-C09A6BE91C87}"/>
              </a:ext>
            </a:extLst>
          </p:cNvPr>
          <p:cNvPicPr>
            <a:picLocks noChangeAspect="1"/>
          </p:cNvPicPr>
          <p:nvPr/>
        </p:nvPicPr>
        <p:blipFill>
          <a:blip r:embed="rId5"/>
          <a:stretch>
            <a:fillRect/>
          </a:stretch>
        </p:blipFill>
        <p:spPr>
          <a:xfrm>
            <a:off x="4641443" y="1739421"/>
            <a:ext cx="4804932" cy="4804932"/>
          </a:xfrm>
          <a:prstGeom prst="rect">
            <a:avLst/>
          </a:prstGeom>
        </p:spPr>
      </p:pic>
      <p:sp>
        <p:nvSpPr>
          <p:cNvPr id="33" name="Rectangle 32">
            <a:extLst>
              <a:ext uri="{FF2B5EF4-FFF2-40B4-BE49-F238E27FC236}">
                <a16:creationId xmlns:a16="http://schemas.microsoft.com/office/drawing/2014/main" id="{280C1B3B-4AE3-4286-B2A5-046E09C460B1}"/>
              </a:ext>
            </a:extLst>
          </p:cNvPr>
          <p:cNvSpPr/>
          <p:nvPr/>
        </p:nvSpPr>
        <p:spPr>
          <a:xfrm>
            <a:off x="1681554" y="5475540"/>
            <a:ext cx="3107496" cy="523220"/>
          </a:xfrm>
          <a:prstGeom prst="rect">
            <a:avLst/>
          </a:prstGeom>
        </p:spPr>
        <p:txBody>
          <a:bodyPr wrap="square">
            <a:spAutoFit/>
          </a:bodyPr>
          <a:lstStyle/>
          <a:p>
            <a:pPr marL="171450" indent="-171450">
              <a:buFont typeface="Arial" panose="020B0604020202020204" pitchFamily="34" charset="0"/>
              <a:buChar char="•"/>
            </a:pPr>
            <a:r>
              <a:rPr lang="en-MY" sz="1400" b="1">
                <a:solidFill>
                  <a:srgbClr val="1C4672"/>
                </a:solidFill>
                <a:latin typeface="Arial" panose="020B0604020202020204" pitchFamily="34" charset="0"/>
                <a:cs typeface="Arial" panose="020B0604020202020204" pitchFamily="34" charset="0"/>
              </a:rPr>
              <a:t>Improves</a:t>
            </a:r>
            <a:r>
              <a:rPr lang="en-MY" sz="1400">
                <a:solidFill>
                  <a:srgbClr val="1C4672"/>
                </a:solidFill>
                <a:latin typeface="Arial" panose="020B0604020202020204" pitchFamily="34" charset="0"/>
                <a:cs typeface="Arial" panose="020B0604020202020204" pitchFamily="34" charset="0"/>
              </a:rPr>
              <a:t> the </a:t>
            </a:r>
            <a:r>
              <a:rPr lang="en-MY" sz="1400" b="1">
                <a:solidFill>
                  <a:srgbClr val="1C4672"/>
                </a:solidFill>
                <a:latin typeface="Arial" panose="020B0604020202020204" pitchFamily="34" charset="0"/>
                <a:cs typeface="Arial" panose="020B0604020202020204" pitchFamily="34" charset="0"/>
              </a:rPr>
              <a:t>taste, odour </a:t>
            </a:r>
            <a:r>
              <a:rPr lang="en-MY" sz="1400">
                <a:solidFill>
                  <a:srgbClr val="1C4672"/>
                </a:solidFill>
                <a:latin typeface="Arial" panose="020B0604020202020204" pitchFamily="34" charset="0"/>
                <a:cs typeface="Arial" panose="020B0604020202020204" pitchFamily="34" charset="0"/>
              </a:rPr>
              <a:t>and </a:t>
            </a:r>
            <a:r>
              <a:rPr lang="en-MY" sz="1400" b="1">
                <a:solidFill>
                  <a:srgbClr val="1C4672"/>
                </a:solidFill>
                <a:latin typeface="Arial" panose="020B0604020202020204" pitchFamily="34" charset="0"/>
                <a:cs typeface="Arial" panose="020B0604020202020204" pitchFamily="34" charset="0"/>
              </a:rPr>
              <a:t>clarity</a:t>
            </a:r>
            <a:r>
              <a:rPr lang="en-MY" sz="1400">
                <a:solidFill>
                  <a:srgbClr val="1C4672"/>
                </a:solidFill>
                <a:latin typeface="Arial" panose="020B0604020202020204" pitchFamily="34" charset="0"/>
                <a:cs typeface="Arial" panose="020B0604020202020204" pitchFamily="34" charset="0"/>
              </a:rPr>
              <a:t> of water.</a:t>
            </a:r>
          </a:p>
        </p:txBody>
      </p:sp>
      <p:sp>
        <p:nvSpPr>
          <p:cNvPr id="35" name="Rectangle 34">
            <a:extLst>
              <a:ext uri="{FF2B5EF4-FFF2-40B4-BE49-F238E27FC236}">
                <a16:creationId xmlns:a16="http://schemas.microsoft.com/office/drawing/2014/main" id="{E92D6B79-A932-8F4B-8983-60E6644FDE1A}"/>
              </a:ext>
            </a:extLst>
          </p:cNvPr>
          <p:cNvSpPr/>
          <p:nvPr/>
        </p:nvSpPr>
        <p:spPr>
          <a:xfrm>
            <a:off x="4955271" y="369511"/>
            <a:ext cx="2652536" cy="1129414"/>
          </a:xfrm>
          <a:prstGeom prst="rect">
            <a:avLst/>
          </a:prstGeom>
        </p:spPr>
        <p:txBody>
          <a:bodyPr wrap="square">
            <a:spAutoFit/>
          </a:bodyPr>
          <a:lstStyle/>
          <a:p>
            <a:pPr algn="ctr"/>
            <a:r>
              <a:rPr lang="en-MY" sz="6600" b="1" spc="50">
                <a:ln w="9525" cmpd="sng">
                  <a:noFill/>
                  <a:prstDash val="solid"/>
                </a:ln>
                <a:solidFill>
                  <a:schemeClr val="bg1"/>
                </a:solidFill>
                <a:latin typeface="Arial" panose="020B0604020202020204" pitchFamily="34" charset="0"/>
                <a:cs typeface="Arial" panose="020B0604020202020204" pitchFamily="34" charset="0"/>
              </a:rPr>
              <a:t>NOW</a:t>
            </a:r>
          </a:p>
        </p:txBody>
      </p:sp>
      <p:pic>
        <p:nvPicPr>
          <p:cNvPr id="4" name="Picture 3" descr="Icon.png"/>
          <p:cNvPicPr>
            <a:picLocks noChangeAspect="1"/>
          </p:cNvPicPr>
          <p:nvPr/>
        </p:nvPicPr>
        <p:blipFill rotWithShape="1">
          <a:blip r:embed="rId6" cstate="print">
            <a:extLst>
              <a:ext uri="{28A0092B-C50C-407E-A947-70E740481C1C}">
                <a14:useLocalDpi xmlns:a14="http://schemas.microsoft.com/office/drawing/2010/main" val="0"/>
              </a:ext>
            </a:extLst>
          </a:blip>
          <a:srcRect l="5472" t="14351" r="56224" b="26517"/>
          <a:stretch/>
        </p:blipFill>
        <p:spPr>
          <a:xfrm>
            <a:off x="788202" y="4391977"/>
            <a:ext cx="889001" cy="969818"/>
          </a:xfrm>
          <a:prstGeom prst="rect">
            <a:avLst/>
          </a:prstGeom>
          <a:effectLst>
            <a:glow rad="63500">
              <a:schemeClr val="accent1">
                <a:satMod val="175000"/>
                <a:alpha val="40000"/>
              </a:schemeClr>
            </a:glow>
          </a:effectLst>
        </p:spPr>
      </p:pic>
      <p:pic>
        <p:nvPicPr>
          <p:cNvPr id="25" name="Picture 24" descr="Icon.png"/>
          <p:cNvPicPr>
            <a:picLocks noChangeAspect="1"/>
          </p:cNvPicPr>
          <p:nvPr/>
        </p:nvPicPr>
        <p:blipFill rotWithShape="1">
          <a:blip r:embed="rId6" cstate="print">
            <a:extLst>
              <a:ext uri="{28A0092B-C50C-407E-A947-70E740481C1C}">
                <a14:useLocalDpi xmlns:a14="http://schemas.microsoft.com/office/drawing/2010/main" val="0"/>
              </a:ext>
            </a:extLst>
          </a:blip>
          <a:srcRect l="42994" t="14351" r="18702" b="26517"/>
          <a:stretch/>
        </p:blipFill>
        <p:spPr>
          <a:xfrm>
            <a:off x="779131" y="5265380"/>
            <a:ext cx="889001" cy="969818"/>
          </a:xfrm>
          <a:prstGeom prst="rect">
            <a:avLst/>
          </a:prstGeom>
          <a:effectLst>
            <a:glow rad="63500">
              <a:schemeClr val="accent1">
                <a:satMod val="175000"/>
                <a:alpha val="40000"/>
              </a:schemeClr>
            </a:glow>
          </a:effectLst>
        </p:spPr>
      </p:pic>
      <p:sp>
        <p:nvSpPr>
          <p:cNvPr id="28" name="Rectangle 27">
            <a:extLst>
              <a:ext uri="{FF2B5EF4-FFF2-40B4-BE49-F238E27FC236}">
                <a16:creationId xmlns:a16="http://schemas.microsoft.com/office/drawing/2014/main" id="{7316758C-1D21-44AD-AF31-71E871A8C685}"/>
              </a:ext>
            </a:extLst>
          </p:cNvPr>
          <p:cNvSpPr/>
          <p:nvPr/>
        </p:nvSpPr>
        <p:spPr>
          <a:xfrm>
            <a:off x="1688552" y="4480959"/>
            <a:ext cx="3555025" cy="738664"/>
          </a:xfrm>
          <a:prstGeom prst="rect">
            <a:avLst/>
          </a:prstGeom>
        </p:spPr>
        <p:txBody>
          <a:bodyPr wrap="square">
            <a:spAutoFit/>
          </a:bodyPr>
          <a:lstStyle/>
          <a:p>
            <a:pPr marL="171450" indent="-171450">
              <a:buFont typeface="Arial" panose="020B0604020202020204" pitchFamily="34" charset="0"/>
              <a:buChar char="•"/>
            </a:pPr>
            <a:r>
              <a:rPr lang="en-MY" sz="1400">
                <a:solidFill>
                  <a:srgbClr val="1C4672"/>
                </a:solidFill>
                <a:latin typeface="Arial" panose="020B0604020202020204" pitchFamily="34" charset="0"/>
                <a:cs typeface="Arial" panose="020B0604020202020204" pitchFamily="34" charset="0"/>
              </a:rPr>
              <a:t>The UV Lamp </a:t>
            </a:r>
            <a:r>
              <a:rPr lang="en-MY" sz="1400" b="1">
                <a:solidFill>
                  <a:srgbClr val="1C4672"/>
                </a:solidFill>
                <a:latin typeface="Arial" panose="020B0604020202020204" pitchFamily="34" charset="0"/>
                <a:cs typeface="Arial" panose="020B0604020202020204" pitchFamily="34" charset="0"/>
              </a:rPr>
              <a:t>destroys up to 99.99% of bacteria and viruses</a:t>
            </a:r>
            <a:r>
              <a:rPr lang="en-MY" sz="1400">
                <a:solidFill>
                  <a:srgbClr val="1C4672"/>
                </a:solidFill>
                <a:latin typeface="Arial" panose="020B0604020202020204" pitchFamily="34" charset="0"/>
                <a:cs typeface="Arial" panose="020B0604020202020204" pitchFamily="34" charset="0"/>
              </a:rPr>
              <a:t> in drinking water without the use of chemicals.</a:t>
            </a:r>
          </a:p>
        </p:txBody>
      </p:sp>
      <p:sp>
        <p:nvSpPr>
          <p:cNvPr id="5" name="TextBox 4">
            <a:extLst>
              <a:ext uri="{FF2B5EF4-FFF2-40B4-BE49-F238E27FC236}">
                <a16:creationId xmlns:a16="http://schemas.microsoft.com/office/drawing/2014/main" id="{EF4622A2-535D-44D7-9265-F0B6A173BE9D}"/>
              </a:ext>
            </a:extLst>
          </p:cNvPr>
          <p:cNvSpPr txBox="1"/>
          <p:nvPr/>
        </p:nvSpPr>
        <p:spPr>
          <a:xfrm>
            <a:off x="7545366" y="1804338"/>
            <a:ext cx="1104678" cy="307777"/>
          </a:xfrm>
          <a:prstGeom prst="rect">
            <a:avLst/>
          </a:prstGeom>
          <a:noFill/>
        </p:spPr>
        <p:txBody>
          <a:bodyPr wrap="square" rtlCol="0">
            <a:spAutoFit/>
          </a:bodyPr>
          <a:lstStyle/>
          <a:p>
            <a:r>
              <a:rPr lang="en-US" sz="1400" b="1">
                <a:solidFill>
                  <a:schemeClr val="bg1"/>
                </a:solidFill>
                <a:latin typeface="Arial" panose="020B0604020202020204" pitchFamily="34" charset="0"/>
                <a:cs typeface="Arial" panose="020B0604020202020204" pitchFamily="34" charset="0"/>
              </a:rPr>
              <a:t>100188</a:t>
            </a:r>
            <a:endParaRPr lang="en-MY" sz="1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2139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94">
            <a:extLst>
              <a:ext uri="{FF2B5EF4-FFF2-40B4-BE49-F238E27FC236}">
                <a16:creationId xmlns:a16="http://schemas.microsoft.com/office/drawing/2014/main" id="{57BA7DA3-F87D-8E4B-8314-E5C8CB6A8D68}"/>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b="9138"/>
          <a:stretch/>
        </p:blipFill>
        <p:spPr>
          <a:xfrm>
            <a:off x="193963" y="195138"/>
            <a:ext cx="8714979" cy="6084260"/>
          </a:xfrm>
          <a:prstGeom prst="rect">
            <a:avLst/>
          </a:prstGeom>
        </p:spPr>
      </p:pic>
      <p:pic>
        <p:nvPicPr>
          <p:cNvPr id="96" name="Picture 95">
            <a:extLst>
              <a:ext uri="{FF2B5EF4-FFF2-40B4-BE49-F238E27FC236}">
                <a16:creationId xmlns:a16="http://schemas.microsoft.com/office/drawing/2014/main" id="{569DE913-EFDE-834A-AD35-4B7FF168FC7B}"/>
              </a:ext>
            </a:extLst>
          </p:cNvPr>
          <p:cNvPicPr>
            <a:picLocks noChangeAspect="1"/>
          </p:cNvPicPr>
          <p:nvPr/>
        </p:nvPicPr>
        <p:blipFill rotWithShape="1">
          <a:blip r:embed="rId3">
            <a:extLst>
              <a:ext uri="{28A0092B-C50C-407E-A947-70E740481C1C}">
                <a14:useLocalDpi xmlns:a14="http://schemas.microsoft.com/office/drawing/2010/main" val="0"/>
              </a:ext>
            </a:extLst>
          </a:blip>
          <a:srcRect l="288" t="24108" r="5610" b="56901"/>
          <a:stretch/>
        </p:blipFill>
        <p:spPr>
          <a:xfrm flipH="1">
            <a:off x="140883" y="198619"/>
            <a:ext cx="8792554" cy="1081527"/>
          </a:xfrm>
          <a:prstGeom prst="rect">
            <a:avLst/>
          </a:prstGeom>
          <a:solidFill>
            <a:schemeClr val="bg1"/>
          </a:solidFill>
        </p:spPr>
      </p:pic>
      <p:sp>
        <p:nvSpPr>
          <p:cNvPr id="84" name="Rectangle 83">
            <a:extLst>
              <a:ext uri="{FF2B5EF4-FFF2-40B4-BE49-F238E27FC236}">
                <a16:creationId xmlns:a16="http://schemas.microsoft.com/office/drawing/2014/main" id="{818EB6B2-4FF8-8F4B-8969-E1C07A759516}"/>
              </a:ext>
            </a:extLst>
          </p:cNvPr>
          <p:cNvSpPr/>
          <p:nvPr/>
        </p:nvSpPr>
        <p:spPr>
          <a:xfrm>
            <a:off x="4063697" y="3821456"/>
            <a:ext cx="1022115" cy="8999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5" name="Rectangle 44">
            <a:extLst>
              <a:ext uri="{FF2B5EF4-FFF2-40B4-BE49-F238E27FC236}">
                <a16:creationId xmlns:a16="http://schemas.microsoft.com/office/drawing/2014/main" id="{9610E668-6835-D449-851A-71FE489E4520}"/>
              </a:ext>
            </a:extLst>
          </p:cNvPr>
          <p:cNvSpPr/>
          <p:nvPr/>
        </p:nvSpPr>
        <p:spPr>
          <a:xfrm>
            <a:off x="359344" y="0"/>
            <a:ext cx="1509797" cy="555171"/>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486AD964-D223-2942-A612-5C86C72438EA}"/>
              </a:ext>
            </a:extLst>
          </p:cNvPr>
          <p:cNvSpPr txBox="1"/>
          <p:nvPr/>
        </p:nvSpPr>
        <p:spPr>
          <a:xfrm>
            <a:off x="386725" y="141515"/>
            <a:ext cx="1455036" cy="338554"/>
          </a:xfrm>
          <a:prstGeom prst="rect">
            <a:avLst/>
          </a:prstGeom>
          <a:noFill/>
          <a:effectLst/>
        </p:spPr>
        <p:txBody>
          <a:bodyPr wrap="square" rtlCol="0">
            <a:spAutoFit/>
          </a:bodyPr>
          <a:lstStyle/>
          <a:p>
            <a:pPr lvl="0" algn="ctr" defTabSz="914400">
              <a:defRPr/>
            </a:pPr>
            <a:r>
              <a:rPr lang="en-US" sz="1600" b="1">
                <a:solidFill>
                  <a:schemeClr val="bg1"/>
                </a:solidFill>
                <a:latin typeface="Arial" panose="020B0604020202020204" pitchFamily="34" charset="0"/>
                <a:cs typeface="Arial" panose="020B0604020202020204" pitchFamily="34" charset="0"/>
              </a:rPr>
              <a:t>PROMOTION</a:t>
            </a:r>
          </a:p>
        </p:txBody>
      </p:sp>
      <p:sp>
        <p:nvSpPr>
          <p:cNvPr id="47" name="Rectangle 46">
            <a:extLst>
              <a:ext uri="{FF2B5EF4-FFF2-40B4-BE49-F238E27FC236}">
                <a16:creationId xmlns:a16="http://schemas.microsoft.com/office/drawing/2014/main" id="{ADB3BC18-53E6-BF4E-8F44-50E6B4639D33}"/>
              </a:ext>
            </a:extLst>
          </p:cNvPr>
          <p:cNvSpPr/>
          <p:nvPr/>
        </p:nvSpPr>
        <p:spPr>
          <a:xfrm>
            <a:off x="359344" y="468086"/>
            <a:ext cx="1509797" cy="87085"/>
          </a:xfrm>
          <a:prstGeom prst="rect">
            <a:avLst/>
          </a:prstGeom>
          <a:solidFill>
            <a:srgbClr val="969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0E52318-4D42-1C4B-8BA5-4FA5F78452E1}"/>
              </a:ext>
            </a:extLst>
          </p:cNvPr>
          <p:cNvSpPr/>
          <p:nvPr/>
        </p:nvSpPr>
        <p:spPr>
          <a:xfrm>
            <a:off x="4063697" y="2272698"/>
            <a:ext cx="1022115" cy="8999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TextBox 59">
            <a:extLst>
              <a:ext uri="{FF2B5EF4-FFF2-40B4-BE49-F238E27FC236}">
                <a16:creationId xmlns:a16="http://schemas.microsoft.com/office/drawing/2014/main" id="{AC2EF44E-8150-4F46-A2D1-F8B676B5B3AA}"/>
              </a:ext>
            </a:extLst>
          </p:cNvPr>
          <p:cNvSpPr txBox="1"/>
          <p:nvPr/>
        </p:nvSpPr>
        <p:spPr>
          <a:xfrm>
            <a:off x="4013844" y="2353612"/>
            <a:ext cx="1142426" cy="738664"/>
          </a:xfrm>
          <a:prstGeom prst="rect">
            <a:avLst/>
          </a:prstGeom>
          <a:noFill/>
        </p:spPr>
        <p:txBody>
          <a:bodyPr wrap="square" rtlCol="0">
            <a:spAutoFit/>
          </a:bodyPr>
          <a:lstStyle/>
          <a:p>
            <a:pPr algn="ctr" defTabSz="342892">
              <a:spcAft>
                <a:spcPts val="450"/>
              </a:spcAft>
              <a:defRPr/>
            </a:pPr>
            <a:r>
              <a:rPr lang="en-MY" sz="1400" b="1">
                <a:solidFill>
                  <a:schemeClr val="bg1">
                    <a:lumMod val="95000"/>
                  </a:schemeClr>
                </a:solidFill>
                <a:latin typeface="Arial" panose="020B0604020202020204" pitchFamily="34" charset="0"/>
                <a:cs typeface="Arial" panose="020B0604020202020204" pitchFamily="34" charset="0"/>
              </a:rPr>
              <a:t>Rebate RM600/ B$270</a:t>
            </a:r>
          </a:p>
        </p:txBody>
      </p:sp>
      <p:sp>
        <p:nvSpPr>
          <p:cNvPr id="61" name="TextBox 60">
            <a:extLst>
              <a:ext uri="{FF2B5EF4-FFF2-40B4-BE49-F238E27FC236}">
                <a16:creationId xmlns:a16="http://schemas.microsoft.com/office/drawing/2014/main" id="{88899D6A-B44D-B748-97F2-2DACE17CD626}"/>
              </a:ext>
            </a:extLst>
          </p:cNvPr>
          <p:cNvSpPr txBox="1"/>
          <p:nvPr/>
        </p:nvSpPr>
        <p:spPr>
          <a:xfrm>
            <a:off x="573341" y="3848274"/>
            <a:ext cx="1752896" cy="738664"/>
          </a:xfrm>
          <a:prstGeom prst="rect">
            <a:avLst/>
          </a:prstGeom>
          <a:noFill/>
        </p:spPr>
        <p:txBody>
          <a:bodyPr wrap="square" rtlCol="0">
            <a:spAutoFit/>
          </a:bodyPr>
          <a:lstStyle/>
          <a:p>
            <a:pPr defTabSz="342892">
              <a:spcAft>
                <a:spcPts val="450"/>
              </a:spcAft>
              <a:defRPr/>
            </a:pPr>
            <a:r>
              <a:rPr lang="en-MY" sz="1400" b="1">
                <a:solidFill>
                  <a:prstClr val="black"/>
                </a:solidFill>
                <a:latin typeface="Arial" panose="020B0604020202020204" pitchFamily="34" charset="0"/>
                <a:cs typeface="Arial" panose="020B0604020202020204" pitchFamily="34" charset="0"/>
              </a:rPr>
              <a:t>Amway Water Treatment System (WTS) I &amp; II</a:t>
            </a:r>
          </a:p>
        </p:txBody>
      </p:sp>
      <p:sp>
        <p:nvSpPr>
          <p:cNvPr id="62" name="TextBox 61">
            <a:extLst>
              <a:ext uri="{FF2B5EF4-FFF2-40B4-BE49-F238E27FC236}">
                <a16:creationId xmlns:a16="http://schemas.microsoft.com/office/drawing/2014/main" id="{AAC3D374-1982-7F44-91BA-F7479DD835B8}"/>
              </a:ext>
            </a:extLst>
          </p:cNvPr>
          <p:cNvSpPr txBox="1"/>
          <p:nvPr/>
        </p:nvSpPr>
        <p:spPr>
          <a:xfrm>
            <a:off x="556895" y="5186070"/>
            <a:ext cx="1573791" cy="738664"/>
          </a:xfrm>
          <a:prstGeom prst="rect">
            <a:avLst/>
          </a:prstGeom>
          <a:noFill/>
        </p:spPr>
        <p:txBody>
          <a:bodyPr wrap="square" rtlCol="0">
            <a:spAutoFit/>
          </a:bodyPr>
          <a:lstStyle/>
          <a:p>
            <a:pPr defTabSz="342892">
              <a:spcAft>
                <a:spcPts val="450"/>
              </a:spcAft>
              <a:defRPr/>
            </a:pPr>
            <a:r>
              <a:rPr lang="en-MY" sz="1400" b="1">
                <a:solidFill>
                  <a:prstClr val="black"/>
                </a:solidFill>
                <a:latin typeface="Arial" panose="020B0604020202020204" pitchFamily="34" charset="0"/>
                <a:cs typeface="Arial" panose="020B0604020202020204" pitchFamily="34" charset="0"/>
              </a:rPr>
              <a:t>X Brands worth RM1,000/B$346 &amp; Above</a:t>
            </a:r>
          </a:p>
        </p:txBody>
      </p:sp>
      <p:graphicFrame>
        <p:nvGraphicFramePr>
          <p:cNvPr id="63" name="Table 62">
            <a:extLst>
              <a:ext uri="{FF2B5EF4-FFF2-40B4-BE49-F238E27FC236}">
                <a16:creationId xmlns:a16="http://schemas.microsoft.com/office/drawing/2014/main" id="{74D4DDBB-2E47-0044-B64D-66B377193826}"/>
              </a:ext>
            </a:extLst>
          </p:cNvPr>
          <p:cNvGraphicFramePr>
            <a:graphicFrameLocks noGrp="1"/>
          </p:cNvGraphicFramePr>
          <p:nvPr/>
        </p:nvGraphicFramePr>
        <p:xfrm>
          <a:off x="5255777" y="5229524"/>
          <a:ext cx="3309089" cy="731520"/>
        </p:xfrm>
        <a:graphic>
          <a:graphicData uri="http://schemas.openxmlformats.org/drawingml/2006/table">
            <a:tbl>
              <a:tblPr firstRow="1" bandRow="1">
                <a:tableStyleId>{7DF18680-E054-41AD-8BC1-D1AEF772440D}</a:tableStyleId>
              </a:tblPr>
              <a:tblGrid>
                <a:gridCol w="688963">
                  <a:extLst>
                    <a:ext uri="{9D8B030D-6E8A-4147-A177-3AD203B41FA5}">
                      <a16:colId xmlns:a16="http://schemas.microsoft.com/office/drawing/2014/main" val="2183464425"/>
                    </a:ext>
                  </a:extLst>
                </a:gridCol>
                <a:gridCol w="587011">
                  <a:extLst>
                    <a:ext uri="{9D8B030D-6E8A-4147-A177-3AD203B41FA5}">
                      <a16:colId xmlns:a16="http://schemas.microsoft.com/office/drawing/2014/main" val="249442710"/>
                    </a:ext>
                  </a:extLst>
                </a:gridCol>
                <a:gridCol w="667228">
                  <a:extLst>
                    <a:ext uri="{9D8B030D-6E8A-4147-A177-3AD203B41FA5}">
                      <a16:colId xmlns:a16="http://schemas.microsoft.com/office/drawing/2014/main" val="1156242762"/>
                    </a:ext>
                  </a:extLst>
                </a:gridCol>
                <a:gridCol w="692173">
                  <a:extLst>
                    <a:ext uri="{9D8B030D-6E8A-4147-A177-3AD203B41FA5}">
                      <a16:colId xmlns:a16="http://schemas.microsoft.com/office/drawing/2014/main" val="913734384"/>
                    </a:ext>
                  </a:extLst>
                </a:gridCol>
                <a:gridCol w="673714">
                  <a:extLst>
                    <a:ext uri="{9D8B030D-6E8A-4147-A177-3AD203B41FA5}">
                      <a16:colId xmlns:a16="http://schemas.microsoft.com/office/drawing/2014/main" val="3129118179"/>
                    </a:ext>
                  </a:extLst>
                </a:gridCol>
              </a:tblGrid>
              <a:tr h="188685">
                <a:tc>
                  <a:txBody>
                    <a:bodyPr/>
                    <a:lstStyle/>
                    <a:p>
                      <a:endParaRPr lang="en-US" sz="1000" b="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PV</a:t>
                      </a:r>
                      <a:endParaRPr lang="en-US" sz="1000" b="1">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BV</a:t>
                      </a:r>
                      <a:endParaRPr lang="en-US" sz="1000" b="1">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AP</a:t>
                      </a:r>
                      <a:endParaRPr lang="en-US" sz="1000" b="1">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RP</a:t>
                      </a:r>
                      <a:endParaRPr lang="en-US" sz="1000" b="1">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25719230"/>
                  </a:ext>
                </a:extLst>
              </a:tr>
              <a:tr h="188685">
                <a:tc>
                  <a:txBody>
                    <a:bodyPr/>
                    <a:lstStyle/>
                    <a:p>
                      <a:r>
                        <a:rPr lang="en-US" sz="1000"/>
                        <a:t>MY (RM)</a:t>
                      </a:r>
                      <a:endParaRPr lang="en-US" sz="1000" b="1">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851.00</a:t>
                      </a:r>
                      <a:endParaRPr lang="en-US" sz="1000" b="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3,499.00</a:t>
                      </a:r>
                      <a:endParaRPr lang="en-US" sz="1000" b="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3,499.00</a:t>
                      </a:r>
                      <a:endParaRPr lang="en-US" sz="1000" b="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4,423.60</a:t>
                      </a:r>
                      <a:endParaRPr lang="en-US" sz="1000" b="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33229327"/>
                  </a:ext>
                </a:extLst>
              </a:tr>
              <a:tr h="188685">
                <a:tc>
                  <a:txBody>
                    <a:bodyPr/>
                    <a:lstStyle/>
                    <a:p>
                      <a:r>
                        <a:rPr lang="en-US" sz="1000"/>
                        <a:t>BR (B$)</a:t>
                      </a:r>
                      <a:endParaRPr lang="en-US" sz="1000" b="1">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851.00</a:t>
                      </a:r>
                      <a:endParaRPr lang="en-US" sz="1000" b="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1,571.00</a:t>
                      </a:r>
                      <a:endParaRPr lang="en-US" sz="1000" b="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1,571.00</a:t>
                      </a:r>
                      <a:endParaRPr lang="en-US" sz="1000" b="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1,977.00</a:t>
                      </a:r>
                      <a:endParaRPr lang="en-US" sz="1000" b="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46332175"/>
                  </a:ext>
                </a:extLst>
              </a:tr>
            </a:tbl>
          </a:graphicData>
        </a:graphic>
      </p:graphicFrame>
      <p:graphicFrame>
        <p:nvGraphicFramePr>
          <p:cNvPr id="76" name="Table 75">
            <a:extLst>
              <a:ext uri="{FF2B5EF4-FFF2-40B4-BE49-F238E27FC236}">
                <a16:creationId xmlns:a16="http://schemas.microsoft.com/office/drawing/2014/main" id="{591F0616-2A05-0A46-8ABC-1FFD42D402E1}"/>
              </a:ext>
            </a:extLst>
          </p:cNvPr>
          <p:cNvGraphicFramePr>
            <a:graphicFrameLocks noGrp="1"/>
          </p:cNvGraphicFramePr>
          <p:nvPr/>
        </p:nvGraphicFramePr>
        <p:xfrm>
          <a:off x="5255777" y="3837714"/>
          <a:ext cx="3314425" cy="731520"/>
        </p:xfrm>
        <a:graphic>
          <a:graphicData uri="http://schemas.openxmlformats.org/drawingml/2006/table">
            <a:tbl>
              <a:tblPr firstRow="1" bandRow="1">
                <a:tableStyleId>{5A111915-BE36-4E01-A7E5-04B1672EAD32}</a:tableStyleId>
              </a:tblPr>
              <a:tblGrid>
                <a:gridCol w="690074">
                  <a:extLst>
                    <a:ext uri="{9D8B030D-6E8A-4147-A177-3AD203B41FA5}">
                      <a16:colId xmlns:a16="http://schemas.microsoft.com/office/drawing/2014/main" val="2183464425"/>
                    </a:ext>
                  </a:extLst>
                </a:gridCol>
                <a:gridCol w="587957">
                  <a:extLst>
                    <a:ext uri="{9D8B030D-6E8A-4147-A177-3AD203B41FA5}">
                      <a16:colId xmlns:a16="http://schemas.microsoft.com/office/drawing/2014/main" val="249442710"/>
                    </a:ext>
                  </a:extLst>
                </a:gridCol>
                <a:gridCol w="668303">
                  <a:extLst>
                    <a:ext uri="{9D8B030D-6E8A-4147-A177-3AD203B41FA5}">
                      <a16:colId xmlns:a16="http://schemas.microsoft.com/office/drawing/2014/main" val="1156242762"/>
                    </a:ext>
                  </a:extLst>
                </a:gridCol>
                <a:gridCol w="693290">
                  <a:extLst>
                    <a:ext uri="{9D8B030D-6E8A-4147-A177-3AD203B41FA5}">
                      <a16:colId xmlns:a16="http://schemas.microsoft.com/office/drawing/2014/main" val="913734384"/>
                    </a:ext>
                  </a:extLst>
                </a:gridCol>
                <a:gridCol w="674801">
                  <a:extLst>
                    <a:ext uri="{9D8B030D-6E8A-4147-A177-3AD203B41FA5}">
                      <a16:colId xmlns:a16="http://schemas.microsoft.com/office/drawing/2014/main" val="3129118179"/>
                    </a:ext>
                  </a:extLst>
                </a:gridCol>
              </a:tblGrid>
              <a:tr h="0">
                <a:tc>
                  <a:txBody>
                    <a:bodyPr/>
                    <a:lstStyle/>
                    <a:p>
                      <a:endParaRPr lang="en-US" sz="1000" b="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PV</a:t>
                      </a:r>
                      <a:endParaRPr lang="en-US" sz="1000" b="1">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BV</a:t>
                      </a:r>
                      <a:endParaRPr lang="en-US" sz="1000" b="1">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AP</a:t>
                      </a:r>
                      <a:endParaRPr lang="en-US" sz="1000" b="1">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RP</a:t>
                      </a:r>
                      <a:endParaRPr lang="en-US" sz="1000" b="1">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25719230"/>
                  </a:ext>
                </a:extLst>
              </a:tr>
              <a:tr h="0">
                <a:tc>
                  <a:txBody>
                    <a:bodyPr/>
                    <a:lstStyle/>
                    <a:p>
                      <a:r>
                        <a:rPr lang="en-US" sz="1000"/>
                        <a:t>MY (RM)</a:t>
                      </a:r>
                      <a:endParaRPr lang="en-US" sz="1000" b="1">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803.00</a:t>
                      </a:r>
                      <a:endParaRPr lang="en-US" sz="1000" b="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3,299.00</a:t>
                      </a:r>
                      <a:endParaRPr lang="en-US" sz="1000" b="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3,299.00</a:t>
                      </a:r>
                      <a:endParaRPr lang="en-US" sz="1000" b="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4,223.60</a:t>
                      </a:r>
                      <a:endParaRPr lang="en-US" sz="1000" b="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33229327"/>
                  </a:ext>
                </a:extLst>
              </a:tr>
              <a:tr h="0">
                <a:tc>
                  <a:txBody>
                    <a:bodyPr/>
                    <a:lstStyle/>
                    <a:p>
                      <a:r>
                        <a:rPr lang="en-US" sz="1000"/>
                        <a:t>BR (B$)</a:t>
                      </a:r>
                      <a:endParaRPr lang="en-US" sz="1000" b="1">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803.00</a:t>
                      </a:r>
                      <a:endParaRPr lang="en-US" sz="1000" b="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1,481.00</a:t>
                      </a:r>
                      <a:endParaRPr lang="en-US" sz="1000" b="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1,481.00</a:t>
                      </a:r>
                      <a:endParaRPr lang="en-US" sz="1000" b="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1,887.00</a:t>
                      </a:r>
                      <a:endParaRPr lang="en-US" sz="1000" b="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46332175"/>
                  </a:ext>
                </a:extLst>
              </a:tr>
            </a:tbl>
          </a:graphicData>
        </a:graphic>
      </p:graphicFrame>
      <p:graphicFrame>
        <p:nvGraphicFramePr>
          <p:cNvPr id="77" name="Table 76">
            <a:extLst>
              <a:ext uri="{FF2B5EF4-FFF2-40B4-BE49-F238E27FC236}">
                <a16:creationId xmlns:a16="http://schemas.microsoft.com/office/drawing/2014/main" id="{87752DEF-3D1E-3E4C-8F8E-97707A9DBADE}"/>
              </a:ext>
            </a:extLst>
          </p:cNvPr>
          <p:cNvGraphicFramePr>
            <a:graphicFrameLocks noGrp="1"/>
          </p:cNvGraphicFramePr>
          <p:nvPr/>
        </p:nvGraphicFramePr>
        <p:xfrm>
          <a:off x="5205976" y="2300310"/>
          <a:ext cx="3364226" cy="731520"/>
        </p:xfrm>
        <a:graphic>
          <a:graphicData uri="http://schemas.openxmlformats.org/drawingml/2006/table">
            <a:tbl>
              <a:tblPr firstRow="1" bandRow="1">
                <a:tableStyleId>{FABFCF23-3B69-468F-B69F-88F6DE6A72F2}</a:tableStyleId>
              </a:tblPr>
              <a:tblGrid>
                <a:gridCol w="700442">
                  <a:extLst>
                    <a:ext uri="{9D8B030D-6E8A-4147-A177-3AD203B41FA5}">
                      <a16:colId xmlns:a16="http://schemas.microsoft.com/office/drawing/2014/main" val="2183464425"/>
                    </a:ext>
                  </a:extLst>
                </a:gridCol>
                <a:gridCol w="596793">
                  <a:extLst>
                    <a:ext uri="{9D8B030D-6E8A-4147-A177-3AD203B41FA5}">
                      <a16:colId xmlns:a16="http://schemas.microsoft.com/office/drawing/2014/main" val="249442710"/>
                    </a:ext>
                  </a:extLst>
                </a:gridCol>
                <a:gridCol w="678344">
                  <a:extLst>
                    <a:ext uri="{9D8B030D-6E8A-4147-A177-3AD203B41FA5}">
                      <a16:colId xmlns:a16="http://schemas.microsoft.com/office/drawing/2014/main" val="1156242762"/>
                    </a:ext>
                  </a:extLst>
                </a:gridCol>
                <a:gridCol w="703707">
                  <a:extLst>
                    <a:ext uri="{9D8B030D-6E8A-4147-A177-3AD203B41FA5}">
                      <a16:colId xmlns:a16="http://schemas.microsoft.com/office/drawing/2014/main" val="913734384"/>
                    </a:ext>
                  </a:extLst>
                </a:gridCol>
                <a:gridCol w="684940">
                  <a:extLst>
                    <a:ext uri="{9D8B030D-6E8A-4147-A177-3AD203B41FA5}">
                      <a16:colId xmlns:a16="http://schemas.microsoft.com/office/drawing/2014/main" val="3129118179"/>
                    </a:ext>
                  </a:extLst>
                </a:gridCol>
              </a:tblGrid>
              <a:tr h="0">
                <a:tc>
                  <a:txBody>
                    <a:bodyPr/>
                    <a:lstStyle/>
                    <a:p>
                      <a:endParaRPr lang="en-US" sz="1000" b="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PV</a:t>
                      </a:r>
                      <a:endParaRPr lang="en-US" sz="1000" b="1">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BV</a:t>
                      </a:r>
                      <a:endParaRPr lang="en-US" sz="1000" b="1">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AP</a:t>
                      </a:r>
                      <a:endParaRPr lang="en-US" sz="1000" b="1">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a:t>RP</a:t>
                      </a:r>
                      <a:endParaRPr lang="en-US" sz="1000" b="1">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25719230"/>
                  </a:ext>
                </a:extLst>
              </a:tr>
              <a:tr h="0">
                <a:tc>
                  <a:txBody>
                    <a:bodyPr/>
                    <a:lstStyle/>
                    <a:p>
                      <a:r>
                        <a:rPr lang="en-US" sz="1000"/>
                        <a:t>MY (RM)</a:t>
                      </a:r>
                      <a:endParaRPr lang="en-US" sz="1000" b="1">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strike="noStrike"/>
                        <a:t>754.00</a:t>
                      </a:r>
                      <a:endParaRPr lang="en-US" sz="1000" b="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strike="noStrike"/>
                        <a:t>3,099.00</a:t>
                      </a:r>
                      <a:endParaRPr lang="en-US" sz="1000" b="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strike="noStrike"/>
                        <a:t>3,099.00</a:t>
                      </a:r>
                      <a:endParaRPr lang="en-US" sz="1000" b="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strike="noStrike"/>
                        <a:t>4,023.60</a:t>
                      </a:r>
                      <a:endParaRPr lang="en-US" sz="1000" b="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33229327"/>
                  </a:ext>
                </a:extLst>
              </a:tr>
              <a:tr h="0">
                <a:tc>
                  <a:txBody>
                    <a:bodyPr/>
                    <a:lstStyle/>
                    <a:p>
                      <a:r>
                        <a:rPr lang="en-US" sz="1000"/>
                        <a:t>BR (B$)</a:t>
                      </a:r>
                      <a:endParaRPr lang="en-US" sz="1000" b="1">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strike="noStrike"/>
                        <a:t>754.00</a:t>
                      </a:r>
                      <a:endParaRPr lang="en-US" sz="1000" b="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strike="noStrike"/>
                        <a:t>1,391.00</a:t>
                      </a:r>
                      <a:endParaRPr lang="en-US" sz="1000" b="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strike="noStrike"/>
                        <a:t>1,391.00</a:t>
                      </a:r>
                      <a:endParaRPr lang="en-US" sz="1000" b="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000" strike="noStrike"/>
                        <a:t>1,797.00</a:t>
                      </a:r>
                      <a:endParaRPr lang="en-US" sz="1000" b="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46332175"/>
                  </a:ext>
                </a:extLst>
              </a:tr>
            </a:tbl>
          </a:graphicData>
        </a:graphic>
      </p:graphicFrame>
      <p:sp>
        <p:nvSpPr>
          <p:cNvPr id="8" name="Rectangle 7">
            <a:extLst>
              <a:ext uri="{FF2B5EF4-FFF2-40B4-BE49-F238E27FC236}">
                <a16:creationId xmlns:a16="http://schemas.microsoft.com/office/drawing/2014/main" id="{BF83E544-FA2C-CC45-B62D-ED87DDBCD04E}"/>
              </a:ext>
            </a:extLst>
          </p:cNvPr>
          <p:cNvSpPr/>
          <p:nvPr/>
        </p:nvSpPr>
        <p:spPr>
          <a:xfrm>
            <a:off x="1466975" y="1312431"/>
            <a:ext cx="2992819" cy="369332"/>
          </a:xfrm>
          <a:prstGeom prst="rect">
            <a:avLst/>
          </a:prstGeom>
        </p:spPr>
        <p:txBody>
          <a:bodyPr wrap="square">
            <a:spAutoFit/>
          </a:bodyPr>
          <a:lstStyle/>
          <a:p>
            <a:pPr algn="r"/>
            <a:r>
              <a:rPr lang="en-MY">
                <a:latin typeface="Arial"/>
                <a:cs typeface="Arial"/>
              </a:rPr>
              <a:t>Trade-In Period: </a:t>
            </a:r>
          </a:p>
        </p:txBody>
      </p:sp>
      <p:sp>
        <p:nvSpPr>
          <p:cNvPr id="9" name="TextBox 8">
            <a:extLst>
              <a:ext uri="{FF2B5EF4-FFF2-40B4-BE49-F238E27FC236}">
                <a16:creationId xmlns:a16="http://schemas.microsoft.com/office/drawing/2014/main" id="{01FA4D7B-8181-8842-8861-2B261EB3533D}"/>
              </a:ext>
            </a:extLst>
          </p:cNvPr>
          <p:cNvSpPr txBox="1"/>
          <p:nvPr/>
        </p:nvSpPr>
        <p:spPr>
          <a:xfrm>
            <a:off x="4516201" y="1321162"/>
            <a:ext cx="3040687" cy="369332"/>
          </a:xfrm>
          <a:prstGeom prst="rect">
            <a:avLst/>
          </a:prstGeom>
          <a:noFill/>
        </p:spPr>
        <p:txBody>
          <a:bodyPr wrap="square" rtlCol="0">
            <a:spAutoFit/>
          </a:bodyPr>
          <a:lstStyle/>
          <a:p>
            <a:r>
              <a:rPr lang="en-MY">
                <a:latin typeface="Arial"/>
                <a:cs typeface="Arial"/>
              </a:rPr>
              <a:t>Redemption Period: </a:t>
            </a:r>
          </a:p>
        </p:txBody>
      </p:sp>
      <p:cxnSp>
        <p:nvCxnSpPr>
          <p:cNvPr id="11" name="Straight Connector 10">
            <a:extLst>
              <a:ext uri="{FF2B5EF4-FFF2-40B4-BE49-F238E27FC236}">
                <a16:creationId xmlns:a16="http://schemas.microsoft.com/office/drawing/2014/main" id="{E652E7B7-E12F-3245-88DE-2B631672187A}"/>
              </a:ext>
            </a:extLst>
          </p:cNvPr>
          <p:cNvCxnSpPr>
            <a:cxnSpLocks/>
          </p:cNvCxnSpPr>
          <p:nvPr/>
        </p:nvCxnSpPr>
        <p:spPr>
          <a:xfrm>
            <a:off x="4489522" y="1404284"/>
            <a:ext cx="0" cy="188476"/>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75DF8ED3-304E-EE4A-96E9-B09FBFC0DE88}"/>
              </a:ext>
            </a:extLst>
          </p:cNvPr>
          <p:cNvPicPr>
            <a:picLocks noChangeAspect="1"/>
          </p:cNvPicPr>
          <p:nvPr/>
        </p:nvPicPr>
        <p:blipFill rotWithShape="1">
          <a:blip r:embed="rId4">
            <a:extLst>
              <a:ext uri="{28A0092B-C50C-407E-A947-70E740481C1C}">
                <a14:useLocalDpi xmlns:a14="http://schemas.microsoft.com/office/drawing/2010/main" val="0"/>
              </a:ext>
            </a:extLst>
          </a:blip>
          <a:srcRect l="8222" t="2976" r="52836" b="64341"/>
          <a:stretch/>
        </p:blipFill>
        <p:spPr>
          <a:xfrm>
            <a:off x="2561179" y="2104271"/>
            <a:ext cx="874988" cy="1367237"/>
          </a:xfrm>
          <a:prstGeom prst="rect">
            <a:avLst/>
          </a:prstGeom>
        </p:spPr>
      </p:pic>
      <p:sp>
        <p:nvSpPr>
          <p:cNvPr id="81" name="TextBox 80">
            <a:extLst>
              <a:ext uri="{FF2B5EF4-FFF2-40B4-BE49-F238E27FC236}">
                <a16:creationId xmlns:a16="http://schemas.microsoft.com/office/drawing/2014/main" id="{8AAE4739-1953-4744-BFF3-CC4E73817A0D}"/>
              </a:ext>
            </a:extLst>
          </p:cNvPr>
          <p:cNvSpPr txBox="1"/>
          <p:nvPr/>
        </p:nvSpPr>
        <p:spPr>
          <a:xfrm>
            <a:off x="573341" y="2350506"/>
            <a:ext cx="1677354" cy="307777"/>
          </a:xfrm>
          <a:prstGeom prst="rect">
            <a:avLst/>
          </a:prstGeom>
          <a:noFill/>
        </p:spPr>
        <p:txBody>
          <a:bodyPr wrap="square" rtlCol="0">
            <a:spAutoFit/>
          </a:bodyPr>
          <a:lstStyle/>
          <a:p>
            <a:pPr defTabSz="342892">
              <a:spcAft>
                <a:spcPts val="450"/>
              </a:spcAft>
              <a:defRPr/>
            </a:pPr>
            <a:r>
              <a:rPr lang="en-MY" sz="1400" b="1">
                <a:solidFill>
                  <a:prstClr val="black"/>
                </a:solidFill>
                <a:latin typeface="Arial" panose="020B0604020202020204" pitchFamily="34" charset="0"/>
                <a:cs typeface="Arial" panose="020B0604020202020204" pitchFamily="34" charset="0"/>
              </a:rPr>
              <a:t>Used eSpring </a:t>
            </a:r>
          </a:p>
        </p:txBody>
      </p:sp>
      <p:sp>
        <p:nvSpPr>
          <p:cNvPr id="83" name="TextBox 82">
            <a:extLst>
              <a:ext uri="{FF2B5EF4-FFF2-40B4-BE49-F238E27FC236}">
                <a16:creationId xmlns:a16="http://schemas.microsoft.com/office/drawing/2014/main" id="{A7C397AD-B685-0C44-B499-CB1E69FEC5AD}"/>
              </a:ext>
            </a:extLst>
          </p:cNvPr>
          <p:cNvSpPr txBox="1"/>
          <p:nvPr/>
        </p:nvSpPr>
        <p:spPr>
          <a:xfrm>
            <a:off x="3989017" y="3877920"/>
            <a:ext cx="1192080" cy="738664"/>
          </a:xfrm>
          <a:prstGeom prst="rect">
            <a:avLst/>
          </a:prstGeom>
          <a:noFill/>
        </p:spPr>
        <p:txBody>
          <a:bodyPr wrap="square" rtlCol="0">
            <a:spAutoFit/>
          </a:bodyPr>
          <a:lstStyle/>
          <a:p>
            <a:pPr algn="ctr" defTabSz="342892">
              <a:spcAft>
                <a:spcPts val="450"/>
              </a:spcAft>
              <a:defRPr/>
            </a:pPr>
            <a:r>
              <a:rPr lang="en-MY" sz="1400" b="1">
                <a:solidFill>
                  <a:schemeClr val="bg1">
                    <a:lumMod val="95000"/>
                  </a:schemeClr>
                </a:solidFill>
                <a:latin typeface="Arial" panose="020B0604020202020204" pitchFamily="34" charset="0"/>
                <a:cs typeface="Arial" panose="020B0604020202020204" pitchFamily="34" charset="0"/>
              </a:rPr>
              <a:t>Rebate RM400 /B$180</a:t>
            </a:r>
          </a:p>
        </p:txBody>
      </p:sp>
      <p:sp>
        <p:nvSpPr>
          <p:cNvPr id="88" name="Rectangle 87">
            <a:extLst>
              <a:ext uri="{FF2B5EF4-FFF2-40B4-BE49-F238E27FC236}">
                <a16:creationId xmlns:a16="http://schemas.microsoft.com/office/drawing/2014/main" id="{3D36839C-58D4-D949-B9E5-D75965C99114}"/>
              </a:ext>
            </a:extLst>
          </p:cNvPr>
          <p:cNvSpPr/>
          <p:nvPr/>
        </p:nvSpPr>
        <p:spPr>
          <a:xfrm>
            <a:off x="4063697" y="5232411"/>
            <a:ext cx="1022115" cy="8999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7" name="TextBox 86">
            <a:extLst>
              <a:ext uri="{FF2B5EF4-FFF2-40B4-BE49-F238E27FC236}">
                <a16:creationId xmlns:a16="http://schemas.microsoft.com/office/drawing/2014/main" id="{B56D0F05-BFAC-4241-BD85-CEDF27F13E4A}"/>
              </a:ext>
            </a:extLst>
          </p:cNvPr>
          <p:cNvSpPr txBox="1"/>
          <p:nvPr/>
        </p:nvSpPr>
        <p:spPr>
          <a:xfrm>
            <a:off x="4025561" y="5358397"/>
            <a:ext cx="1098278" cy="738664"/>
          </a:xfrm>
          <a:prstGeom prst="rect">
            <a:avLst/>
          </a:prstGeom>
          <a:noFill/>
        </p:spPr>
        <p:txBody>
          <a:bodyPr wrap="square" rtlCol="0">
            <a:spAutoFit/>
          </a:bodyPr>
          <a:lstStyle/>
          <a:p>
            <a:pPr algn="ctr" defTabSz="342892">
              <a:spcAft>
                <a:spcPts val="450"/>
              </a:spcAft>
              <a:defRPr/>
            </a:pPr>
            <a:r>
              <a:rPr lang="en-MY" sz="1400" b="1">
                <a:solidFill>
                  <a:schemeClr val="bg1">
                    <a:lumMod val="95000"/>
                  </a:schemeClr>
                </a:solidFill>
                <a:latin typeface="Arial" panose="020B0604020202020204" pitchFamily="34" charset="0"/>
                <a:cs typeface="Arial" panose="020B0604020202020204" pitchFamily="34" charset="0"/>
              </a:rPr>
              <a:t>Rebate RM200 /B$90</a:t>
            </a:r>
          </a:p>
        </p:txBody>
      </p:sp>
      <p:pic>
        <p:nvPicPr>
          <p:cNvPr id="89" name="Picture 88">
            <a:extLst>
              <a:ext uri="{FF2B5EF4-FFF2-40B4-BE49-F238E27FC236}">
                <a16:creationId xmlns:a16="http://schemas.microsoft.com/office/drawing/2014/main" id="{B51E8ED5-1875-1C48-92C5-9A3901F9ABE1}"/>
              </a:ext>
            </a:extLst>
          </p:cNvPr>
          <p:cNvPicPr>
            <a:picLocks noChangeAspect="1"/>
          </p:cNvPicPr>
          <p:nvPr/>
        </p:nvPicPr>
        <p:blipFill rotWithShape="1">
          <a:blip r:embed="rId4">
            <a:extLst>
              <a:ext uri="{28A0092B-C50C-407E-A947-70E740481C1C}">
                <a14:useLocalDpi xmlns:a14="http://schemas.microsoft.com/office/drawing/2010/main" val="0"/>
              </a:ext>
            </a:extLst>
          </a:blip>
          <a:srcRect l="8223" t="69631" r="37824" b="3698"/>
          <a:stretch/>
        </p:blipFill>
        <p:spPr>
          <a:xfrm>
            <a:off x="2300652" y="4967803"/>
            <a:ext cx="1421165" cy="1308001"/>
          </a:xfrm>
          <a:prstGeom prst="rect">
            <a:avLst/>
          </a:prstGeom>
        </p:spPr>
      </p:pic>
      <p:sp>
        <p:nvSpPr>
          <p:cNvPr id="55" name="TextBox 54">
            <a:extLst>
              <a:ext uri="{FF2B5EF4-FFF2-40B4-BE49-F238E27FC236}">
                <a16:creationId xmlns:a16="http://schemas.microsoft.com/office/drawing/2014/main" id="{DF97BBAA-BE6F-FA44-8AAE-E90FE0FED495}"/>
              </a:ext>
            </a:extLst>
          </p:cNvPr>
          <p:cNvSpPr txBox="1"/>
          <p:nvPr/>
        </p:nvSpPr>
        <p:spPr>
          <a:xfrm>
            <a:off x="357373" y="571164"/>
            <a:ext cx="8786627" cy="523220"/>
          </a:xfrm>
          <a:prstGeom prst="rect">
            <a:avLst/>
          </a:prstGeom>
          <a:noFill/>
        </p:spPr>
        <p:txBody>
          <a:bodyPr wrap="square" lIns="91440" tIns="45720" rIns="91440" bIns="45720" rtlCol="0" anchor="t">
            <a:spAutoFit/>
          </a:bodyPr>
          <a:lstStyle/>
          <a:p>
            <a:pPr algn="ctr" defTabSz="342892">
              <a:defRPr/>
            </a:pPr>
            <a:r>
              <a:rPr lang="en-MY" sz="2800" b="1" err="1">
                <a:solidFill>
                  <a:srgbClr val="002060"/>
                </a:solidFill>
                <a:latin typeface="Arial"/>
                <a:cs typeface="Arial"/>
              </a:rPr>
              <a:t>eSPRING</a:t>
            </a:r>
            <a:r>
              <a:rPr lang="en-MY" sz="2800" b="1">
                <a:solidFill>
                  <a:srgbClr val="002060"/>
                </a:solidFill>
                <a:latin typeface="Arial"/>
                <a:cs typeface="Arial"/>
              </a:rPr>
              <a:t> TRADE-IN PROGRAMME</a:t>
            </a:r>
          </a:p>
        </p:txBody>
      </p:sp>
      <p:sp>
        <p:nvSpPr>
          <p:cNvPr id="98" name="Rectangle 97">
            <a:extLst>
              <a:ext uri="{FF2B5EF4-FFF2-40B4-BE49-F238E27FC236}">
                <a16:creationId xmlns:a16="http://schemas.microsoft.com/office/drawing/2014/main" id="{F41F3BC2-DE3D-2D40-BBB9-8B371CB79174}"/>
              </a:ext>
            </a:extLst>
          </p:cNvPr>
          <p:cNvSpPr/>
          <p:nvPr/>
        </p:nvSpPr>
        <p:spPr>
          <a:xfrm flipV="1">
            <a:off x="193963" y="2067972"/>
            <a:ext cx="8714979" cy="72599"/>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563E5A1E-5784-7E43-889B-179FD907F260}"/>
              </a:ext>
            </a:extLst>
          </p:cNvPr>
          <p:cNvSpPr/>
          <p:nvPr/>
        </p:nvSpPr>
        <p:spPr>
          <a:xfrm flipV="1">
            <a:off x="193963" y="3501356"/>
            <a:ext cx="8714979" cy="72599"/>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02C6941D-059B-774D-9A22-B66C06AF9BF9}"/>
              </a:ext>
            </a:extLst>
          </p:cNvPr>
          <p:cNvSpPr/>
          <p:nvPr/>
        </p:nvSpPr>
        <p:spPr>
          <a:xfrm flipV="1">
            <a:off x="193963" y="4968428"/>
            <a:ext cx="8714979" cy="72599"/>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46C8CE67-E119-5A4C-A6EB-9DAB0C2BA356}"/>
              </a:ext>
            </a:extLst>
          </p:cNvPr>
          <p:cNvSpPr/>
          <p:nvPr/>
        </p:nvSpPr>
        <p:spPr>
          <a:xfrm>
            <a:off x="193963" y="6255604"/>
            <a:ext cx="8714980" cy="422988"/>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B4ECDD1E-AFD1-4DAE-AA8D-80C904E54DDD}"/>
              </a:ext>
            </a:extLst>
          </p:cNvPr>
          <p:cNvSpPr txBox="1"/>
          <p:nvPr/>
        </p:nvSpPr>
        <p:spPr>
          <a:xfrm>
            <a:off x="3367354" y="1660502"/>
            <a:ext cx="2547063" cy="369332"/>
          </a:xfrm>
          <a:prstGeom prst="rect">
            <a:avLst/>
          </a:prstGeom>
          <a:noFill/>
        </p:spPr>
        <p:txBody>
          <a:bodyPr wrap="square">
            <a:spAutoFit/>
          </a:bodyPr>
          <a:lstStyle/>
          <a:p>
            <a:r>
              <a:rPr lang="en-MY" b="1">
                <a:latin typeface="Arial"/>
                <a:ea typeface="+mn-lt"/>
                <a:cs typeface="+mn-lt"/>
              </a:rPr>
              <a:t>1 JUN – 31 JUL 2023</a:t>
            </a:r>
          </a:p>
        </p:txBody>
      </p:sp>
      <p:pic>
        <p:nvPicPr>
          <p:cNvPr id="4" name="Picture 3">
            <a:extLst>
              <a:ext uri="{FF2B5EF4-FFF2-40B4-BE49-F238E27FC236}">
                <a16:creationId xmlns:a16="http://schemas.microsoft.com/office/drawing/2014/main" id="{8529642C-5746-E540-31A1-1EBCC2A5E32D}"/>
              </a:ext>
            </a:extLst>
          </p:cNvPr>
          <p:cNvPicPr>
            <a:picLocks noChangeAspect="1"/>
          </p:cNvPicPr>
          <p:nvPr/>
        </p:nvPicPr>
        <p:blipFill rotWithShape="1">
          <a:blip r:embed="rId4">
            <a:extLst>
              <a:ext uri="{28A0092B-C50C-407E-A947-70E740481C1C}">
                <a14:useLocalDpi xmlns:a14="http://schemas.microsoft.com/office/drawing/2010/main" val="0"/>
              </a:ext>
            </a:extLst>
          </a:blip>
          <a:srcRect l="44277" t="2976" r="10431" b="64341"/>
          <a:stretch/>
        </p:blipFill>
        <p:spPr>
          <a:xfrm>
            <a:off x="2496202" y="3572169"/>
            <a:ext cx="1004942" cy="1350165"/>
          </a:xfrm>
          <a:prstGeom prst="rect">
            <a:avLst/>
          </a:prstGeom>
        </p:spPr>
      </p:pic>
    </p:spTree>
    <p:extLst>
      <p:ext uri="{BB962C8B-B14F-4D97-AF65-F5344CB8AC3E}">
        <p14:creationId xmlns:p14="http://schemas.microsoft.com/office/powerpoint/2010/main" val="4238656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wall, vase, indoor, bathroom&#10;&#10;Description automatically generated">
            <a:extLst>
              <a:ext uri="{FF2B5EF4-FFF2-40B4-BE49-F238E27FC236}">
                <a16:creationId xmlns:a16="http://schemas.microsoft.com/office/drawing/2014/main" id="{898967F3-54F1-5255-7D13-EFA1414A9CA3}"/>
              </a:ext>
            </a:extLst>
          </p:cNvPr>
          <p:cNvPicPr>
            <a:picLocks noChangeAspect="1"/>
          </p:cNvPicPr>
          <p:nvPr/>
        </p:nvPicPr>
        <p:blipFill rotWithShape="1">
          <a:blip r:embed="rId2">
            <a:extLst>
              <a:ext uri="{28A0092B-C50C-407E-A947-70E740481C1C}">
                <a14:useLocalDpi xmlns:a14="http://schemas.microsoft.com/office/drawing/2010/main" val="0"/>
              </a:ext>
            </a:extLst>
          </a:blip>
          <a:srcRect l="13700" t="12236" r="5689" b="13220"/>
          <a:stretch/>
        </p:blipFill>
        <p:spPr>
          <a:xfrm>
            <a:off x="0" y="184814"/>
            <a:ext cx="9144000" cy="4045941"/>
          </a:xfrm>
          <a:prstGeom prst="rect">
            <a:avLst/>
          </a:prstGeom>
        </p:spPr>
      </p:pic>
      <p:sp>
        <p:nvSpPr>
          <p:cNvPr id="5" name="Rectangle 4">
            <a:extLst>
              <a:ext uri="{FF2B5EF4-FFF2-40B4-BE49-F238E27FC236}">
                <a16:creationId xmlns:a16="http://schemas.microsoft.com/office/drawing/2014/main" id="{D5C8915B-88BC-4CFF-8600-671C00AB86C5}"/>
              </a:ext>
            </a:extLst>
          </p:cNvPr>
          <p:cNvSpPr/>
          <p:nvPr/>
        </p:nvSpPr>
        <p:spPr>
          <a:xfrm>
            <a:off x="180000" y="4298227"/>
            <a:ext cx="8784000" cy="24622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MY" sz="1600" b="1">
                <a:solidFill>
                  <a:schemeClr val="accent1">
                    <a:lumMod val="50000"/>
                  </a:schemeClr>
                </a:solidFill>
                <a:latin typeface="Arial" panose="020B0604020202020204" pitchFamily="34" charset="0"/>
                <a:cs typeface="Arial" panose="020B0604020202020204" pitchFamily="34" charset="0"/>
              </a:rPr>
              <a:t>PARTICIPATING BANKS OFFERING 6/12-MONTH ZIPP</a:t>
            </a:r>
          </a:p>
        </p:txBody>
      </p:sp>
      <p:sp>
        <p:nvSpPr>
          <p:cNvPr id="25" name="Text Box 7">
            <a:extLst>
              <a:ext uri="{FF2B5EF4-FFF2-40B4-BE49-F238E27FC236}">
                <a16:creationId xmlns:a16="http://schemas.microsoft.com/office/drawing/2014/main" id="{F73555EF-A351-4530-962C-7F7E6303FA9E}"/>
              </a:ext>
            </a:extLst>
          </p:cNvPr>
          <p:cNvSpPr txBox="1">
            <a:spLocks noChangeArrowheads="1"/>
          </p:cNvSpPr>
          <p:nvPr/>
        </p:nvSpPr>
        <p:spPr bwMode="auto">
          <a:xfrm>
            <a:off x="2463631" y="493343"/>
            <a:ext cx="4216739" cy="640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tx1">
                      <a:alpha val="74998"/>
                    </a:schemeClr>
                  </a:outerShdw>
                </a:effectLst>
              </a14:hiddenEffects>
            </a:ext>
          </a:extLst>
        </p:spPr>
        <p:txBody>
          <a:bodyPr wrap="square" lIns="0" tIns="0" rIns="0" bIns="0">
            <a:spAutoFit/>
          </a:bodyPr>
          <a:lstStyle>
            <a:lvl1pPr>
              <a:defRPr sz="4400" b="1">
                <a:solidFill>
                  <a:schemeClr val="tx1"/>
                </a:solidFill>
                <a:latin typeface="Arial" charset="0"/>
              </a:defRPr>
            </a:lvl1pPr>
            <a:lvl2pPr marL="742950" indent="-285750">
              <a:defRPr sz="4400" b="1">
                <a:solidFill>
                  <a:schemeClr val="tx1"/>
                </a:solidFill>
                <a:latin typeface="Arial" charset="0"/>
              </a:defRPr>
            </a:lvl2pPr>
            <a:lvl3pPr marL="1143000" indent="-228600">
              <a:defRPr sz="4400" b="1">
                <a:solidFill>
                  <a:schemeClr val="tx1"/>
                </a:solidFill>
                <a:latin typeface="Arial" charset="0"/>
              </a:defRPr>
            </a:lvl3pPr>
            <a:lvl4pPr marL="1600200" indent="-228600">
              <a:defRPr sz="4400" b="1">
                <a:solidFill>
                  <a:schemeClr val="tx1"/>
                </a:solidFill>
                <a:latin typeface="Arial" charset="0"/>
              </a:defRPr>
            </a:lvl4pPr>
            <a:lvl5pPr marL="2057400" indent="-228600">
              <a:defRPr sz="4400" b="1">
                <a:solidFill>
                  <a:schemeClr val="tx1"/>
                </a:solidFill>
                <a:latin typeface="Arial" charset="0"/>
              </a:defRPr>
            </a:lvl5pPr>
            <a:lvl6pPr marL="2514600" indent="-228600" eaLnBrk="0" fontAlgn="base" hangingPunct="0">
              <a:spcBef>
                <a:spcPct val="0"/>
              </a:spcBef>
              <a:spcAft>
                <a:spcPct val="0"/>
              </a:spcAft>
              <a:buFont typeface="Arial" charset="0"/>
              <a:defRPr sz="4400" b="1">
                <a:solidFill>
                  <a:schemeClr val="tx1"/>
                </a:solidFill>
                <a:latin typeface="Arial" charset="0"/>
              </a:defRPr>
            </a:lvl6pPr>
            <a:lvl7pPr marL="2971800" indent="-228600" eaLnBrk="0" fontAlgn="base" hangingPunct="0">
              <a:spcBef>
                <a:spcPct val="0"/>
              </a:spcBef>
              <a:spcAft>
                <a:spcPct val="0"/>
              </a:spcAft>
              <a:buFont typeface="Arial" charset="0"/>
              <a:defRPr sz="4400" b="1">
                <a:solidFill>
                  <a:schemeClr val="tx1"/>
                </a:solidFill>
                <a:latin typeface="Arial" charset="0"/>
              </a:defRPr>
            </a:lvl7pPr>
            <a:lvl8pPr marL="3429000" indent="-228600" eaLnBrk="0" fontAlgn="base" hangingPunct="0">
              <a:spcBef>
                <a:spcPct val="0"/>
              </a:spcBef>
              <a:spcAft>
                <a:spcPct val="0"/>
              </a:spcAft>
              <a:buFont typeface="Arial" charset="0"/>
              <a:defRPr sz="4400" b="1">
                <a:solidFill>
                  <a:schemeClr val="tx1"/>
                </a:solidFill>
                <a:latin typeface="Arial" charset="0"/>
              </a:defRPr>
            </a:lvl8pPr>
            <a:lvl9pPr marL="3886200" indent="-228600" eaLnBrk="0" fontAlgn="base" hangingPunct="0">
              <a:spcBef>
                <a:spcPct val="0"/>
              </a:spcBef>
              <a:spcAft>
                <a:spcPct val="0"/>
              </a:spcAft>
              <a:buFont typeface="Arial" charset="0"/>
              <a:defRPr sz="4400" b="1">
                <a:solidFill>
                  <a:schemeClr val="tx1"/>
                </a:solidFill>
                <a:latin typeface="Arial" charset="0"/>
              </a:defRPr>
            </a:lvl9pPr>
          </a:lstStyle>
          <a:p>
            <a:pPr algn="ctr" defTabSz="1625621">
              <a:lnSpc>
                <a:spcPct val="80000"/>
              </a:lnSpc>
              <a:defRPr/>
            </a:pPr>
            <a:r>
              <a:rPr lang="en-US" sz="2600">
                <a:solidFill>
                  <a:srgbClr val="0070C0"/>
                </a:solidFill>
                <a:latin typeface="Arial" panose="020B0604020202020204" pitchFamily="34" charset="0"/>
                <a:ea typeface="Arial Narrow" charset="0"/>
                <a:cs typeface="Arial" panose="020B0604020202020204" pitchFamily="34" charset="0"/>
              </a:rPr>
              <a:t>eSpring</a:t>
            </a:r>
          </a:p>
          <a:p>
            <a:pPr algn="ctr" defTabSz="1625621">
              <a:lnSpc>
                <a:spcPct val="80000"/>
              </a:lnSpc>
              <a:defRPr/>
            </a:pPr>
            <a:r>
              <a:rPr lang="en-US" sz="2600">
                <a:solidFill>
                  <a:srgbClr val="0070C0"/>
                </a:solidFill>
                <a:latin typeface="Arial" panose="020B0604020202020204" pitchFamily="34" charset="0"/>
                <a:ea typeface="Arial Narrow" charset="0"/>
                <a:cs typeface="Arial" panose="020B0604020202020204" pitchFamily="34" charset="0"/>
              </a:rPr>
              <a:t>Water Treatment System</a:t>
            </a:r>
          </a:p>
        </p:txBody>
      </p:sp>
      <p:sp>
        <p:nvSpPr>
          <p:cNvPr id="28" name="TextBox 27">
            <a:extLst>
              <a:ext uri="{FF2B5EF4-FFF2-40B4-BE49-F238E27FC236}">
                <a16:creationId xmlns:a16="http://schemas.microsoft.com/office/drawing/2014/main" id="{C9F0B015-1F24-45CF-916D-41039FB2E79E}"/>
              </a:ext>
            </a:extLst>
          </p:cNvPr>
          <p:cNvSpPr txBox="1"/>
          <p:nvPr/>
        </p:nvSpPr>
        <p:spPr>
          <a:xfrm>
            <a:off x="180000" y="186171"/>
            <a:ext cx="1045485" cy="338554"/>
          </a:xfrm>
          <a:prstGeom prst="rect">
            <a:avLst/>
          </a:prstGeom>
          <a:solidFill>
            <a:schemeClr val="accent1">
              <a:lumMod val="50000"/>
            </a:schemeClr>
          </a:solidFill>
          <a:effectLst/>
        </p:spPr>
        <p:txBody>
          <a:bodyPr wrap="square" lIns="91440" tIns="45720" rIns="91440" bIns="45720" rtlCol="0" anchor="ctr">
            <a:spAutoFit/>
          </a:bodyPr>
          <a:lstStyle/>
          <a:p>
            <a:pPr algn="ctr">
              <a:defRPr/>
            </a:pPr>
            <a:r>
              <a:rPr lang="en-MY" sz="1600" b="1">
                <a:solidFill>
                  <a:schemeClr val="bg1"/>
                </a:solidFill>
                <a:latin typeface="Arial"/>
                <a:cs typeface="Arial"/>
              </a:rPr>
              <a:t>ZIPP6/12</a:t>
            </a:r>
            <a:endParaRPr lang="en-US" sz="1600" b="1">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269FD99-2C3C-4ED0-92ED-0E173BF752C3}"/>
              </a:ext>
            </a:extLst>
          </p:cNvPr>
          <p:cNvSpPr txBox="1"/>
          <p:nvPr/>
        </p:nvSpPr>
        <p:spPr>
          <a:xfrm>
            <a:off x="4027155" y="1057684"/>
            <a:ext cx="10896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MY" sz="1400">
                <a:latin typeface="Calibri"/>
              </a:rPr>
              <a:t>(100188)</a:t>
            </a:r>
            <a:endParaRPr lang="en-US" sz="1400"/>
          </a:p>
        </p:txBody>
      </p:sp>
      <p:graphicFrame>
        <p:nvGraphicFramePr>
          <p:cNvPr id="2" name="Table 1">
            <a:extLst>
              <a:ext uri="{FF2B5EF4-FFF2-40B4-BE49-F238E27FC236}">
                <a16:creationId xmlns:a16="http://schemas.microsoft.com/office/drawing/2014/main" id="{AE003D77-5E2E-CDF2-A06B-7FE740A655C6}"/>
              </a:ext>
            </a:extLst>
          </p:cNvPr>
          <p:cNvGraphicFramePr>
            <a:graphicFrameLocks noGrp="1"/>
          </p:cNvGraphicFramePr>
          <p:nvPr/>
        </p:nvGraphicFramePr>
        <p:xfrm>
          <a:off x="180000" y="4597994"/>
          <a:ext cx="8784000" cy="2119605"/>
        </p:xfrm>
        <a:graphic>
          <a:graphicData uri="http://schemas.openxmlformats.org/drawingml/2006/table">
            <a:tbl>
              <a:tblPr firstRow="1" bandRow="1">
                <a:tableStyleId>{5C22544A-7EE6-4342-B048-85BDC9FD1C3A}</a:tableStyleId>
              </a:tblPr>
              <a:tblGrid>
                <a:gridCol w="2858526">
                  <a:extLst>
                    <a:ext uri="{9D8B030D-6E8A-4147-A177-3AD203B41FA5}">
                      <a16:colId xmlns:a16="http://schemas.microsoft.com/office/drawing/2014/main" val="1073790447"/>
                    </a:ext>
                  </a:extLst>
                </a:gridCol>
                <a:gridCol w="3037154">
                  <a:extLst>
                    <a:ext uri="{9D8B030D-6E8A-4147-A177-3AD203B41FA5}">
                      <a16:colId xmlns:a16="http://schemas.microsoft.com/office/drawing/2014/main" val="1744712817"/>
                    </a:ext>
                  </a:extLst>
                </a:gridCol>
                <a:gridCol w="2888320">
                  <a:extLst>
                    <a:ext uri="{9D8B030D-6E8A-4147-A177-3AD203B41FA5}">
                      <a16:colId xmlns:a16="http://schemas.microsoft.com/office/drawing/2014/main" val="1353102698"/>
                    </a:ext>
                  </a:extLst>
                </a:gridCol>
              </a:tblGrid>
              <a:tr h="409020">
                <a:tc gridSpan="2">
                  <a:txBody>
                    <a:bodyPr/>
                    <a:lstStyle/>
                    <a:p>
                      <a:pPr algn="ctr"/>
                      <a:r>
                        <a:rPr lang="en-MY" sz="1500" b="1">
                          <a:solidFill>
                            <a:schemeClr val="bg1"/>
                          </a:solidFill>
                          <a:latin typeface="Arial" panose="020B0604020202020204" pitchFamily="34" charset="0"/>
                          <a:cs typeface="Arial" panose="020B0604020202020204" pitchFamily="34" charset="0"/>
                        </a:rPr>
                        <a:t>Walk-in and Online payment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pPr algn="ctr"/>
                      <a:endParaRPr lang="en-MY" sz="1400" b="1">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sz="1500" b="1">
                          <a:solidFill>
                            <a:schemeClr val="bg1"/>
                          </a:solidFill>
                          <a:latin typeface="Arial" panose="020B0604020202020204" pitchFamily="34" charset="0"/>
                          <a:cs typeface="Arial" panose="020B0604020202020204" pitchFamily="34" charset="0"/>
                        </a:rPr>
                        <a:t>Walk-in payment only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497144450"/>
                  </a:ext>
                </a:extLst>
              </a:tr>
              <a:tr h="553962">
                <a:tc>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endParaRPr lang="en-MY" sz="1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F1"/>
                    </a:solidFill>
                  </a:tcPr>
                </a:tc>
                <a:tc>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endParaRPr lang="en-MY" sz="150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F1"/>
                    </a:solidFill>
                  </a:tcPr>
                </a:tc>
                <a:tc>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endParaRPr lang="en-MY" sz="1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F1"/>
                    </a:solidFill>
                  </a:tcPr>
                </a:tc>
                <a:extLst>
                  <a:ext uri="{0D108BD9-81ED-4DB2-BD59-A6C34878D82A}">
                    <a16:rowId xmlns:a16="http://schemas.microsoft.com/office/drawing/2014/main" val="4222165963"/>
                  </a:ext>
                </a:extLst>
              </a:tr>
              <a:tr h="553962">
                <a:tc>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endParaRPr lang="en-MY" sz="1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F1"/>
                    </a:solidFill>
                  </a:tcPr>
                </a:tc>
                <a:tc>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endParaRPr lang="en-MY" sz="150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F1"/>
                    </a:solidFill>
                  </a:tcPr>
                </a:tc>
                <a:tc>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endParaRPr lang="en-MY" sz="1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F1"/>
                    </a:solidFill>
                  </a:tcPr>
                </a:tc>
                <a:extLst>
                  <a:ext uri="{0D108BD9-81ED-4DB2-BD59-A6C34878D82A}">
                    <a16:rowId xmlns:a16="http://schemas.microsoft.com/office/drawing/2014/main" val="1010402198"/>
                  </a:ext>
                </a:extLst>
              </a:tr>
              <a:tr h="602661">
                <a:tc>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endParaRPr lang="en-MY" sz="1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F1"/>
                    </a:solidFill>
                  </a:tcPr>
                </a:tc>
                <a:tc>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endParaRPr lang="en-MY" sz="150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F1"/>
                    </a:solidFill>
                  </a:tcPr>
                </a:tc>
                <a:tc>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endParaRPr lang="en-MY" sz="1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F1"/>
                    </a:solidFill>
                  </a:tcPr>
                </a:tc>
                <a:extLst>
                  <a:ext uri="{0D108BD9-81ED-4DB2-BD59-A6C34878D82A}">
                    <a16:rowId xmlns:a16="http://schemas.microsoft.com/office/drawing/2014/main" val="610492788"/>
                  </a:ext>
                </a:extLst>
              </a:tr>
            </a:tbl>
          </a:graphicData>
        </a:graphic>
      </p:graphicFrame>
      <p:pic>
        <p:nvPicPr>
          <p:cNvPr id="7" name="Graphic 6">
            <a:extLst>
              <a:ext uri="{FF2B5EF4-FFF2-40B4-BE49-F238E27FC236}">
                <a16:creationId xmlns:a16="http://schemas.microsoft.com/office/drawing/2014/main" id="{AB8A91F6-DF9D-74E8-D48B-52487AB8D36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107" t="40575" r="3078" b="42436"/>
          <a:stretch/>
        </p:blipFill>
        <p:spPr>
          <a:xfrm>
            <a:off x="751448" y="5702813"/>
            <a:ext cx="2009137" cy="359998"/>
          </a:xfrm>
          <a:prstGeom prst="rect">
            <a:avLst/>
          </a:prstGeom>
        </p:spPr>
      </p:pic>
      <p:pic>
        <p:nvPicPr>
          <p:cNvPr id="10" name="Graphic 9">
            <a:extLst>
              <a:ext uri="{FF2B5EF4-FFF2-40B4-BE49-F238E27FC236}">
                <a16:creationId xmlns:a16="http://schemas.microsoft.com/office/drawing/2014/main" id="{4848B0A4-C5AD-BE04-E32C-1A98DFADBE15}"/>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38957" r="1926" b="40656"/>
          <a:stretch/>
        </p:blipFill>
        <p:spPr>
          <a:xfrm>
            <a:off x="3818070" y="5132527"/>
            <a:ext cx="1961481" cy="407737"/>
          </a:xfrm>
          <a:prstGeom prst="rect">
            <a:avLst/>
          </a:prstGeom>
        </p:spPr>
      </p:pic>
      <p:pic>
        <p:nvPicPr>
          <p:cNvPr id="12" name="Picture 11">
            <a:extLst>
              <a:ext uri="{FF2B5EF4-FFF2-40B4-BE49-F238E27FC236}">
                <a16:creationId xmlns:a16="http://schemas.microsoft.com/office/drawing/2014/main" id="{2583A5E0-C5DF-C6EE-BC6F-6932645C8E2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2198" b="31256"/>
          <a:stretch/>
        </p:blipFill>
        <p:spPr>
          <a:xfrm>
            <a:off x="947124" y="5191815"/>
            <a:ext cx="1325631" cy="271303"/>
          </a:xfrm>
          <a:prstGeom prst="rect">
            <a:avLst/>
          </a:prstGeom>
        </p:spPr>
      </p:pic>
      <p:pic>
        <p:nvPicPr>
          <p:cNvPr id="14" name="Picture 13">
            <a:extLst>
              <a:ext uri="{FF2B5EF4-FFF2-40B4-BE49-F238E27FC236}">
                <a16:creationId xmlns:a16="http://schemas.microsoft.com/office/drawing/2014/main" id="{70A423AC-1126-5B9C-EF6E-324B0075EA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7124" y="6302506"/>
            <a:ext cx="1617785" cy="249185"/>
          </a:xfrm>
          <a:prstGeom prst="rect">
            <a:avLst/>
          </a:prstGeom>
        </p:spPr>
      </p:pic>
      <p:pic>
        <p:nvPicPr>
          <p:cNvPr id="15" name="Picture 14">
            <a:extLst>
              <a:ext uri="{FF2B5EF4-FFF2-40B4-BE49-F238E27FC236}">
                <a16:creationId xmlns:a16="http://schemas.microsoft.com/office/drawing/2014/main" id="{7B878488-13BC-4734-25A5-60D1711F95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7649" y="5564614"/>
            <a:ext cx="1404256" cy="610852"/>
          </a:xfrm>
          <a:prstGeom prst="rect">
            <a:avLst/>
          </a:prstGeom>
        </p:spPr>
      </p:pic>
      <p:pic>
        <p:nvPicPr>
          <p:cNvPr id="17" name="Picture 16">
            <a:extLst>
              <a:ext uri="{FF2B5EF4-FFF2-40B4-BE49-F238E27FC236}">
                <a16:creationId xmlns:a16="http://schemas.microsoft.com/office/drawing/2014/main" id="{E1241545-8A66-FECD-91D2-C81B8E115AC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0109" t="23024" r="10330" b="22896"/>
          <a:stretch/>
        </p:blipFill>
        <p:spPr>
          <a:xfrm>
            <a:off x="2470242" y="5146775"/>
            <a:ext cx="1263732" cy="371789"/>
          </a:xfrm>
          <a:prstGeom prst="rect">
            <a:avLst/>
          </a:prstGeom>
        </p:spPr>
      </p:pic>
      <p:pic>
        <p:nvPicPr>
          <p:cNvPr id="19" name="Picture 18">
            <a:extLst>
              <a:ext uri="{FF2B5EF4-FFF2-40B4-BE49-F238E27FC236}">
                <a16:creationId xmlns:a16="http://schemas.microsoft.com/office/drawing/2014/main" id="{0C2B497E-352C-3BD2-D253-1EFE94C1FF5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50764" y="5540264"/>
            <a:ext cx="812406" cy="359998"/>
          </a:xfrm>
          <a:prstGeom prst="rect">
            <a:avLst/>
          </a:prstGeom>
        </p:spPr>
      </p:pic>
      <p:pic>
        <p:nvPicPr>
          <p:cNvPr id="21" name="Picture 20">
            <a:extLst>
              <a:ext uri="{FF2B5EF4-FFF2-40B4-BE49-F238E27FC236}">
                <a16:creationId xmlns:a16="http://schemas.microsoft.com/office/drawing/2014/main" id="{276A2E35-8E08-70D8-FFE2-3FB9F882EE0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93118" y="5685335"/>
            <a:ext cx="992343" cy="394953"/>
          </a:xfrm>
          <a:prstGeom prst="rect">
            <a:avLst/>
          </a:prstGeom>
        </p:spPr>
      </p:pic>
      <p:pic>
        <p:nvPicPr>
          <p:cNvPr id="22" name="Picture 21">
            <a:extLst>
              <a:ext uri="{FF2B5EF4-FFF2-40B4-BE49-F238E27FC236}">
                <a16:creationId xmlns:a16="http://schemas.microsoft.com/office/drawing/2014/main" id="{655854FD-D652-3E33-CDDF-3B2368A72E3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93118" y="6213467"/>
            <a:ext cx="1333326" cy="359998"/>
          </a:xfrm>
          <a:prstGeom prst="rect">
            <a:avLst/>
          </a:prstGeom>
        </p:spPr>
      </p:pic>
      <p:pic>
        <p:nvPicPr>
          <p:cNvPr id="24" name="Picture 23">
            <a:extLst>
              <a:ext uri="{FF2B5EF4-FFF2-40B4-BE49-F238E27FC236}">
                <a16:creationId xmlns:a16="http://schemas.microsoft.com/office/drawing/2014/main" id="{A1093A27-2B38-7D0A-04CF-27570FC4025D}"/>
              </a:ext>
            </a:extLst>
          </p:cNvPr>
          <p:cNvPicPr>
            <a:picLocks noChangeAspect="1"/>
          </p:cNvPicPr>
          <p:nvPr/>
        </p:nvPicPr>
        <p:blipFill rotWithShape="1">
          <a:blip r:embed="rId14"/>
          <a:srcRect l="5466" t="27368" r="4199" b="24023"/>
          <a:stretch/>
        </p:blipFill>
        <p:spPr>
          <a:xfrm>
            <a:off x="7401812" y="5477797"/>
            <a:ext cx="1190679" cy="359998"/>
          </a:xfrm>
          <a:prstGeom prst="rect">
            <a:avLst/>
          </a:prstGeom>
        </p:spPr>
      </p:pic>
    </p:spTree>
    <p:extLst>
      <p:ext uri="{BB962C8B-B14F-4D97-AF65-F5344CB8AC3E}">
        <p14:creationId xmlns:p14="http://schemas.microsoft.com/office/powerpoint/2010/main" val="4182636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close-up of a pot&#10;&#10;Description automatically generated with low confidence">
            <a:extLst>
              <a:ext uri="{FF2B5EF4-FFF2-40B4-BE49-F238E27FC236}">
                <a16:creationId xmlns:a16="http://schemas.microsoft.com/office/drawing/2014/main" id="{A5474A6E-1B19-E4FC-59EF-1C73FAE72E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409" t="10725" r="10278" b="-128"/>
          <a:stretch/>
        </p:blipFill>
        <p:spPr>
          <a:xfrm flipH="1">
            <a:off x="3969279" y="231881"/>
            <a:ext cx="5054381" cy="3265732"/>
          </a:xfrm>
          <a:prstGeom prst="rect">
            <a:avLst/>
          </a:prstGeom>
        </p:spPr>
      </p:pic>
      <p:sp>
        <p:nvSpPr>
          <p:cNvPr id="27" name="Rectangle 26">
            <a:extLst>
              <a:ext uri="{FF2B5EF4-FFF2-40B4-BE49-F238E27FC236}">
                <a16:creationId xmlns:a16="http://schemas.microsoft.com/office/drawing/2014/main" id="{31AA64A0-9074-F5FF-7E67-808CB4626ACF}"/>
              </a:ext>
            </a:extLst>
          </p:cNvPr>
          <p:cNvSpPr/>
          <p:nvPr/>
        </p:nvSpPr>
        <p:spPr>
          <a:xfrm>
            <a:off x="5362033" y="2422911"/>
            <a:ext cx="3396303" cy="1039234"/>
          </a:xfrm>
          <a:prstGeom prst="rect">
            <a:avLst/>
          </a:prstGeom>
          <a:solidFill>
            <a:schemeClr val="tx1">
              <a:lumMod val="75000"/>
              <a:lumOff val="25000"/>
              <a:alpha val="7450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037">
            <a:extLst>
              <a:ext uri="{FF2B5EF4-FFF2-40B4-BE49-F238E27FC236}">
                <a16:creationId xmlns:a16="http://schemas.microsoft.com/office/drawing/2014/main" id="{71F18614-BDB6-DD7D-E6DE-D41C75298588}"/>
              </a:ext>
            </a:extLst>
          </p:cNvPr>
          <p:cNvPicPr>
            <a:picLocks noChangeAspect="1"/>
          </p:cNvPicPr>
          <p:nvPr/>
        </p:nvPicPr>
        <p:blipFill rotWithShape="1">
          <a:blip r:embed="rId4">
            <a:extLst>
              <a:ext uri="{28A0092B-C50C-407E-A947-70E740481C1C}">
                <a14:useLocalDpi xmlns:a14="http://schemas.microsoft.com/office/drawing/2010/main" val="0"/>
              </a:ext>
            </a:extLst>
          </a:blip>
          <a:srcRect l="18550" t="48820" r="-277" b="13635"/>
          <a:stretch/>
        </p:blipFill>
        <p:spPr>
          <a:xfrm flipH="1">
            <a:off x="3957087" y="3594986"/>
            <a:ext cx="4799874" cy="3099117"/>
          </a:xfrm>
          <a:prstGeom prst="rect">
            <a:avLst/>
          </a:prstGeom>
        </p:spPr>
      </p:pic>
      <p:pic>
        <p:nvPicPr>
          <p:cNvPr id="53" name="Picture 52">
            <a:extLst>
              <a:ext uri="{FF2B5EF4-FFF2-40B4-BE49-F238E27FC236}">
                <a16:creationId xmlns:a16="http://schemas.microsoft.com/office/drawing/2014/main" id="{81EEDBDB-BC84-E59A-6FC2-FA0FBA06159E}"/>
              </a:ext>
            </a:extLst>
          </p:cNvPr>
          <p:cNvPicPr>
            <a:picLocks noChangeAspect="1"/>
          </p:cNvPicPr>
          <p:nvPr/>
        </p:nvPicPr>
        <p:blipFill rotWithShape="1">
          <a:blip r:embed="rId4">
            <a:extLst>
              <a:ext uri="{28A0092B-C50C-407E-A947-70E740481C1C}">
                <a14:useLocalDpi xmlns:a14="http://schemas.microsoft.com/office/drawing/2010/main" val="0"/>
              </a:ext>
            </a:extLst>
          </a:blip>
          <a:srcRect l="18550" t="48820" r="-277" b="13635"/>
          <a:stretch/>
        </p:blipFill>
        <p:spPr>
          <a:xfrm flipH="1">
            <a:off x="4223787" y="3594986"/>
            <a:ext cx="4799874" cy="3099117"/>
          </a:xfrm>
          <a:prstGeom prst="rect">
            <a:avLst/>
          </a:prstGeom>
        </p:spPr>
      </p:pic>
      <p:sp>
        <p:nvSpPr>
          <p:cNvPr id="1039" name="Rectangle 1038">
            <a:extLst>
              <a:ext uri="{FF2B5EF4-FFF2-40B4-BE49-F238E27FC236}">
                <a16:creationId xmlns:a16="http://schemas.microsoft.com/office/drawing/2014/main" id="{A5F68C48-CE3B-593E-3AED-A4E58A7ED7A9}"/>
              </a:ext>
            </a:extLst>
          </p:cNvPr>
          <p:cNvSpPr/>
          <p:nvPr/>
        </p:nvSpPr>
        <p:spPr>
          <a:xfrm>
            <a:off x="4337997" y="5686811"/>
            <a:ext cx="3566514" cy="890612"/>
          </a:xfrm>
          <a:prstGeom prst="rect">
            <a:avLst/>
          </a:prstGeom>
          <a:solidFill>
            <a:schemeClr val="bg1">
              <a:alpha val="7450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0C262B6-77D8-1D4B-B6D9-2129CF99A107}"/>
              </a:ext>
            </a:extLst>
          </p:cNvPr>
          <p:cNvSpPr/>
          <p:nvPr/>
        </p:nvSpPr>
        <p:spPr>
          <a:xfrm>
            <a:off x="343910" y="-16041"/>
            <a:ext cx="1596581" cy="477230"/>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5E3C83-4518-6E48-9126-C907522B1E3E}"/>
              </a:ext>
            </a:extLst>
          </p:cNvPr>
          <p:cNvSpPr txBox="1"/>
          <p:nvPr/>
        </p:nvSpPr>
        <p:spPr>
          <a:xfrm>
            <a:off x="414105" y="125473"/>
            <a:ext cx="1497413" cy="338554"/>
          </a:xfrm>
          <a:prstGeom prst="rect">
            <a:avLst/>
          </a:prstGeom>
          <a:noFill/>
          <a:effectLst/>
        </p:spPr>
        <p:txBody>
          <a:bodyPr wrap="square" rtlCol="0">
            <a:spAutoFit/>
          </a:bodyPr>
          <a:lstStyle/>
          <a:p>
            <a:pPr lvl="0" algn="ctr" defTabSz="914400">
              <a:defRPr/>
            </a:pPr>
            <a:r>
              <a:rPr lang="en-US" sz="1600" b="1">
                <a:solidFill>
                  <a:schemeClr val="bg1"/>
                </a:solidFill>
                <a:latin typeface="Arial" panose="020B0604020202020204" pitchFamily="34" charset="0"/>
                <a:cs typeface="Arial" panose="020B0604020202020204" pitchFamily="34" charset="0"/>
              </a:rPr>
              <a:t>PROMOTION</a:t>
            </a:r>
          </a:p>
        </p:txBody>
      </p:sp>
      <p:grpSp>
        <p:nvGrpSpPr>
          <p:cNvPr id="8" name="Group 7">
            <a:extLst>
              <a:ext uri="{FF2B5EF4-FFF2-40B4-BE49-F238E27FC236}">
                <a16:creationId xmlns:a16="http://schemas.microsoft.com/office/drawing/2014/main" id="{5391AC88-531C-D741-9CB2-384A83EE572C}"/>
              </a:ext>
            </a:extLst>
          </p:cNvPr>
          <p:cNvGrpSpPr/>
          <p:nvPr/>
        </p:nvGrpSpPr>
        <p:grpSpPr>
          <a:xfrm>
            <a:off x="328980" y="548749"/>
            <a:ext cx="3647365" cy="513771"/>
            <a:chOff x="4822454" y="632455"/>
            <a:chExt cx="3647365" cy="513771"/>
          </a:xfrm>
        </p:grpSpPr>
        <p:sp>
          <p:nvSpPr>
            <p:cNvPr id="9" name="Rectangle 8">
              <a:extLst>
                <a:ext uri="{FF2B5EF4-FFF2-40B4-BE49-F238E27FC236}">
                  <a16:creationId xmlns:a16="http://schemas.microsoft.com/office/drawing/2014/main" id="{6C7237F4-332B-2E44-82F9-24AA58D2B8CF}"/>
                </a:ext>
              </a:extLst>
            </p:cNvPr>
            <p:cNvSpPr/>
            <p:nvPr/>
          </p:nvSpPr>
          <p:spPr>
            <a:xfrm>
              <a:off x="4822454" y="632455"/>
              <a:ext cx="3647365" cy="513770"/>
            </a:xfrm>
            <a:prstGeom prst="rect">
              <a:avLst/>
            </a:prstGeom>
            <a:solidFill>
              <a:schemeClr val="bg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D62678D-F4C5-2341-9C36-25876107D379}"/>
                </a:ext>
              </a:extLst>
            </p:cNvPr>
            <p:cNvSpPr txBox="1"/>
            <p:nvPr/>
          </p:nvSpPr>
          <p:spPr>
            <a:xfrm>
              <a:off x="6552706" y="753467"/>
              <a:ext cx="1809302" cy="310341"/>
            </a:xfrm>
            <a:prstGeom prst="rect">
              <a:avLst/>
            </a:prstGeom>
            <a:noFill/>
            <a:ln>
              <a:noFill/>
            </a:ln>
            <a:effectLst/>
          </p:spPr>
          <p:txBody>
            <a:bodyPr wrap="square" rtlCol="0" anchor="b">
              <a:spAutoFit/>
            </a:bodyPr>
            <a:lstStyle/>
            <a:p>
              <a:pPr algn="ctr">
                <a:lnSpc>
                  <a:spcPts val="1680"/>
                </a:lnSpc>
                <a:defRPr/>
              </a:pPr>
              <a:r>
                <a:rPr lang="en-US" sz="1600">
                  <a:latin typeface="Arial" panose="020B0604020202020204" pitchFamily="34" charset="0"/>
                  <a:cs typeface="Arial" panose="020B0604020202020204" pitchFamily="34" charset="0"/>
                </a:rPr>
                <a:t>1 – 31 Jul 2023</a:t>
              </a:r>
            </a:p>
          </p:txBody>
        </p:sp>
        <p:grpSp>
          <p:nvGrpSpPr>
            <p:cNvPr id="11" name="Group 10">
              <a:extLst>
                <a:ext uri="{FF2B5EF4-FFF2-40B4-BE49-F238E27FC236}">
                  <a16:creationId xmlns:a16="http://schemas.microsoft.com/office/drawing/2014/main" id="{20B7A509-12BD-7445-9C1B-09F46980B739}"/>
                </a:ext>
              </a:extLst>
            </p:cNvPr>
            <p:cNvGrpSpPr/>
            <p:nvPr/>
          </p:nvGrpSpPr>
          <p:grpSpPr>
            <a:xfrm>
              <a:off x="5979253" y="675988"/>
              <a:ext cx="580290" cy="454560"/>
              <a:chOff x="479323" y="5672003"/>
              <a:chExt cx="497132" cy="389420"/>
            </a:xfrm>
          </p:grpSpPr>
          <p:sp>
            <p:nvSpPr>
              <p:cNvPr id="14" name="Freeform 13">
                <a:extLst>
                  <a:ext uri="{FF2B5EF4-FFF2-40B4-BE49-F238E27FC236}">
                    <a16:creationId xmlns:a16="http://schemas.microsoft.com/office/drawing/2014/main" id="{F49AB624-B921-7B44-BE87-A61EBEF111C6}"/>
                  </a:ext>
                </a:extLst>
              </p:cNvPr>
              <p:cNvSpPr/>
              <p:nvPr/>
            </p:nvSpPr>
            <p:spPr>
              <a:xfrm>
                <a:off x="521776" y="5786034"/>
                <a:ext cx="356461" cy="237641"/>
              </a:xfrm>
              <a:custGeom>
                <a:avLst/>
                <a:gdLst>
                  <a:gd name="connsiteX0" fmla="*/ 0 w 356461"/>
                  <a:gd name="connsiteY0" fmla="*/ 25831 h 237641"/>
                  <a:gd name="connsiteX1" fmla="*/ 46495 w 356461"/>
                  <a:gd name="connsiteY1" fmla="*/ 237641 h 237641"/>
                  <a:gd name="connsiteX2" fmla="*/ 320299 w 356461"/>
                  <a:gd name="connsiteY2" fmla="*/ 222142 h 237641"/>
                  <a:gd name="connsiteX3" fmla="*/ 356461 w 356461"/>
                  <a:gd name="connsiteY3" fmla="*/ 0 h 237641"/>
                  <a:gd name="connsiteX4" fmla="*/ 0 w 356461"/>
                  <a:gd name="connsiteY4" fmla="*/ 25831 h 23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461" h="237641">
                    <a:moveTo>
                      <a:pt x="0" y="25831"/>
                    </a:moveTo>
                    <a:lnTo>
                      <a:pt x="46495" y="237641"/>
                    </a:lnTo>
                    <a:lnTo>
                      <a:pt x="320299" y="222142"/>
                    </a:lnTo>
                    <a:lnTo>
                      <a:pt x="356461" y="0"/>
                    </a:lnTo>
                    <a:lnTo>
                      <a:pt x="0" y="258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con&#10;&#10;Description automatically generated">
                <a:extLst>
                  <a:ext uri="{FF2B5EF4-FFF2-40B4-BE49-F238E27FC236}">
                    <a16:creationId xmlns:a16="http://schemas.microsoft.com/office/drawing/2014/main" id="{244B1B68-9E1F-B54D-9A92-89113661F4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323" y="5672003"/>
                <a:ext cx="497132" cy="389420"/>
              </a:xfrm>
              <a:prstGeom prst="rect">
                <a:avLst/>
              </a:prstGeom>
            </p:spPr>
          </p:pic>
        </p:grpSp>
        <p:sp>
          <p:nvSpPr>
            <p:cNvPr id="12" name="Rectangle 11">
              <a:extLst>
                <a:ext uri="{FF2B5EF4-FFF2-40B4-BE49-F238E27FC236}">
                  <a16:creationId xmlns:a16="http://schemas.microsoft.com/office/drawing/2014/main" id="{30B54F73-D1A1-CE45-B001-35597148FBC6}"/>
                </a:ext>
              </a:extLst>
            </p:cNvPr>
            <p:cNvSpPr/>
            <p:nvPr/>
          </p:nvSpPr>
          <p:spPr>
            <a:xfrm>
              <a:off x="4827044" y="632456"/>
              <a:ext cx="1074635" cy="513770"/>
            </a:xfrm>
            <a:prstGeom prst="rect">
              <a:avLst/>
            </a:prstGeom>
            <a:solidFill>
              <a:srgbClr val="99C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068FE53-B58F-AD40-9CDE-5C6144A5E948}"/>
                </a:ext>
              </a:extLst>
            </p:cNvPr>
            <p:cNvSpPr txBox="1"/>
            <p:nvPr/>
          </p:nvSpPr>
          <p:spPr>
            <a:xfrm>
              <a:off x="4895323" y="675988"/>
              <a:ext cx="910890" cy="461665"/>
            </a:xfrm>
            <a:prstGeom prst="rect">
              <a:avLst/>
            </a:prstGeom>
            <a:noFill/>
          </p:spPr>
          <p:txBody>
            <a:bodyPr wrap="none" rtlCol="0">
              <a:spAutoFit/>
            </a:bodyPr>
            <a:lstStyle/>
            <a:p>
              <a:r>
                <a:rPr lang="en-US" sz="2400" b="1">
                  <a:solidFill>
                    <a:schemeClr val="bg1"/>
                  </a:solidFill>
                  <a:latin typeface="Arial Black" panose="020B0604020202020204" pitchFamily="34" charset="0"/>
                  <a:cs typeface="Arial Black" panose="020B0604020202020204" pitchFamily="34" charset="0"/>
                </a:rPr>
                <a:t>BUY</a:t>
              </a:r>
            </a:p>
          </p:txBody>
        </p:sp>
      </p:grpSp>
      <p:sp>
        <p:nvSpPr>
          <p:cNvPr id="22" name="Rectangle 21">
            <a:extLst>
              <a:ext uri="{FF2B5EF4-FFF2-40B4-BE49-F238E27FC236}">
                <a16:creationId xmlns:a16="http://schemas.microsoft.com/office/drawing/2014/main" id="{04975C15-CB63-AD41-A8BB-724B8BD9010F}"/>
              </a:ext>
            </a:extLst>
          </p:cNvPr>
          <p:cNvSpPr/>
          <p:nvPr/>
        </p:nvSpPr>
        <p:spPr>
          <a:xfrm>
            <a:off x="341492" y="1051337"/>
            <a:ext cx="3692301" cy="369332"/>
          </a:xfrm>
          <a:prstGeom prst="rect">
            <a:avLst/>
          </a:prstGeom>
        </p:spPr>
        <p:txBody>
          <a:bodyPr wrap="square">
            <a:spAutoFit/>
          </a:bodyPr>
          <a:lstStyle/>
          <a:p>
            <a:r>
              <a:rPr lang="en-US">
                <a:latin typeface="Arial" panose="020B0604020202020204" pitchFamily="34" charset="0"/>
                <a:cs typeface="Arial" panose="020B0604020202020204" pitchFamily="34" charset="0"/>
              </a:rPr>
              <a:t>Atmosphere Drive </a:t>
            </a:r>
            <a:r>
              <a:rPr lang="en-US" sz="1200">
                <a:latin typeface="Arial" panose="020B0604020202020204" pitchFamily="34" charset="0"/>
                <a:cs typeface="Arial" panose="020B0604020202020204" pitchFamily="34" charset="0"/>
              </a:rPr>
              <a:t>(121637)</a:t>
            </a:r>
          </a:p>
        </p:txBody>
      </p:sp>
      <p:sp>
        <p:nvSpPr>
          <p:cNvPr id="38" name="Rectangle 37">
            <a:extLst>
              <a:ext uri="{FF2B5EF4-FFF2-40B4-BE49-F238E27FC236}">
                <a16:creationId xmlns:a16="http://schemas.microsoft.com/office/drawing/2014/main" id="{1E9BBA99-C82D-4ECD-A0FA-ACD1423E66A5}"/>
              </a:ext>
            </a:extLst>
          </p:cNvPr>
          <p:cNvSpPr/>
          <p:nvPr/>
        </p:nvSpPr>
        <p:spPr>
          <a:xfrm>
            <a:off x="322013" y="1538029"/>
            <a:ext cx="1074635" cy="513770"/>
          </a:xfrm>
          <a:prstGeom prst="rect">
            <a:avLst/>
          </a:prstGeom>
          <a:solidFill>
            <a:srgbClr val="84B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 Black" panose="020B0A04020102020204" pitchFamily="34" charset="0"/>
              </a:rPr>
              <a:t>PWP</a:t>
            </a:r>
          </a:p>
        </p:txBody>
      </p:sp>
      <p:sp>
        <p:nvSpPr>
          <p:cNvPr id="39" name="TextBox 38">
            <a:extLst>
              <a:ext uri="{FF2B5EF4-FFF2-40B4-BE49-F238E27FC236}">
                <a16:creationId xmlns:a16="http://schemas.microsoft.com/office/drawing/2014/main" id="{614D9C54-F9E5-4E86-AF08-31A9EE4C9BAC}"/>
              </a:ext>
            </a:extLst>
          </p:cNvPr>
          <p:cNvSpPr txBox="1"/>
          <p:nvPr/>
        </p:nvSpPr>
        <p:spPr>
          <a:xfrm>
            <a:off x="228816" y="2096869"/>
            <a:ext cx="3144491" cy="3077766"/>
          </a:xfrm>
          <a:prstGeom prst="rect">
            <a:avLst/>
          </a:prstGeom>
          <a:noFill/>
        </p:spPr>
        <p:txBody>
          <a:bodyPr wrap="square" lIns="91440" tIns="45720" rIns="91440" bIns="45720" rtlCol="0" anchor="t">
            <a:spAutoFit/>
          </a:bodyPr>
          <a:lstStyle/>
          <a:p>
            <a:pPr>
              <a:spcBef>
                <a:spcPts val="600"/>
              </a:spcBef>
            </a:pPr>
            <a:r>
              <a:rPr lang="en-US" b="1">
                <a:effectLst/>
                <a:latin typeface="Arial" panose="020B0604020202020204" pitchFamily="34" charset="0"/>
                <a:cs typeface="Arial" panose="020B0604020202020204" pitchFamily="34" charset="0"/>
              </a:rPr>
              <a:t>Honey UV-C Steriliser &amp; Multifunction Ceramic Stock Pot Bundle </a:t>
            </a:r>
            <a:r>
              <a:rPr lang="en-US" sz="1600">
                <a:effectLst/>
                <a:latin typeface="Arial" panose="020B0604020202020204" pitchFamily="34" charset="0"/>
                <a:cs typeface="Arial" panose="020B0604020202020204" pitchFamily="34" charset="0"/>
              </a:rPr>
              <a:t>(316673) </a:t>
            </a:r>
            <a:r>
              <a:rPr lang="en-US" sz="1600">
                <a:effectLst/>
                <a:latin typeface="Arial"/>
                <a:cs typeface="Arial"/>
              </a:rPr>
              <a:t>at RM45/B$</a:t>
            </a:r>
            <a:r>
              <a:rPr lang="en-US" sz="1600">
                <a:solidFill>
                  <a:srgbClr val="000000"/>
                </a:solidFill>
                <a:latin typeface="Arial"/>
                <a:cs typeface="Arial"/>
              </a:rPr>
              <a:t>14.50 </a:t>
            </a:r>
            <a:r>
              <a:rPr lang="en-US" sz="1400">
                <a:solidFill>
                  <a:srgbClr val="000000"/>
                </a:solidFill>
                <a:latin typeface="Arial"/>
                <a:cs typeface="Arial"/>
              </a:rPr>
              <a:t>worth RM627/B$201.80</a:t>
            </a:r>
            <a:r>
              <a:rPr lang="en-US" sz="1400">
                <a:effectLst/>
                <a:latin typeface="Arial"/>
                <a:cs typeface="Arial"/>
              </a:rPr>
              <a:t> </a:t>
            </a:r>
            <a:endParaRPr lang="en-US" sz="1100">
              <a:latin typeface="Arial" panose="020B0604020202020204" pitchFamily="34" charset="0"/>
              <a:cs typeface="Arial" panose="020B0604020202020204" pitchFamily="34" charset="0"/>
            </a:endParaRPr>
          </a:p>
          <a:p>
            <a:pPr>
              <a:spcBef>
                <a:spcPts val="600"/>
              </a:spcBef>
            </a:pPr>
            <a:r>
              <a:rPr lang="en-US" sz="1600" b="1">
                <a:solidFill>
                  <a:srgbClr val="C00000"/>
                </a:solidFill>
                <a:effectLst/>
                <a:latin typeface="Arial" panose="020B0604020202020204" pitchFamily="34" charset="0"/>
                <a:cs typeface="Arial" panose="020B0604020202020204" pitchFamily="34" charset="0"/>
              </a:rPr>
              <a:t>OR</a:t>
            </a:r>
            <a:endParaRPr lang="en-US" sz="1100" b="1">
              <a:solidFill>
                <a:srgbClr val="C00000"/>
              </a:solidFill>
              <a:latin typeface="Arial" panose="020B0604020202020204" pitchFamily="34" charset="0"/>
              <a:cs typeface="Arial" panose="020B0604020202020204" pitchFamily="34" charset="0"/>
            </a:endParaRPr>
          </a:p>
          <a:p>
            <a:pPr>
              <a:spcBef>
                <a:spcPts val="600"/>
              </a:spcBef>
            </a:pPr>
            <a:r>
              <a:rPr lang="en-US" b="1">
                <a:effectLst/>
                <a:latin typeface="Arial" panose="020B0604020202020204" pitchFamily="34" charset="0"/>
                <a:cs typeface="Arial" panose="020B0604020202020204" pitchFamily="34" charset="0"/>
              </a:rPr>
              <a:t>Honey UV-C Steriliser &amp; Color King Saucepan Bundle </a:t>
            </a:r>
            <a:r>
              <a:rPr lang="en-US" sz="1600">
                <a:effectLst/>
                <a:latin typeface="Arial" panose="020B0604020202020204" pitchFamily="34" charset="0"/>
                <a:cs typeface="Arial" panose="020B0604020202020204" pitchFamily="34" charset="0"/>
              </a:rPr>
              <a:t>(316674) </a:t>
            </a:r>
            <a:br>
              <a:rPr lang="en-US" sz="1600">
                <a:effectLst/>
                <a:latin typeface="Arial" panose="020B0604020202020204" pitchFamily="34" charset="0"/>
                <a:cs typeface="Arial" panose="020B0604020202020204" pitchFamily="34" charset="0"/>
              </a:rPr>
            </a:br>
            <a:r>
              <a:rPr lang="en-US" sz="1600">
                <a:effectLst/>
                <a:latin typeface="Arial"/>
                <a:cs typeface="Arial"/>
              </a:rPr>
              <a:t>at RM35/B$</a:t>
            </a:r>
            <a:r>
              <a:rPr lang="en-US" sz="1600">
                <a:solidFill>
                  <a:srgbClr val="000000"/>
                </a:solidFill>
                <a:latin typeface="Arial"/>
                <a:cs typeface="Arial"/>
              </a:rPr>
              <a:t>11.30</a:t>
            </a:r>
            <a:r>
              <a:rPr lang="en-US" sz="1600">
                <a:latin typeface="Arial"/>
                <a:cs typeface="Arial"/>
              </a:rPr>
              <a:t> </a:t>
            </a:r>
            <a:br>
              <a:rPr lang="en-US" sz="1600">
                <a:latin typeface="Arial"/>
                <a:cs typeface="Arial"/>
              </a:rPr>
            </a:br>
            <a:r>
              <a:rPr kumimoji="0" lang="en-US" sz="1400" b="0" i="0" u="none" strike="noStrike" kern="1200" cap="none" spc="0" normalizeH="0" baseline="0" noProof="0">
                <a:ln>
                  <a:noFill/>
                </a:ln>
                <a:solidFill>
                  <a:srgbClr val="000000"/>
                </a:solidFill>
                <a:effectLst/>
                <a:uLnTx/>
                <a:uFillTx/>
                <a:latin typeface="Arial"/>
                <a:ea typeface="+mn-ea"/>
                <a:cs typeface="Arial"/>
              </a:rPr>
              <a:t>worth RM328/B$105.60</a:t>
            </a:r>
            <a:endParaRPr lang="en-US">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119DE1EF-B4C1-AE49-8BE0-80195A55D1A6}"/>
              </a:ext>
            </a:extLst>
          </p:cNvPr>
          <p:cNvCxnSpPr>
            <a:cxnSpLocks/>
          </p:cNvCxnSpPr>
          <p:nvPr/>
        </p:nvCxnSpPr>
        <p:spPr>
          <a:xfrm>
            <a:off x="792639" y="6293781"/>
            <a:ext cx="0" cy="303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6FD5263-7190-E54B-8614-BF8BC1571681}"/>
              </a:ext>
            </a:extLst>
          </p:cNvPr>
          <p:cNvCxnSpPr>
            <a:cxnSpLocks/>
          </p:cNvCxnSpPr>
          <p:nvPr/>
        </p:nvCxnSpPr>
        <p:spPr>
          <a:xfrm>
            <a:off x="792639" y="6293781"/>
            <a:ext cx="0" cy="303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1AA05CE-919A-204F-8A34-0CE1100D1B64}"/>
              </a:ext>
            </a:extLst>
          </p:cNvPr>
          <p:cNvCxnSpPr>
            <a:cxnSpLocks/>
          </p:cNvCxnSpPr>
          <p:nvPr/>
        </p:nvCxnSpPr>
        <p:spPr>
          <a:xfrm>
            <a:off x="792639" y="6293781"/>
            <a:ext cx="0" cy="303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32305013-64C6-B352-9A3B-9678F0FC7115}"/>
              </a:ext>
            </a:extLst>
          </p:cNvPr>
          <p:cNvGrpSpPr/>
          <p:nvPr/>
        </p:nvGrpSpPr>
        <p:grpSpPr>
          <a:xfrm>
            <a:off x="236870" y="6318973"/>
            <a:ext cx="1443196" cy="400110"/>
            <a:chOff x="659207" y="6161594"/>
            <a:chExt cx="1807273" cy="501046"/>
          </a:xfrm>
        </p:grpSpPr>
        <p:sp>
          <p:nvSpPr>
            <p:cNvPr id="3" name="TextBox 2">
              <a:extLst>
                <a:ext uri="{FF2B5EF4-FFF2-40B4-BE49-F238E27FC236}">
                  <a16:creationId xmlns:a16="http://schemas.microsoft.com/office/drawing/2014/main" id="{F96BF507-55F7-BE5F-F59A-76971035AD61}"/>
                </a:ext>
              </a:extLst>
            </p:cNvPr>
            <p:cNvSpPr txBox="1"/>
            <p:nvPr/>
          </p:nvSpPr>
          <p:spPr>
            <a:xfrm>
              <a:off x="659207" y="6161594"/>
              <a:ext cx="858202" cy="501046"/>
            </a:xfrm>
            <a:prstGeom prst="rect">
              <a:avLst/>
            </a:prstGeom>
            <a:noFill/>
          </p:spPr>
          <p:txBody>
            <a:bodyPr wrap="square" rtlCol="0">
              <a:spAutoFit/>
            </a:bodyPr>
            <a:lstStyle/>
            <a:p>
              <a:r>
                <a:rPr lang="en-US" sz="1000">
                  <a:solidFill>
                    <a:srgbClr val="84BEE5"/>
                  </a:solidFill>
                  <a:latin typeface="Arial" panose="020B0604020202020204" pitchFamily="34" charset="0"/>
                  <a:cs typeface="Arial" panose="020B0604020202020204" pitchFamily="34" charset="0"/>
                </a:rPr>
                <a:t>MORE INFO:</a:t>
              </a:r>
            </a:p>
          </p:txBody>
        </p:sp>
        <p:grpSp>
          <p:nvGrpSpPr>
            <p:cNvPr id="21" name="Group 20">
              <a:extLst>
                <a:ext uri="{FF2B5EF4-FFF2-40B4-BE49-F238E27FC236}">
                  <a16:creationId xmlns:a16="http://schemas.microsoft.com/office/drawing/2014/main" id="{1A956B2B-FF83-FA6E-4852-C171876BEB89}"/>
                </a:ext>
              </a:extLst>
            </p:cNvPr>
            <p:cNvGrpSpPr/>
            <p:nvPr/>
          </p:nvGrpSpPr>
          <p:grpSpPr>
            <a:xfrm>
              <a:off x="1400658" y="6197164"/>
              <a:ext cx="391885" cy="388882"/>
              <a:chOff x="358767" y="6197164"/>
              <a:chExt cx="391885" cy="388882"/>
            </a:xfrm>
          </p:grpSpPr>
          <p:cxnSp>
            <p:nvCxnSpPr>
              <p:cNvPr id="48" name="Straight Connector 47">
                <a:extLst>
                  <a:ext uri="{FF2B5EF4-FFF2-40B4-BE49-F238E27FC236}">
                    <a16:creationId xmlns:a16="http://schemas.microsoft.com/office/drawing/2014/main" id="{8DB43629-72A2-504F-EEF3-F3C5F263F915}"/>
                  </a:ext>
                </a:extLst>
              </p:cNvPr>
              <p:cNvCxnSpPr>
                <a:cxnSpLocks/>
              </p:cNvCxnSpPr>
              <p:nvPr/>
            </p:nvCxnSpPr>
            <p:spPr>
              <a:xfrm>
                <a:off x="746238" y="6205737"/>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8D84586-B797-8732-33A8-EF3EED049AC4}"/>
                  </a:ext>
                </a:extLst>
              </p:cNvPr>
              <p:cNvCxnSpPr>
                <a:cxnSpLocks/>
              </p:cNvCxnSpPr>
              <p:nvPr/>
            </p:nvCxnSpPr>
            <p:spPr>
              <a:xfrm>
                <a:off x="746238" y="6205737"/>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17C7D04-EBFC-BBD8-F40D-C8801FDBACFE}"/>
                  </a:ext>
                </a:extLst>
              </p:cNvPr>
              <p:cNvCxnSpPr>
                <a:cxnSpLocks/>
              </p:cNvCxnSpPr>
              <p:nvPr/>
            </p:nvCxnSpPr>
            <p:spPr>
              <a:xfrm>
                <a:off x="746238" y="6205737"/>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Rounded Rectangle 61">
                <a:extLst>
                  <a:ext uri="{FF2B5EF4-FFF2-40B4-BE49-F238E27FC236}">
                    <a16:creationId xmlns:a16="http://schemas.microsoft.com/office/drawing/2014/main" id="{40B4F157-C012-9FC5-676C-2BE7842A5200}"/>
                  </a:ext>
                </a:extLst>
              </p:cNvPr>
              <p:cNvSpPr/>
              <p:nvPr/>
            </p:nvSpPr>
            <p:spPr>
              <a:xfrm>
                <a:off x="358767" y="6197164"/>
                <a:ext cx="391885" cy="388882"/>
              </a:xfrm>
              <a:prstGeom prst="roundRect">
                <a:avLst/>
              </a:prstGeom>
              <a:solidFill>
                <a:srgbClr val="84B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hlinkClick r:id="rId6" action="ppaction://hlinksldjump"/>
                <a:extLst>
                  <a:ext uri="{FF2B5EF4-FFF2-40B4-BE49-F238E27FC236}">
                    <a16:creationId xmlns:a16="http://schemas.microsoft.com/office/drawing/2014/main" id="{0958778D-2A42-171D-F03E-0EA59212D86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76725" y="6223827"/>
                <a:ext cx="341749" cy="341749"/>
              </a:xfrm>
              <a:prstGeom prst="rect">
                <a:avLst/>
              </a:prstGeom>
              <a:noFill/>
            </p:spPr>
          </p:pic>
        </p:grpSp>
        <p:sp>
          <p:nvSpPr>
            <p:cNvPr id="44" name="TextBox 43">
              <a:extLst>
                <a:ext uri="{FF2B5EF4-FFF2-40B4-BE49-F238E27FC236}">
                  <a16:creationId xmlns:a16="http://schemas.microsoft.com/office/drawing/2014/main" id="{BDD273CA-E4B3-507B-B33E-755ABF19F106}"/>
                </a:ext>
              </a:extLst>
            </p:cNvPr>
            <p:cNvSpPr txBox="1"/>
            <p:nvPr/>
          </p:nvSpPr>
          <p:spPr>
            <a:xfrm>
              <a:off x="1789586" y="6176908"/>
              <a:ext cx="676894" cy="308335"/>
            </a:xfrm>
            <a:prstGeom prst="rect">
              <a:avLst/>
            </a:prstGeom>
            <a:noFill/>
          </p:spPr>
          <p:txBody>
            <a:bodyPr wrap="none" rtlCol="0">
              <a:spAutoFit/>
            </a:bodyPr>
            <a:lstStyle/>
            <a:p>
              <a:r>
                <a:rPr lang="en-US" sz="1000">
                  <a:solidFill>
                    <a:schemeClr val="tx1">
                      <a:lumMod val="75000"/>
                      <a:lumOff val="25000"/>
                    </a:schemeClr>
                  </a:solidFill>
                  <a:latin typeface="Arial" panose="020B0604020202020204" pitchFamily="34" charset="0"/>
                  <a:cs typeface="Arial" panose="020B0604020202020204" pitchFamily="34" charset="0"/>
                </a:rPr>
                <a:t>READ</a:t>
              </a:r>
            </a:p>
          </p:txBody>
        </p:sp>
        <p:sp>
          <p:nvSpPr>
            <p:cNvPr id="46" name="TextBox 45">
              <a:extLst>
                <a:ext uri="{FF2B5EF4-FFF2-40B4-BE49-F238E27FC236}">
                  <a16:creationId xmlns:a16="http://schemas.microsoft.com/office/drawing/2014/main" id="{82CE2A1C-CDBC-3B17-48C1-B400CD96D47A}"/>
                </a:ext>
              </a:extLst>
            </p:cNvPr>
            <p:cNvSpPr txBox="1"/>
            <p:nvPr/>
          </p:nvSpPr>
          <p:spPr>
            <a:xfrm>
              <a:off x="1788129" y="6339825"/>
              <a:ext cx="552435" cy="308335"/>
            </a:xfrm>
            <a:prstGeom prst="rect">
              <a:avLst/>
            </a:prstGeom>
            <a:noFill/>
          </p:spPr>
          <p:txBody>
            <a:bodyPr wrap="none" rtlCol="0">
              <a:spAutoFit/>
            </a:bodyPr>
            <a:lstStyle/>
            <a:p>
              <a:r>
                <a:rPr lang="en-US" sz="1000">
                  <a:solidFill>
                    <a:schemeClr val="tx1">
                      <a:lumMod val="75000"/>
                      <a:lumOff val="25000"/>
                    </a:schemeClr>
                  </a:solidFill>
                  <a:latin typeface="Arial" panose="020B0604020202020204" pitchFamily="34" charset="0"/>
                  <a:cs typeface="Arial" panose="020B0604020202020204" pitchFamily="34" charset="0"/>
                </a:rPr>
                <a:t>T&amp;C</a:t>
              </a:r>
            </a:p>
          </p:txBody>
        </p:sp>
      </p:grpSp>
      <p:pic>
        <p:nvPicPr>
          <p:cNvPr id="1026" name="Picture 2">
            <a:extLst>
              <a:ext uri="{FF2B5EF4-FFF2-40B4-BE49-F238E27FC236}">
                <a16:creationId xmlns:a16="http://schemas.microsoft.com/office/drawing/2014/main" id="{319278CE-5B2F-E770-58C8-47B60A3F404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53869" y="752086"/>
            <a:ext cx="875981" cy="875981"/>
          </a:xfrm>
          <a:prstGeom prst="rect">
            <a:avLst/>
          </a:prstGeom>
          <a:noFill/>
          <a:extLst>
            <a:ext uri="{909E8E84-426E-40DD-AFC4-6F175D3DCCD1}">
              <a14:hiddenFill xmlns:a14="http://schemas.microsoft.com/office/drawing/2010/main">
                <a:solidFill>
                  <a:srgbClr val="FFFFFF"/>
                </a:solidFill>
              </a14:hiddenFill>
            </a:ext>
          </a:extLst>
        </p:spPr>
      </p:pic>
      <p:grpSp>
        <p:nvGrpSpPr>
          <p:cNvPr id="1024" name="Group 1023">
            <a:extLst>
              <a:ext uri="{FF2B5EF4-FFF2-40B4-BE49-F238E27FC236}">
                <a16:creationId xmlns:a16="http://schemas.microsoft.com/office/drawing/2014/main" id="{CA52643B-D655-2678-A0F6-CFD11F7D7492}"/>
              </a:ext>
            </a:extLst>
          </p:cNvPr>
          <p:cNvGrpSpPr/>
          <p:nvPr/>
        </p:nvGrpSpPr>
        <p:grpSpPr>
          <a:xfrm>
            <a:off x="3640007" y="3692372"/>
            <a:ext cx="2283251" cy="1698329"/>
            <a:chOff x="3662225" y="1688662"/>
            <a:chExt cx="2283251" cy="1698329"/>
          </a:xfrm>
        </p:grpSpPr>
        <p:grpSp>
          <p:nvGrpSpPr>
            <p:cNvPr id="1025" name="Group 1024">
              <a:extLst>
                <a:ext uri="{FF2B5EF4-FFF2-40B4-BE49-F238E27FC236}">
                  <a16:creationId xmlns:a16="http://schemas.microsoft.com/office/drawing/2014/main" id="{CD0C3B18-A419-DE7C-0D7F-C093DB22A04B}"/>
                </a:ext>
              </a:extLst>
            </p:cNvPr>
            <p:cNvGrpSpPr/>
            <p:nvPr/>
          </p:nvGrpSpPr>
          <p:grpSpPr>
            <a:xfrm>
              <a:off x="3662225" y="1688662"/>
              <a:ext cx="1766280" cy="1698329"/>
              <a:chOff x="3477911" y="1476655"/>
              <a:chExt cx="2191778" cy="2107458"/>
            </a:xfrm>
          </p:grpSpPr>
          <p:sp>
            <p:nvSpPr>
              <p:cNvPr id="1030" name="Oval 1029">
                <a:extLst>
                  <a:ext uri="{FF2B5EF4-FFF2-40B4-BE49-F238E27FC236}">
                    <a16:creationId xmlns:a16="http://schemas.microsoft.com/office/drawing/2014/main" id="{11037412-F81B-D702-0E69-E327AB7FE657}"/>
                  </a:ext>
                </a:extLst>
              </p:cNvPr>
              <p:cNvSpPr/>
              <p:nvPr/>
            </p:nvSpPr>
            <p:spPr>
              <a:xfrm>
                <a:off x="3498293" y="1476655"/>
                <a:ext cx="2107458" cy="2107458"/>
              </a:xfrm>
              <a:prstGeom prst="ellipse">
                <a:avLst/>
              </a:prstGeom>
              <a:solidFill>
                <a:srgbClr val="84B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1" name="Picture 1030">
                <a:extLst>
                  <a:ext uri="{FF2B5EF4-FFF2-40B4-BE49-F238E27FC236}">
                    <a16:creationId xmlns:a16="http://schemas.microsoft.com/office/drawing/2014/main" id="{8D83C356-4649-DD30-C21C-02FF71E778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77911" y="1696360"/>
                <a:ext cx="2191778" cy="1478932"/>
              </a:xfrm>
              <a:prstGeom prst="rect">
                <a:avLst/>
              </a:prstGeom>
            </p:spPr>
          </p:pic>
          <p:sp>
            <p:nvSpPr>
              <p:cNvPr id="1032" name="TextBox 1031">
                <a:extLst>
                  <a:ext uri="{FF2B5EF4-FFF2-40B4-BE49-F238E27FC236}">
                    <a16:creationId xmlns:a16="http://schemas.microsoft.com/office/drawing/2014/main" id="{87B1BB2B-DC88-4922-7D58-6D135EAB2F42}"/>
                  </a:ext>
                </a:extLst>
              </p:cNvPr>
              <p:cNvSpPr txBox="1"/>
              <p:nvPr/>
            </p:nvSpPr>
            <p:spPr>
              <a:xfrm>
                <a:off x="3871791" y="3045483"/>
                <a:ext cx="1393675" cy="515592"/>
              </a:xfrm>
              <a:prstGeom prst="rect">
                <a:avLst/>
              </a:prstGeom>
              <a:noFill/>
            </p:spPr>
            <p:txBody>
              <a:bodyPr wrap="square">
                <a:spAutoFit/>
              </a:bodyPr>
              <a:lstStyle/>
              <a:p>
                <a:pPr algn="ctr"/>
                <a:r>
                  <a:rPr lang="en-US" sz="1050" b="1">
                    <a:effectLst/>
                    <a:latin typeface="Arial" panose="020B0604020202020204" pitchFamily="34" charset="0"/>
                    <a:cs typeface="Arial" panose="020B0604020202020204" pitchFamily="34" charset="0"/>
                  </a:rPr>
                  <a:t>Honey UV-C Steriliser </a:t>
                </a:r>
                <a:endParaRPr lang="en-US" sz="1050"/>
              </a:p>
            </p:txBody>
          </p:sp>
        </p:grpSp>
        <p:grpSp>
          <p:nvGrpSpPr>
            <p:cNvPr id="1027" name="Group 1026">
              <a:extLst>
                <a:ext uri="{FF2B5EF4-FFF2-40B4-BE49-F238E27FC236}">
                  <a16:creationId xmlns:a16="http://schemas.microsoft.com/office/drawing/2014/main" id="{49E4C262-F55A-D6F4-6AD0-EFF510A26331}"/>
                </a:ext>
              </a:extLst>
            </p:cNvPr>
            <p:cNvGrpSpPr/>
            <p:nvPr/>
          </p:nvGrpSpPr>
          <p:grpSpPr>
            <a:xfrm>
              <a:off x="5539718" y="2296482"/>
              <a:ext cx="405758" cy="421645"/>
              <a:chOff x="5547323" y="2401961"/>
              <a:chExt cx="645463" cy="670734"/>
            </a:xfrm>
          </p:grpSpPr>
          <p:sp>
            <p:nvSpPr>
              <p:cNvPr id="1028" name="Oval 1027">
                <a:extLst>
                  <a:ext uri="{FF2B5EF4-FFF2-40B4-BE49-F238E27FC236}">
                    <a16:creationId xmlns:a16="http://schemas.microsoft.com/office/drawing/2014/main" id="{F8D62122-03A8-D87C-8615-9E0D56F0DE59}"/>
                  </a:ext>
                </a:extLst>
              </p:cNvPr>
              <p:cNvSpPr/>
              <p:nvPr/>
            </p:nvSpPr>
            <p:spPr>
              <a:xfrm>
                <a:off x="5587383" y="2467292"/>
                <a:ext cx="605403" cy="60540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TextBox 1028">
                <a:extLst>
                  <a:ext uri="{FF2B5EF4-FFF2-40B4-BE49-F238E27FC236}">
                    <a16:creationId xmlns:a16="http://schemas.microsoft.com/office/drawing/2014/main" id="{11EAD685-0682-E4CD-210B-848914DDFA5F}"/>
                  </a:ext>
                </a:extLst>
              </p:cNvPr>
              <p:cNvSpPr txBox="1"/>
              <p:nvPr/>
            </p:nvSpPr>
            <p:spPr>
              <a:xfrm>
                <a:off x="5547323" y="2401961"/>
                <a:ext cx="540863" cy="670734"/>
              </a:xfrm>
              <a:prstGeom prst="rect">
                <a:avLst/>
              </a:prstGeom>
              <a:noFill/>
            </p:spPr>
            <p:txBody>
              <a:bodyPr wrap="none" rtlCol="0">
                <a:spAutoFit/>
              </a:bodyPr>
              <a:lstStyle/>
              <a:p>
                <a:r>
                  <a:rPr lang="en-US" sz="2800" b="1">
                    <a:solidFill>
                      <a:schemeClr val="bg1"/>
                    </a:solidFill>
                    <a:latin typeface="Arial Black" panose="020B0604020202020204" pitchFamily="34" charset="0"/>
                    <a:cs typeface="Arial Black" panose="020B0604020202020204" pitchFamily="34" charset="0"/>
                  </a:rPr>
                  <a:t>+</a:t>
                </a:r>
                <a:endParaRPr lang="en-US" sz="800" b="1">
                  <a:solidFill>
                    <a:schemeClr val="bg1"/>
                  </a:solidFill>
                  <a:latin typeface="Arial Black" panose="020B0604020202020204" pitchFamily="34" charset="0"/>
                  <a:cs typeface="Arial Black" panose="020B0604020202020204" pitchFamily="34" charset="0"/>
                </a:endParaRPr>
              </a:p>
            </p:txBody>
          </p:sp>
        </p:grpSp>
      </p:grpSp>
      <p:sp>
        <p:nvSpPr>
          <p:cNvPr id="32" name="TextBox 31">
            <a:extLst>
              <a:ext uri="{FF2B5EF4-FFF2-40B4-BE49-F238E27FC236}">
                <a16:creationId xmlns:a16="http://schemas.microsoft.com/office/drawing/2014/main" id="{08A558DB-1A98-E8FB-58C6-D391C1EC2D29}"/>
              </a:ext>
            </a:extLst>
          </p:cNvPr>
          <p:cNvSpPr txBox="1"/>
          <p:nvPr/>
        </p:nvSpPr>
        <p:spPr>
          <a:xfrm>
            <a:off x="224575" y="5223366"/>
            <a:ext cx="3020750" cy="938719"/>
          </a:xfrm>
          <a:prstGeom prst="rect">
            <a:avLst/>
          </a:prstGeom>
          <a:noFill/>
        </p:spPr>
        <p:txBody>
          <a:bodyPr wrap="square">
            <a:spAutoFit/>
          </a:bodyPr>
          <a:lstStyle/>
          <a:p>
            <a:pPr algn="l"/>
            <a:r>
              <a:rPr lang="en-MY" sz="1100" b="1" i="0">
                <a:solidFill>
                  <a:srgbClr val="172B4D"/>
                </a:solidFill>
                <a:effectLst/>
                <a:latin typeface="-apple-system"/>
              </a:rPr>
              <a:t>Honey UV-C Steriliser</a:t>
            </a:r>
            <a:endParaRPr lang="en-MY" sz="1100" b="0" i="0">
              <a:solidFill>
                <a:srgbClr val="172B4D"/>
              </a:solidFill>
              <a:effectLst/>
              <a:latin typeface="-apple-system"/>
            </a:endParaRPr>
          </a:p>
          <a:p>
            <a:pPr marL="171450" indent="-171450">
              <a:buFont typeface="Arial" panose="020B0604020202020204" pitchFamily="34" charset="0"/>
              <a:buChar char="•"/>
            </a:pPr>
            <a:r>
              <a:rPr lang="en-MY" sz="1100" b="0" i="0">
                <a:solidFill>
                  <a:srgbClr val="172B4D"/>
                </a:solidFill>
                <a:effectLst/>
              </a:rPr>
              <a:t>Eradicates up to 99.99% of harmful germs using UV-C light in 2 minutes</a:t>
            </a:r>
          </a:p>
          <a:p>
            <a:pPr marL="171450" indent="-171450" algn="l">
              <a:buFont typeface="Arial" panose="020B0604020202020204" pitchFamily="34" charset="0"/>
              <a:buChar char="•"/>
            </a:pPr>
            <a:r>
              <a:rPr lang="en-MY" sz="1100" b="0" i="0">
                <a:solidFill>
                  <a:srgbClr val="172B4D"/>
                </a:solidFill>
                <a:effectLst/>
              </a:rPr>
              <a:t>Smart sensor LED Lighting</a:t>
            </a:r>
          </a:p>
          <a:p>
            <a:pPr marL="171450" indent="-171450" algn="l">
              <a:buFont typeface="Arial" panose="020B0604020202020204" pitchFamily="34" charset="0"/>
              <a:buChar char="•"/>
            </a:pPr>
            <a:r>
              <a:rPr lang="en-MY" sz="1100" b="0" i="0">
                <a:solidFill>
                  <a:srgbClr val="172B4D"/>
                </a:solidFill>
                <a:effectLst/>
              </a:rPr>
              <a:t>Long-lasting power</a:t>
            </a:r>
          </a:p>
        </p:txBody>
      </p:sp>
      <p:grpSp>
        <p:nvGrpSpPr>
          <p:cNvPr id="33" name="Group 32">
            <a:extLst>
              <a:ext uri="{FF2B5EF4-FFF2-40B4-BE49-F238E27FC236}">
                <a16:creationId xmlns:a16="http://schemas.microsoft.com/office/drawing/2014/main" id="{3CF76F63-3FFC-C31B-A53F-899C183DB0E0}"/>
              </a:ext>
            </a:extLst>
          </p:cNvPr>
          <p:cNvGrpSpPr/>
          <p:nvPr/>
        </p:nvGrpSpPr>
        <p:grpSpPr>
          <a:xfrm>
            <a:off x="4020582" y="581889"/>
            <a:ext cx="2283251" cy="1698329"/>
            <a:chOff x="3662225" y="1688662"/>
            <a:chExt cx="2283251" cy="1698329"/>
          </a:xfrm>
        </p:grpSpPr>
        <p:grpSp>
          <p:nvGrpSpPr>
            <p:cNvPr id="36" name="Group 35">
              <a:extLst>
                <a:ext uri="{FF2B5EF4-FFF2-40B4-BE49-F238E27FC236}">
                  <a16:creationId xmlns:a16="http://schemas.microsoft.com/office/drawing/2014/main" id="{AE6417EE-EC00-FA57-DA28-F0370F3F04DA}"/>
                </a:ext>
              </a:extLst>
            </p:cNvPr>
            <p:cNvGrpSpPr/>
            <p:nvPr/>
          </p:nvGrpSpPr>
          <p:grpSpPr>
            <a:xfrm>
              <a:off x="3662225" y="1688662"/>
              <a:ext cx="1766280" cy="1698329"/>
              <a:chOff x="3477911" y="1476655"/>
              <a:chExt cx="2191778" cy="2107458"/>
            </a:xfrm>
          </p:grpSpPr>
          <p:sp>
            <p:nvSpPr>
              <p:cNvPr id="1033" name="Oval 1032">
                <a:extLst>
                  <a:ext uri="{FF2B5EF4-FFF2-40B4-BE49-F238E27FC236}">
                    <a16:creationId xmlns:a16="http://schemas.microsoft.com/office/drawing/2014/main" id="{2A6E9CD6-908B-0944-BA51-10A823BF8705}"/>
                  </a:ext>
                </a:extLst>
              </p:cNvPr>
              <p:cNvSpPr/>
              <p:nvPr/>
            </p:nvSpPr>
            <p:spPr>
              <a:xfrm>
                <a:off x="3498293" y="1476655"/>
                <a:ext cx="2107458" cy="2107458"/>
              </a:xfrm>
              <a:prstGeom prst="ellipse">
                <a:avLst/>
              </a:prstGeom>
              <a:solidFill>
                <a:srgbClr val="84B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33">
                <a:extLst>
                  <a:ext uri="{FF2B5EF4-FFF2-40B4-BE49-F238E27FC236}">
                    <a16:creationId xmlns:a16="http://schemas.microsoft.com/office/drawing/2014/main" id="{45531B53-FB49-6A28-29CE-AFD31F0E52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77911" y="1696360"/>
                <a:ext cx="2191778" cy="1478932"/>
              </a:xfrm>
              <a:prstGeom prst="rect">
                <a:avLst/>
              </a:prstGeom>
            </p:spPr>
          </p:pic>
          <p:sp>
            <p:nvSpPr>
              <p:cNvPr id="1035" name="TextBox 1034">
                <a:extLst>
                  <a:ext uri="{FF2B5EF4-FFF2-40B4-BE49-F238E27FC236}">
                    <a16:creationId xmlns:a16="http://schemas.microsoft.com/office/drawing/2014/main" id="{D6A9890E-696B-7E30-6221-0D8E15311CD1}"/>
                  </a:ext>
                </a:extLst>
              </p:cNvPr>
              <p:cNvSpPr txBox="1"/>
              <p:nvPr/>
            </p:nvSpPr>
            <p:spPr>
              <a:xfrm>
                <a:off x="3871791" y="3045483"/>
                <a:ext cx="1393675" cy="515592"/>
              </a:xfrm>
              <a:prstGeom prst="rect">
                <a:avLst/>
              </a:prstGeom>
              <a:noFill/>
            </p:spPr>
            <p:txBody>
              <a:bodyPr wrap="square">
                <a:spAutoFit/>
              </a:bodyPr>
              <a:lstStyle/>
              <a:p>
                <a:pPr algn="ctr"/>
                <a:r>
                  <a:rPr lang="en-US" sz="1050" b="1">
                    <a:effectLst/>
                    <a:latin typeface="Arial" panose="020B0604020202020204" pitchFamily="34" charset="0"/>
                    <a:cs typeface="Arial" panose="020B0604020202020204" pitchFamily="34" charset="0"/>
                  </a:rPr>
                  <a:t>Honey UV-C Steriliser </a:t>
                </a:r>
                <a:endParaRPr lang="en-US" sz="1050"/>
              </a:p>
            </p:txBody>
          </p:sp>
        </p:grpSp>
        <p:grpSp>
          <p:nvGrpSpPr>
            <p:cNvPr id="57" name="Group 56">
              <a:extLst>
                <a:ext uri="{FF2B5EF4-FFF2-40B4-BE49-F238E27FC236}">
                  <a16:creationId xmlns:a16="http://schemas.microsoft.com/office/drawing/2014/main" id="{E04E49FF-D154-0100-DBC0-081787844218}"/>
                </a:ext>
              </a:extLst>
            </p:cNvPr>
            <p:cNvGrpSpPr/>
            <p:nvPr/>
          </p:nvGrpSpPr>
          <p:grpSpPr>
            <a:xfrm>
              <a:off x="5539718" y="2296482"/>
              <a:ext cx="405758" cy="421645"/>
              <a:chOff x="5547323" y="2401961"/>
              <a:chExt cx="645463" cy="670734"/>
            </a:xfrm>
          </p:grpSpPr>
          <p:sp>
            <p:nvSpPr>
              <p:cNvPr id="61" name="Oval 60">
                <a:extLst>
                  <a:ext uri="{FF2B5EF4-FFF2-40B4-BE49-F238E27FC236}">
                    <a16:creationId xmlns:a16="http://schemas.microsoft.com/office/drawing/2014/main" id="{6F04A8EB-5271-C32C-3BEE-E917BC8B8C40}"/>
                  </a:ext>
                </a:extLst>
              </p:cNvPr>
              <p:cNvSpPr/>
              <p:nvPr/>
            </p:nvSpPr>
            <p:spPr>
              <a:xfrm>
                <a:off x="5587383" y="2467292"/>
                <a:ext cx="605403" cy="60540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D5F9384C-C392-EEF3-85C7-729159EC60A0}"/>
                  </a:ext>
                </a:extLst>
              </p:cNvPr>
              <p:cNvSpPr txBox="1"/>
              <p:nvPr/>
            </p:nvSpPr>
            <p:spPr>
              <a:xfrm>
                <a:off x="5547323" y="2401961"/>
                <a:ext cx="540863" cy="670734"/>
              </a:xfrm>
              <a:prstGeom prst="rect">
                <a:avLst/>
              </a:prstGeom>
              <a:noFill/>
            </p:spPr>
            <p:txBody>
              <a:bodyPr wrap="none" rtlCol="0">
                <a:spAutoFit/>
              </a:bodyPr>
              <a:lstStyle/>
              <a:p>
                <a:r>
                  <a:rPr lang="en-US" sz="2800" b="1">
                    <a:solidFill>
                      <a:schemeClr val="bg1"/>
                    </a:solidFill>
                    <a:latin typeface="Arial Black" panose="020B0604020202020204" pitchFamily="34" charset="0"/>
                    <a:cs typeface="Arial Black" panose="020B0604020202020204" pitchFamily="34" charset="0"/>
                  </a:rPr>
                  <a:t>+</a:t>
                </a:r>
                <a:endParaRPr lang="en-US" sz="800" b="1">
                  <a:solidFill>
                    <a:schemeClr val="bg1"/>
                  </a:solidFill>
                  <a:latin typeface="Arial Black" panose="020B0604020202020204" pitchFamily="34" charset="0"/>
                  <a:cs typeface="Arial Black" panose="020B0604020202020204" pitchFamily="34" charset="0"/>
                </a:endParaRPr>
              </a:p>
            </p:txBody>
          </p:sp>
        </p:grpSp>
      </p:grpSp>
      <p:sp>
        <p:nvSpPr>
          <p:cNvPr id="1036" name="TextBox 1035">
            <a:extLst>
              <a:ext uri="{FF2B5EF4-FFF2-40B4-BE49-F238E27FC236}">
                <a16:creationId xmlns:a16="http://schemas.microsoft.com/office/drawing/2014/main" id="{4AA1259C-C73A-8128-7B4F-2BB335D8A1A9}"/>
              </a:ext>
            </a:extLst>
          </p:cNvPr>
          <p:cNvSpPr txBox="1"/>
          <p:nvPr/>
        </p:nvSpPr>
        <p:spPr>
          <a:xfrm>
            <a:off x="5440088" y="2476389"/>
            <a:ext cx="3601594" cy="938719"/>
          </a:xfrm>
          <a:prstGeom prst="rect">
            <a:avLst/>
          </a:prstGeom>
          <a:noFill/>
        </p:spPr>
        <p:txBody>
          <a:bodyPr wrap="square">
            <a:spAutoFit/>
          </a:bodyPr>
          <a:lstStyle/>
          <a:p>
            <a:r>
              <a:rPr lang="en-US" sz="1100" b="1">
                <a:solidFill>
                  <a:schemeClr val="bg1"/>
                </a:solidFill>
                <a:effectLst/>
                <a:latin typeface="Arial" panose="020B0604020202020204" pitchFamily="34" charset="0"/>
                <a:cs typeface="Arial" panose="020B0604020202020204" pitchFamily="34" charset="0"/>
              </a:rPr>
              <a:t>Multifunction Ceramic Stock Pot</a:t>
            </a:r>
            <a:endParaRPr lang="en-US" sz="1100">
              <a:solidFill>
                <a:schemeClr val="bg1"/>
              </a:solidFill>
            </a:endParaRPr>
          </a:p>
          <a:p>
            <a:pPr marL="171450" indent="-171450" algn="l">
              <a:buFont typeface="Arial" panose="020B0604020202020204" pitchFamily="34" charset="0"/>
              <a:buChar char="•"/>
            </a:pPr>
            <a:r>
              <a:rPr lang="en-MY" sz="1100" b="0" i="0">
                <a:solidFill>
                  <a:schemeClr val="bg1"/>
                </a:solidFill>
                <a:effectLst/>
                <a:latin typeface="-apple-system"/>
              </a:rPr>
              <a:t>Dimensions: 32cm (H) x 21cm (W)</a:t>
            </a:r>
          </a:p>
          <a:p>
            <a:pPr marL="171450" indent="-171450" algn="l">
              <a:buFont typeface="Arial" panose="020B0604020202020204" pitchFamily="34" charset="0"/>
              <a:buChar char="•"/>
            </a:pPr>
            <a:r>
              <a:rPr lang="en-MY" sz="1100" b="0" i="0">
                <a:solidFill>
                  <a:schemeClr val="bg1"/>
                </a:solidFill>
                <a:effectLst/>
                <a:latin typeface="-apple-system"/>
              </a:rPr>
              <a:t>4L capacity</a:t>
            </a:r>
          </a:p>
          <a:p>
            <a:pPr marL="171450" indent="-171450" algn="l">
              <a:buFont typeface="Arial" panose="020B0604020202020204" pitchFamily="34" charset="0"/>
              <a:buChar char="•"/>
            </a:pPr>
            <a:r>
              <a:rPr lang="en-MY" sz="1100" b="0" i="0">
                <a:solidFill>
                  <a:schemeClr val="bg1"/>
                </a:solidFill>
                <a:effectLst/>
                <a:latin typeface="-apple-system"/>
              </a:rPr>
              <a:t>Includes 2 lids</a:t>
            </a:r>
          </a:p>
          <a:p>
            <a:pPr marL="171450" indent="-171450" algn="l">
              <a:buFont typeface="Arial" panose="020B0604020202020204" pitchFamily="34" charset="0"/>
              <a:buChar char="•"/>
            </a:pPr>
            <a:r>
              <a:rPr lang="en-MY" sz="1100" b="0" i="0">
                <a:solidFill>
                  <a:schemeClr val="bg1"/>
                </a:solidFill>
                <a:effectLst/>
                <a:latin typeface="-apple-system"/>
              </a:rPr>
              <a:t>Recommended for use with wooden materials</a:t>
            </a:r>
          </a:p>
        </p:txBody>
      </p:sp>
      <p:sp>
        <p:nvSpPr>
          <p:cNvPr id="1037" name="TextBox 1036">
            <a:extLst>
              <a:ext uri="{FF2B5EF4-FFF2-40B4-BE49-F238E27FC236}">
                <a16:creationId xmlns:a16="http://schemas.microsoft.com/office/drawing/2014/main" id="{1F5297A1-BA02-C525-4C1D-1D5C12044040}"/>
              </a:ext>
            </a:extLst>
          </p:cNvPr>
          <p:cNvSpPr txBox="1"/>
          <p:nvPr/>
        </p:nvSpPr>
        <p:spPr>
          <a:xfrm>
            <a:off x="4443605" y="5752255"/>
            <a:ext cx="3601594" cy="769441"/>
          </a:xfrm>
          <a:prstGeom prst="rect">
            <a:avLst/>
          </a:prstGeom>
          <a:noFill/>
        </p:spPr>
        <p:txBody>
          <a:bodyPr wrap="square">
            <a:spAutoFit/>
          </a:bodyPr>
          <a:lstStyle/>
          <a:p>
            <a:r>
              <a:rPr lang="en-US" sz="1100" b="1">
                <a:effectLst/>
                <a:latin typeface="Arial" panose="020B0604020202020204" pitchFamily="34" charset="0"/>
                <a:cs typeface="Arial" panose="020B0604020202020204" pitchFamily="34" charset="0"/>
              </a:rPr>
              <a:t>Color King Saucepan</a:t>
            </a:r>
            <a:endParaRPr lang="en-US" sz="1100"/>
          </a:p>
          <a:p>
            <a:pPr marL="171450" indent="-171450" algn="l">
              <a:buFont typeface="Arial" panose="020B0604020202020204" pitchFamily="34" charset="0"/>
              <a:buChar char="•"/>
            </a:pPr>
            <a:r>
              <a:rPr lang="en-MY" sz="1100" b="0" i="0">
                <a:effectLst/>
                <a:latin typeface="-apple-system"/>
              </a:rPr>
              <a:t>Materials: Ceramic, Bakelite</a:t>
            </a:r>
          </a:p>
          <a:p>
            <a:pPr marL="171450" indent="-171450" algn="l">
              <a:buFont typeface="Arial" panose="020B0604020202020204" pitchFamily="34" charset="0"/>
              <a:buChar char="•"/>
            </a:pPr>
            <a:r>
              <a:rPr lang="en-MY" sz="1100" b="0" i="0">
                <a:effectLst/>
                <a:latin typeface="-apple-system"/>
              </a:rPr>
              <a:t>Lid size: 34.5cm (L) x 18cm (D) x 10cm (H)</a:t>
            </a:r>
          </a:p>
          <a:p>
            <a:pPr marL="171450" indent="-171450" algn="l">
              <a:buFont typeface="Arial" panose="020B0604020202020204" pitchFamily="34" charset="0"/>
              <a:buChar char="•"/>
            </a:pPr>
            <a:r>
              <a:rPr lang="en-MY" sz="1100" b="0" i="0">
                <a:effectLst/>
                <a:latin typeface="-apple-system"/>
              </a:rPr>
              <a:t>Pot </a:t>
            </a:r>
            <a:r>
              <a:rPr lang="en-MY" sz="1100">
                <a:latin typeface="-apple-system"/>
              </a:rPr>
              <a:t>size:</a:t>
            </a:r>
            <a:r>
              <a:rPr lang="en-MY" sz="1100" b="0" i="0">
                <a:effectLst/>
                <a:latin typeface="-apple-system"/>
              </a:rPr>
              <a:t> 17cm (D) x 6cm (H)</a:t>
            </a:r>
          </a:p>
        </p:txBody>
      </p:sp>
    </p:spTree>
    <p:extLst>
      <p:ext uri="{BB962C8B-B14F-4D97-AF65-F5344CB8AC3E}">
        <p14:creationId xmlns:p14="http://schemas.microsoft.com/office/powerpoint/2010/main" val="3555566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D89BB0-DCA7-D020-2509-43497B169D69}"/>
              </a:ext>
            </a:extLst>
          </p:cNvPr>
          <p:cNvPicPr>
            <a:picLocks noChangeAspect="1"/>
          </p:cNvPicPr>
          <p:nvPr/>
        </p:nvPicPr>
        <p:blipFill rotWithShape="1">
          <a:blip r:embed="rId3">
            <a:extLst>
              <a:ext uri="{28A0092B-C50C-407E-A947-70E740481C1C}">
                <a14:useLocalDpi xmlns:a14="http://schemas.microsoft.com/office/drawing/2010/main" val="0"/>
              </a:ext>
            </a:extLst>
          </a:blip>
          <a:srcRect l="9651" t="773" r="21700" b="5435"/>
          <a:stretch/>
        </p:blipFill>
        <p:spPr>
          <a:xfrm>
            <a:off x="147423" y="238895"/>
            <a:ext cx="8849153" cy="6431843"/>
          </a:xfrm>
          <a:prstGeom prst="rect">
            <a:avLst/>
          </a:prstGeom>
        </p:spPr>
      </p:pic>
      <p:sp>
        <p:nvSpPr>
          <p:cNvPr id="11" name="Rectangle 10">
            <a:extLst>
              <a:ext uri="{FF2B5EF4-FFF2-40B4-BE49-F238E27FC236}">
                <a16:creationId xmlns:a16="http://schemas.microsoft.com/office/drawing/2014/main" id="{F9BF5F39-BC9C-47E0-8582-602C6612F20B}"/>
              </a:ext>
            </a:extLst>
          </p:cNvPr>
          <p:cNvSpPr/>
          <p:nvPr/>
        </p:nvSpPr>
        <p:spPr>
          <a:xfrm>
            <a:off x="329268" y="-12056"/>
            <a:ext cx="1813845" cy="55077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E6B56CA-38F3-45FB-89BC-D6D9D1E51CE0}"/>
              </a:ext>
            </a:extLst>
          </p:cNvPr>
          <p:cNvSpPr txBox="1"/>
          <p:nvPr/>
        </p:nvSpPr>
        <p:spPr>
          <a:xfrm>
            <a:off x="329267" y="94052"/>
            <a:ext cx="1813846" cy="338554"/>
          </a:xfrm>
          <a:prstGeom prst="rect">
            <a:avLst/>
          </a:prstGeom>
          <a:noFill/>
          <a:effectLst/>
        </p:spPr>
        <p:txBody>
          <a:bodyPr wrap="square" lIns="91440" tIns="45720" rIns="91440" bIns="45720" rtlCol="0" anchor="t">
            <a:spAutoFit/>
          </a:bodyPr>
          <a:lstStyle/>
          <a:p>
            <a:pPr algn="ctr">
              <a:defRPr/>
            </a:pPr>
            <a:r>
              <a:rPr lang="en-US" sz="1600" b="1">
                <a:solidFill>
                  <a:schemeClr val="bg1"/>
                </a:solidFill>
                <a:latin typeface="Arial"/>
                <a:cs typeface="Arial"/>
              </a:rPr>
              <a:t>NEW LAUNCH</a:t>
            </a:r>
            <a:endParaRPr lang="en-US"/>
          </a:p>
        </p:txBody>
      </p:sp>
      <p:sp>
        <p:nvSpPr>
          <p:cNvPr id="2" name="TextBox 1">
            <a:extLst>
              <a:ext uri="{FF2B5EF4-FFF2-40B4-BE49-F238E27FC236}">
                <a16:creationId xmlns:a16="http://schemas.microsoft.com/office/drawing/2014/main" id="{D358C7D5-545E-D986-35C9-48DBABB77339}"/>
              </a:ext>
            </a:extLst>
          </p:cNvPr>
          <p:cNvSpPr txBox="1"/>
          <p:nvPr/>
        </p:nvSpPr>
        <p:spPr>
          <a:xfrm>
            <a:off x="9751102" y="3162925"/>
            <a:ext cx="184731" cy="369332"/>
          </a:xfrm>
          <a:prstGeom prst="rect">
            <a:avLst/>
          </a:prstGeom>
          <a:noFill/>
        </p:spPr>
        <p:txBody>
          <a:bodyPr wrap="none" rtlCol="0">
            <a:spAutoFit/>
          </a:bodyPr>
          <a:lstStyle/>
          <a:p>
            <a:endParaRPr lang="en-US"/>
          </a:p>
        </p:txBody>
      </p:sp>
      <p:grpSp>
        <p:nvGrpSpPr>
          <p:cNvPr id="17" name="Group 16">
            <a:extLst>
              <a:ext uri="{FF2B5EF4-FFF2-40B4-BE49-F238E27FC236}">
                <a16:creationId xmlns:a16="http://schemas.microsoft.com/office/drawing/2014/main" id="{BA19E6E3-378D-084E-BBB5-E4DAC2B5FEB8}"/>
              </a:ext>
            </a:extLst>
          </p:cNvPr>
          <p:cNvGrpSpPr/>
          <p:nvPr/>
        </p:nvGrpSpPr>
        <p:grpSpPr>
          <a:xfrm>
            <a:off x="3511598" y="4363304"/>
            <a:ext cx="5256596" cy="1241953"/>
            <a:chOff x="3117327" y="4172238"/>
            <a:chExt cx="5256596" cy="1241953"/>
          </a:xfrm>
        </p:grpSpPr>
        <p:sp>
          <p:nvSpPr>
            <p:cNvPr id="47" name="Rectangle 46">
              <a:extLst>
                <a:ext uri="{FF2B5EF4-FFF2-40B4-BE49-F238E27FC236}">
                  <a16:creationId xmlns:a16="http://schemas.microsoft.com/office/drawing/2014/main" id="{7827485C-9914-498E-BB0A-B58DF5A2C1F8}"/>
                </a:ext>
              </a:extLst>
            </p:cNvPr>
            <p:cNvSpPr/>
            <p:nvPr/>
          </p:nvSpPr>
          <p:spPr>
            <a:xfrm>
              <a:off x="3117327" y="4644750"/>
              <a:ext cx="5256596" cy="769441"/>
            </a:xfrm>
            <a:prstGeom prst="rect">
              <a:avLst/>
            </a:prstGeom>
            <a:noFill/>
          </p:spPr>
          <p:txBody>
            <a:bodyPr wrap="square" lIns="91440" tIns="45720" rIns="91440" bIns="45720" anchor="t">
              <a:spAutoFit/>
            </a:bodyPr>
            <a:lstStyle/>
            <a:p>
              <a:pPr algn="r"/>
              <a:r>
                <a:rPr lang="en-US" sz="3600" b="1" i="0">
                  <a:solidFill>
                    <a:srgbClr val="3A7C8A"/>
                  </a:solidFill>
                  <a:effectLst/>
                  <a:latin typeface="Arial"/>
                  <a:cs typeface="Arial"/>
                </a:rPr>
                <a:t> </a:t>
              </a:r>
              <a:r>
                <a:rPr lang="en-US" sz="4400" b="1" i="0">
                  <a:solidFill>
                    <a:srgbClr val="3A7C8A"/>
                  </a:solidFill>
                  <a:effectLst/>
                  <a:latin typeface="Arial"/>
                  <a:cs typeface="Arial"/>
                </a:rPr>
                <a:t>Wellness Pillows</a:t>
              </a:r>
              <a:endParaRPr lang="en-US" sz="3600" i="0">
                <a:solidFill>
                  <a:srgbClr val="3A7C8A"/>
                </a:solidFill>
                <a:effectLst/>
                <a:latin typeface="Arial"/>
                <a:cs typeface="Arial"/>
              </a:endParaRPr>
            </a:p>
          </p:txBody>
        </p:sp>
        <p:sp>
          <p:nvSpPr>
            <p:cNvPr id="15" name="Rectangle 14">
              <a:extLst>
                <a:ext uri="{FF2B5EF4-FFF2-40B4-BE49-F238E27FC236}">
                  <a16:creationId xmlns:a16="http://schemas.microsoft.com/office/drawing/2014/main" id="{DF920986-6A03-8F36-DC53-D7F1C9FC4D22}"/>
                </a:ext>
              </a:extLst>
            </p:cNvPr>
            <p:cNvSpPr/>
            <p:nvPr/>
          </p:nvSpPr>
          <p:spPr>
            <a:xfrm>
              <a:off x="3117327" y="4172238"/>
              <a:ext cx="5256596" cy="646331"/>
            </a:xfrm>
            <a:prstGeom prst="rect">
              <a:avLst/>
            </a:prstGeom>
            <a:noFill/>
          </p:spPr>
          <p:txBody>
            <a:bodyPr wrap="square" lIns="91440" tIns="45720" rIns="91440" bIns="45720" anchor="t">
              <a:spAutoFit/>
            </a:bodyPr>
            <a:lstStyle/>
            <a:p>
              <a:pPr algn="r"/>
              <a:r>
                <a:rPr lang="en-US" sz="3600" b="1" i="0">
                  <a:solidFill>
                    <a:srgbClr val="3A7C8A"/>
                  </a:solidFill>
                  <a:effectLst/>
                  <a:latin typeface="Arial"/>
                  <a:cs typeface="Arial"/>
                </a:rPr>
                <a:t>Dreamland</a:t>
              </a:r>
              <a:endParaRPr lang="en-US" sz="3600" i="0">
                <a:solidFill>
                  <a:srgbClr val="3A7C8A"/>
                </a:solidFill>
                <a:effectLst/>
                <a:latin typeface="Arial"/>
                <a:cs typeface="Arial"/>
              </a:endParaRPr>
            </a:p>
          </p:txBody>
        </p:sp>
      </p:grpSp>
      <p:sp>
        <p:nvSpPr>
          <p:cNvPr id="5" name="TextBox 4">
            <a:extLst>
              <a:ext uri="{FF2B5EF4-FFF2-40B4-BE49-F238E27FC236}">
                <a16:creationId xmlns:a16="http://schemas.microsoft.com/office/drawing/2014/main" id="{445A0B16-AF34-9585-B7DC-3E47482D12E1}"/>
              </a:ext>
            </a:extLst>
          </p:cNvPr>
          <p:cNvSpPr txBox="1"/>
          <p:nvPr/>
        </p:nvSpPr>
        <p:spPr>
          <a:xfrm>
            <a:off x="6680131" y="3616916"/>
            <a:ext cx="2159166" cy="400110"/>
          </a:xfrm>
          <a:prstGeom prst="rect">
            <a:avLst/>
          </a:prstGeom>
          <a:noFill/>
        </p:spPr>
        <p:txBody>
          <a:bodyPr wrap="square" rtlCol="0">
            <a:spAutoFit/>
          </a:bodyPr>
          <a:lstStyle/>
          <a:p>
            <a:pPr algn="r"/>
            <a:r>
              <a:rPr lang="en-US" sz="1000">
                <a:solidFill>
                  <a:schemeClr val="bg2">
                    <a:lumMod val="25000"/>
                  </a:schemeClr>
                </a:solidFill>
                <a:latin typeface="Arial"/>
                <a:ea typeface="+mn-lt"/>
                <a:cs typeface="+mn-lt"/>
              </a:rPr>
              <a:t>Ergonomic Neck Support </a:t>
            </a:r>
          </a:p>
          <a:p>
            <a:pPr algn="r"/>
            <a:r>
              <a:rPr lang="en-US" sz="1000">
                <a:solidFill>
                  <a:schemeClr val="bg2">
                    <a:lumMod val="25000"/>
                  </a:schemeClr>
                </a:solidFill>
                <a:latin typeface="Arial"/>
                <a:ea typeface="+mn-lt"/>
                <a:cs typeface="+mn-lt"/>
              </a:rPr>
              <a:t>Memory Foam Pillow (316647)</a:t>
            </a:r>
            <a:endParaRPr lang="en-US" sz="1000">
              <a:solidFill>
                <a:schemeClr val="bg2">
                  <a:lumMod val="25000"/>
                </a:schemeClr>
              </a:solidFill>
            </a:endParaRPr>
          </a:p>
        </p:txBody>
      </p:sp>
      <p:sp>
        <p:nvSpPr>
          <p:cNvPr id="13" name="TextBox 12">
            <a:extLst>
              <a:ext uri="{FF2B5EF4-FFF2-40B4-BE49-F238E27FC236}">
                <a16:creationId xmlns:a16="http://schemas.microsoft.com/office/drawing/2014/main" id="{F6C95A09-BE11-06F5-16FA-7499602E2934}"/>
              </a:ext>
            </a:extLst>
          </p:cNvPr>
          <p:cNvSpPr txBox="1"/>
          <p:nvPr/>
        </p:nvSpPr>
        <p:spPr>
          <a:xfrm>
            <a:off x="329267" y="671433"/>
            <a:ext cx="2159166" cy="400110"/>
          </a:xfrm>
          <a:prstGeom prst="rect">
            <a:avLst/>
          </a:prstGeom>
          <a:noFill/>
        </p:spPr>
        <p:txBody>
          <a:bodyPr wrap="square" rtlCol="0">
            <a:spAutoFit/>
          </a:bodyPr>
          <a:lstStyle/>
          <a:p>
            <a:r>
              <a:rPr lang="en-US" sz="1000">
                <a:solidFill>
                  <a:schemeClr val="bg1">
                    <a:lumMod val="95000"/>
                  </a:schemeClr>
                </a:solidFill>
                <a:latin typeface="Arial"/>
                <a:ea typeface="+mn-lt"/>
                <a:cs typeface="+mn-lt"/>
              </a:rPr>
              <a:t>Two-Way Contoured Foam </a:t>
            </a:r>
            <a:br>
              <a:rPr lang="en-US" sz="1000">
                <a:solidFill>
                  <a:schemeClr val="bg1">
                    <a:lumMod val="95000"/>
                  </a:schemeClr>
                </a:solidFill>
                <a:latin typeface="Arial"/>
                <a:ea typeface="+mn-lt"/>
                <a:cs typeface="+mn-lt"/>
              </a:rPr>
            </a:br>
            <a:r>
              <a:rPr lang="en-US" sz="1000">
                <a:solidFill>
                  <a:schemeClr val="bg1">
                    <a:lumMod val="95000"/>
                  </a:schemeClr>
                </a:solidFill>
                <a:latin typeface="Arial"/>
                <a:ea typeface="+mn-lt"/>
                <a:cs typeface="+mn-lt"/>
              </a:rPr>
              <a:t>Latex Sensation Pillow (316648)</a:t>
            </a:r>
            <a:endParaRPr lang="en-US" sz="1000">
              <a:solidFill>
                <a:schemeClr val="bg1">
                  <a:lumMod val="95000"/>
                </a:schemeClr>
              </a:solidFill>
            </a:endParaRPr>
          </a:p>
        </p:txBody>
      </p:sp>
      <p:grpSp>
        <p:nvGrpSpPr>
          <p:cNvPr id="3" name="Group 2">
            <a:extLst>
              <a:ext uri="{FF2B5EF4-FFF2-40B4-BE49-F238E27FC236}">
                <a16:creationId xmlns:a16="http://schemas.microsoft.com/office/drawing/2014/main" id="{4FAB1BCC-5856-7480-F3C2-BA57730B8990}"/>
              </a:ext>
            </a:extLst>
          </p:cNvPr>
          <p:cNvGrpSpPr/>
          <p:nvPr/>
        </p:nvGrpSpPr>
        <p:grpSpPr>
          <a:xfrm>
            <a:off x="366081" y="5910650"/>
            <a:ext cx="1316998" cy="688196"/>
            <a:chOff x="7585055" y="5928111"/>
            <a:chExt cx="1316998" cy="688196"/>
          </a:xfrm>
        </p:grpSpPr>
        <p:sp>
          <p:nvSpPr>
            <p:cNvPr id="14" name="TextBox 13">
              <a:extLst>
                <a:ext uri="{FF2B5EF4-FFF2-40B4-BE49-F238E27FC236}">
                  <a16:creationId xmlns:a16="http://schemas.microsoft.com/office/drawing/2014/main" id="{57F202C6-92B6-1B3C-94BD-0342469C402F}"/>
                </a:ext>
              </a:extLst>
            </p:cNvPr>
            <p:cNvSpPr txBox="1"/>
            <p:nvPr/>
          </p:nvSpPr>
          <p:spPr>
            <a:xfrm>
              <a:off x="7585055" y="5928111"/>
              <a:ext cx="1178408" cy="246221"/>
            </a:xfrm>
            <a:prstGeom prst="rect">
              <a:avLst/>
            </a:prstGeom>
            <a:noFill/>
          </p:spPr>
          <p:txBody>
            <a:bodyPr wrap="square" rtlCol="0">
              <a:spAutoFit/>
            </a:bodyPr>
            <a:lstStyle/>
            <a:p>
              <a:r>
                <a:rPr lang="en-US" sz="1000">
                  <a:solidFill>
                    <a:srgbClr val="30626D"/>
                  </a:solidFill>
                  <a:latin typeface="Arial" panose="020B0604020202020204" pitchFamily="34" charset="0"/>
                  <a:cs typeface="Arial" panose="020B0604020202020204" pitchFamily="34" charset="0"/>
                </a:rPr>
                <a:t>MORE INFO:</a:t>
              </a:r>
            </a:p>
          </p:txBody>
        </p:sp>
        <p:grpSp>
          <p:nvGrpSpPr>
            <p:cNvPr id="16" name="Group 15">
              <a:extLst>
                <a:ext uri="{FF2B5EF4-FFF2-40B4-BE49-F238E27FC236}">
                  <a16:creationId xmlns:a16="http://schemas.microsoft.com/office/drawing/2014/main" id="{3CA58E02-7634-31A2-0129-B39827978517}"/>
                </a:ext>
              </a:extLst>
            </p:cNvPr>
            <p:cNvGrpSpPr/>
            <p:nvPr/>
          </p:nvGrpSpPr>
          <p:grpSpPr>
            <a:xfrm>
              <a:off x="7653515" y="6154642"/>
              <a:ext cx="1248538" cy="461665"/>
              <a:chOff x="7618996" y="6122462"/>
              <a:chExt cx="1248538" cy="461665"/>
            </a:xfrm>
          </p:grpSpPr>
          <p:sp>
            <p:nvSpPr>
              <p:cNvPr id="18" name="TextBox 26">
                <a:extLst>
                  <a:ext uri="{FF2B5EF4-FFF2-40B4-BE49-F238E27FC236}">
                    <a16:creationId xmlns:a16="http://schemas.microsoft.com/office/drawing/2014/main" id="{3465EB70-F630-BC9D-B803-B17F3289D18D}"/>
                  </a:ext>
                </a:extLst>
              </p:cNvPr>
              <p:cNvSpPr txBox="1"/>
              <p:nvPr/>
            </p:nvSpPr>
            <p:spPr>
              <a:xfrm>
                <a:off x="7982096" y="6122462"/>
                <a:ext cx="88543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3A7C8A"/>
                    </a:solidFill>
                    <a:latin typeface="Arial" panose="020B0604020202020204" pitchFamily="34" charset="0"/>
                    <a:cs typeface="Arial" panose="020B0604020202020204" pitchFamily="34" charset="0"/>
                  </a:rPr>
                  <a:t>READ</a:t>
                </a:r>
              </a:p>
              <a:p>
                <a:r>
                  <a:rPr lang="en-US" sz="1400">
                    <a:solidFill>
                      <a:srgbClr val="3A7C8A"/>
                    </a:solidFill>
                    <a:latin typeface="Arial" panose="020B0604020202020204" pitchFamily="34" charset="0"/>
                    <a:cs typeface="Arial" panose="020B0604020202020204" pitchFamily="34" charset="0"/>
                  </a:rPr>
                  <a:t>T&amp;C</a:t>
                </a:r>
                <a:endParaRPr lang="en-GB" sz="1400">
                  <a:solidFill>
                    <a:srgbClr val="3A7C8A"/>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BB27E7CF-AE31-DF21-0BF7-6CC75861E2F4}"/>
                  </a:ext>
                </a:extLst>
              </p:cNvPr>
              <p:cNvGrpSpPr/>
              <p:nvPr/>
            </p:nvGrpSpPr>
            <p:grpSpPr>
              <a:xfrm>
                <a:off x="7618996" y="6150300"/>
                <a:ext cx="391885" cy="388882"/>
                <a:chOff x="289035" y="6301778"/>
                <a:chExt cx="391885" cy="388882"/>
              </a:xfrm>
              <a:solidFill>
                <a:srgbClr val="BA2A5C"/>
              </a:solidFill>
            </p:grpSpPr>
            <p:sp>
              <p:nvSpPr>
                <p:cNvPr id="20" name="Rounded Rectangle 61">
                  <a:extLst>
                    <a:ext uri="{FF2B5EF4-FFF2-40B4-BE49-F238E27FC236}">
                      <a16:creationId xmlns:a16="http://schemas.microsoft.com/office/drawing/2014/main" id="{BF6AF2E7-E3D4-29D5-3DAD-DD97E830C52E}"/>
                    </a:ext>
                  </a:extLst>
                </p:cNvPr>
                <p:cNvSpPr/>
                <p:nvPr/>
              </p:nvSpPr>
              <p:spPr>
                <a:xfrm>
                  <a:off x="289035" y="6301778"/>
                  <a:ext cx="391885" cy="388882"/>
                </a:xfrm>
                <a:prstGeom prst="roundRect">
                  <a:avLst/>
                </a:prstGeom>
                <a:solidFill>
                  <a:srgbClr val="3A7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hlinkClick r:id="rId4" action="ppaction://hlinksldjump"/>
                  <a:extLst>
                    <a:ext uri="{FF2B5EF4-FFF2-40B4-BE49-F238E27FC236}">
                      <a16:creationId xmlns:a16="http://schemas.microsoft.com/office/drawing/2014/main" id="{65EE697C-E762-E0F5-BF0C-A36AE1868FE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06993" y="6328441"/>
                  <a:ext cx="341749" cy="341749"/>
                </a:xfrm>
                <a:prstGeom prst="rect">
                  <a:avLst/>
                </a:prstGeom>
                <a:noFill/>
              </p:spPr>
            </p:pic>
          </p:grpSp>
        </p:grpSp>
      </p:grpSp>
      <p:sp>
        <p:nvSpPr>
          <p:cNvPr id="22" name="Title 1">
            <a:extLst>
              <a:ext uri="{FF2B5EF4-FFF2-40B4-BE49-F238E27FC236}">
                <a16:creationId xmlns:a16="http://schemas.microsoft.com/office/drawing/2014/main" id="{46BBBD34-0212-98ED-FF59-561D0574418F}"/>
              </a:ext>
            </a:extLst>
          </p:cNvPr>
          <p:cNvSpPr txBox="1">
            <a:spLocks/>
          </p:cNvSpPr>
          <p:nvPr/>
        </p:nvSpPr>
        <p:spPr>
          <a:xfrm>
            <a:off x="2714920" y="5674878"/>
            <a:ext cx="6053274" cy="1087549"/>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1200">
                <a:solidFill>
                  <a:schemeClr val="bg2">
                    <a:lumMod val="50000"/>
                  </a:schemeClr>
                </a:solidFill>
                <a:effectLst/>
                <a:latin typeface="Arial"/>
                <a:ea typeface="+mj-lt"/>
                <a:cs typeface="Arial"/>
              </a:rPr>
              <a:t>Sleep is vital for your daily well-being, and a solid choice of pillow and top-notch mattress will improve the quality of your sleep. Designed with superior moulded technology for lasting durability, these two pillows provide optimum support for the head, neck and shoulders, and are suitable for both side and back sleepers.</a:t>
            </a:r>
            <a:endParaRPr lang="en-US" sz="1200">
              <a:solidFill>
                <a:schemeClr val="bg2">
                  <a:lumMod val="50000"/>
                </a:schemeClr>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8011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ounded Rectangle 60">
            <a:extLst>
              <a:ext uri="{FF2B5EF4-FFF2-40B4-BE49-F238E27FC236}">
                <a16:creationId xmlns:a16="http://schemas.microsoft.com/office/drawing/2014/main" id="{605CED07-EAAD-91F7-AF9C-DE26A419237D}"/>
              </a:ext>
            </a:extLst>
          </p:cNvPr>
          <p:cNvSpPr/>
          <p:nvPr/>
        </p:nvSpPr>
        <p:spPr>
          <a:xfrm>
            <a:off x="158899" y="232156"/>
            <a:ext cx="4413102" cy="6393688"/>
          </a:xfrm>
          <a:prstGeom prst="roundRect">
            <a:avLst>
              <a:gd name="adj" fmla="val 0"/>
            </a:avLst>
          </a:prstGeom>
          <a:solidFill>
            <a:srgbClr val="D0F3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pic>
        <p:nvPicPr>
          <p:cNvPr id="11" name="Picture 10">
            <a:extLst>
              <a:ext uri="{FF2B5EF4-FFF2-40B4-BE49-F238E27FC236}">
                <a16:creationId xmlns:a16="http://schemas.microsoft.com/office/drawing/2014/main" id="{AF6E7DCA-0A96-9CBA-1693-D9A31686D75E}"/>
              </a:ext>
            </a:extLst>
          </p:cNvPr>
          <p:cNvPicPr>
            <a:picLocks noChangeAspect="1"/>
          </p:cNvPicPr>
          <p:nvPr/>
        </p:nvPicPr>
        <p:blipFill rotWithShape="1">
          <a:blip r:embed="rId3">
            <a:extLst>
              <a:ext uri="{28A0092B-C50C-407E-A947-70E740481C1C}">
                <a14:useLocalDpi xmlns:a14="http://schemas.microsoft.com/office/drawing/2010/main" val="0"/>
              </a:ext>
            </a:extLst>
          </a:blip>
          <a:srcRect l="4132" t="27358" r="7325" b="26935"/>
          <a:stretch/>
        </p:blipFill>
        <p:spPr>
          <a:xfrm>
            <a:off x="162900" y="1081385"/>
            <a:ext cx="4413102" cy="3420657"/>
          </a:xfrm>
          <a:prstGeom prst="roundRect">
            <a:avLst>
              <a:gd name="adj" fmla="val 0"/>
            </a:avLst>
          </a:prstGeom>
        </p:spPr>
      </p:pic>
      <p:sp>
        <p:nvSpPr>
          <p:cNvPr id="63" name="Rounded Rectangle 60">
            <a:extLst>
              <a:ext uri="{FF2B5EF4-FFF2-40B4-BE49-F238E27FC236}">
                <a16:creationId xmlns:a16="http://schemas.microsoft.com/office/drawing/2014/main" id="{F6C9A6F9-0362-DE8D-18E7-54438D596122}"/>
              </a:ext>
            </a:extLst>
          </p:cNvPr>
          <p:cNvSpPr/>
          <p:nvPr/>
        </p:nvSpPr>
        <p:spPr>
          <a:xfrm>
            <a:off x="4743167" y="232156"/>
            <a:ext cx="4173704" cy="6393688"/>
          </a:xfrm>
          <a:prstGeom prst="roundRect">
            <a:avLst>
              <a:gd name="adj" fmla="val 0"/>
            </a:avLst>
          </a:prstGeom>
          <a:solidFill>
            <a:srgbClr val="D0F3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pic>
        <p:nvPicPr>
          <p:cNvPr id="2" name="Picture 1">
            <a:extLst>
              <a:ext uri="{FF2B5EF4-FFF2-40B4-BE49-F238E27FC236}">
                <a16:creationId xmlns:a16="http://schemas.microsoft.com/office/drawing/2014/main" id="{95197135-94F9-B6F9-9A2C-267B97856932}"/>
              </a:ext>
            </a:extLst>
          </p:cNvPr>
          <p:cNvPicPr>
            <a:picLocks noChangeAspect="1"/>
          </p:cNvPicPr>
          <p:nvPr/>
        </p:nvPicPr>
        <p:blipFill rotWithShape="1">
          <a:blip r:embed="rId4">
            <a:extLst>
              <a:ext uri="{28A0092B-C50C-407E-A947-70E740481C1C}">
                <a14:useLocalDpi xmlns:a14="http://schemas.microsoft.com/office/drawing/2010/main" val="0"/>
              </a:ext>
            </a:extLst>
          </a:blip>
          <a:srcRect l="9217" t="31754" r="9009" b="11880"/>
          <a:stretch/>
        </p:blipFill>
        <p:spPr>
          <a:xfrm>
            <a:off x="4755213" y="2381820"/>
            <a:ext cx="4160187" cy="3735883"/>
          </a:xfrm>
          <a:prstGeom prst="roundRect">
            <a:avLst>
              <a:gd name="adj" fmla="val 0"/>
            </a:avLst>
          </a:prstGeom>
        </p:spPr>
      </p:pic>
      <p:sp>
        <p:nvSpPr>
          <p:cNvPr id="40" name="Rounded Rectangle 60">
            <a:extLst>
              <a:ext uri="{FF2B5EF4-FFF2-40B4-BE49-F238E27FC236}">
                <a16:creationId xmlns:a16="http://schemas.microsoft.com/office/drawing/2014/main" id="{91477AD4-23E4-0C98-B2FF-F838D24304A3}"/>
              </a:ext>
            </a:extLst>
          </p:cNvPr>
          <p:cNvSpPr/>
          <p:nvPr/>
        </p:nvSpPr>
        <p:spPr>
          <a:xfrm>
            <a:off x="1120076" y="5754930"/>
            <a:ext cx="2327662" cy="584775"/>
          </a:xfrm>
          <a:prstGeom prst="roundRect">
            <a:avLst>
              <a:gd name="adj" fmla="val 27248"/>
            </a:avLst>
          </a:prstGeom>
          <a:solidFill>
            <a:schemeClr val="bg1"/>
          </a:solidFill>
          <a:ln>
            <a:solidFill>
              <a:srgbClr val="17A1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1490513-905B-E995-D014-D2A20B83F927}"/>
              </a:ext>
            </a:extLst>
          </p:cNvPr>
          <p:cNvSpPr txBox="1"/>
          <p:nvPr/>
        </p:nvSpPr>
        <p:spPr>
          <a:xfrm>
            <a:off x="412231" y="4813944"/>
            <a:ext cx="1197369" cy="830997"/>
          </a:xfrm>
          <a:prstGeom prst="rect">
            <a:avLst/>
          </a:prstGeom>
          <a:noFill/>
        </p:spPr>
        <p:txBody>
          <a:bodyPr wrap="square" rtlCol="0">
            <a:spAutoFit/>
          </a:bodyPr>
          <a:lstStyle/>
          <a:p>
            <a:r>
              <a:rPr lang="en-US" sz="800">
                <a:solidFill>
                  <a:schemeClr val="bg2">
                    <a:lumMod val="50000"/>
                  </a:schemeClr>
                </a:solidFill>
                <a:latin typeface="Arial"/>
                <a:ea typeface="+mn-lt"/>
                <a:cs typeface="+mn-lt"/>
              </a:rPr>
              <a:t>Pressure relief, slow recovery memory foam technology, first developed by aeronautical engineers at NASA. </a:t>
            </a:r>
            <a:endParaRPr lang="en-US" sz="800">
              <a:solidFill>
                <a:schemeClr val="bg2">
                  <a:lumMod val="50000"/>
                </a:schemeClr>
              </a:solidFill>
            </a:endParaRPr>
          </a:p>
        </p:txBody>
      </p:sp>
      <p:sp>
        <p:nvSpPr>
          <p:cNvPr id="30" name="TextBox 29">
            <a:extLst>
              <a:ext uri="{FF2B5EF4-FFF2-40B4-BE49-F238E27FC236}">
                <a16:creationId xmlns:a16="http://schemas.microsoft.com/office/drawing/2014/main" id="{086CD501-7D88-579A-1DEE-5BE73CED64AF}"/>
              </a:ext>
            </a:extLst>
          </p:cNvPr>
          <p:cNvSpPr txBox="1"/>
          <p:nvPr/>
        </p:nvSpPr>
        <p:spPr>
          <a:xfrm>
            <a:off x="3104343" y="4840421"/>
            <a:ext cx="1178408" cy="707886"/>
          </a:xfrm>
          <a:prstGeom prst="rect">
            <a:avLst/>
          </a:prstGeom>
          <a:noFill/>
        </p:spPr>
        <p:txBody>
          <a:bodyPr wrap="square" rtlCol="0">
            <a:spAutoFit/>
          </a:bodyPr>
          <a:lstStyle/>
          <a:p>
            <a:r>
              <a:rPr lang="en-US" sz="800">
                <a:solidFill>
                  <a:schemeClr val="bg2">
                    <a:lumMod val="50000"/>
                  </a:schemeClr>
                </a:solidFill>
                <a:latin typeface="Arial"/>
                <a:ea typeface="+mn-lt"/>
                <a:cs typeface="+mn-lt"/>
              </a:rPr>
              <a:t>Gently </a:t>
            </a:r>
            <a:r>
              <a:rPr lang="en-US" sz="800" err="1">
                <a:solidFill>
                  <a:schemeClr val="bg2">
                    <a:lumMod val="50000"/>
                  </a:schemeClr>
                </a:solidFill>
                <a:latin typeface="Arial"/>
                <a:ea typeface="+mn-lt"/>
                <a:cs typeface="+mn-lt"/>
              </a:rPr>
              <a:t>moulds</a:t>
            </a:r>
            <a:r>
              <a:rPr lang="en-US" sz="800">
                <a:solidFill>
                  <a:schemeClr val="bg2">
                    <a:lumMod val="50000"/>
                  </a:schemeClr>
                </a:solidFill>
                <a:latin typeface="Arial"/>
                <a:ea typeface="+mn-lt"/>
                <a:cs typeface="+mn-lt"/>
              </a:rPr>
              <a:t> to the contours of your head and neck, alleviating any shoulder or neck pain. </a:t>
            </a:r>
          </a:p>
        </p:txBody>
      </p:sp>
      <p:sp>
        <p:nvSpPr>
          <p:cNvPr id="31" name="TextBox 30">
            <a:extLst>
              <a:ext uri="{FF2B5EF4-FFF2-40B4-BE49-F238E27FC236}">
                <a16:creationId xmlns:a16="http://schemas.microsoft.com/office/drawing/2014/main" id="{1085EACE-7095-2864-2AA7-36B2AB134DCC}"/>
              </a:ext>
            </a:extLst>
          </p:cNvPr>
          <p:cNvSpPr txBox="1"/>
          <p:nvPr/>
        </p:nvSpPr>
        <p:spPr>
          <a:xfrm>
            <a:off x="1791377" y="4858253"/>
            <a:ext cx="1171564" cy="584775"/>
          </a:xfrm>
          <a:prstGeom prst="rect">
            <a:avLst/>
          </a:prstGeom>
          <a:noFill/>
        </p:spPr>
        <p:txBody>
          <a:bodyPr wrap="square" rtlCol="0">
            <a:spAutoFit/>
          </a:bodyPr>
          <a:lstStyle/>
          <a:p>
            <a:r>
              <a:rPr lang="en-US" sz="800">
                <a:solidFill>
                  <a:schemeClr val="bg2">
                    <a:lumMod val="50000"/>
                  </a:schemeClr>
                </a:solidFill>
                <a:latin typeface="Arial"/>
                <a:ea typeface="+mn-lt"/>
                <a:cs typeface="+mn-lt"/>
              </a:rPr>
              <a:t>Curved front for improved placement and support of the neck and shoulders. </a:t>
            </a:r>
          </a:p>
        </p:txBody>
      </p:sp>
      <p:sp>
        <p:nvSpPr>
          <p:cNvPr id="55" name="TextBox 54">
            <a:extLst>
              <a:ext uri="{FF2B5EF4-FFF2-40B4-BE49-F238E27FC236}">
                <a16:creationId xmlns:a16="http://schemas.microsoft.com/office/drawing/2014/main" id="{187E772A-9FFD-F85C-78E8-2BD610C1F23E}"/>
              </a:ext>
            </a:extLst>
          </p:cNvPr>
          <p:cNvSpPr txBox="1"/>
          <p:nvPr/>
        </p:nvSpPr>
        <p:spPr>
          <a:xfrm>
            <a:off x="5092519" y="1161410"/>
            <a:ext cx="1042878" cy="584775"/>
          </a:xfrm>
          <a:prstGeom prst="rect">
            <a:avLst/>
          </a:prstGeom>
          <a:noFill/>
        </p:spPr>
        <p:txBody>
          <a:bodyPr wrap="square" rtlCol="0">
            <a:spAutoFit/>
          </a:bodyPr>
          <a:lstStyle/>
          <a:p>
            <a:r>
              <a:rPr lang="en-US" sz="800">
                <a:solidFill>
                  <a:schemeClr val="bg2">
                    <a:lumMod val="50000"/>
                  </a:schemeClr>
                </a:solidFill>
                <a:latin typeface="Arial"/>
                <a:ea typeface="+mn-lt"/>
                <a:cs typeface="+mn-lt"/>
              </a:rPr>
              <a:t>High-resilience foam pillow with natural latex feel for more comfort. </a:t>
            </a:r>
          </a:p>
        </p:txBody>
      </p:sp>
      <p:sp>
        <p:nvSpPr>
          <p:cNvPr id="56" name="TextBox 55">
            <a:extLst>
              <a:ext uri="{FF2B5EF4-FFF2-40B4-BE49-F238E27FC236}">
                <a16:creationId xmlns:a16="http://schemas.microsoft.com/office/drawing/2014/main" id="{1C321CBF-97CB-CA66-37A2-E4210682A58C}"/>
              </a:ext>
            </a:extLst>
          </p:cNvPr>
          <p:cNvSpPr txBox="1"/>
          <p:nvPr/>
        </p:nvSpPr>
        <p:spPr>
          <a:xfrm>
            <a:off x="6306564" y="1175503"/>
            <a:ext cx="1120246" cy="707886"/>
          </a:xfrm>
          <a:prstGeom prst="rect">
            <a:avLst/>
          </a:prstGeom>
          <a:noFill/>
        </p:spPr>
        <p:txBody>
          <a:bodyPr wrap="square" rtlCol="0">
            <a:spAutoFit/>
          </a:bodyPr>
          <a:lstStyle/>
          <a:p>
            <a:r>
              <a:rPr lang="en-US" sz="800">
                <a:solidFill>
                  <a:schemeClr val="bg2">
                    <a:lumMod val="50000"/>
                  </a:schemeClr>
                </a:solidFill>
                <a:latin typeface="Arial"/>
                <a:ea typeface="+mn-lt"/>
                <a:cs typeface="+mn-lt"/>
              </a:rPr>
              <a:t>Two-height feature offers superb sleeping support to suit individual preference. </a:t>
            </a:r>
          </a:p>
        </p:txBody>
      </p:sp>
      <p:sp>
        <p:nvSpPr>
          <p:cNvPr id="58" name="TextBox 57">
            <a:extLst>
              <a:ext uri="{FF2B5EF4-FFF2-40B4-BE49-F238E27FC236}">
                <a16:creationId xmlns:a16="http://schemas.microsoft.com/office/drawing/2014/main" id="{749C577D-216E-97D1-FBD5-7380BA843980}"/>
              </a:ext>
            </a:extLst>
          </p:cNvPr>
          <p:cNvSpPr txBox="1"/>
          <p:nvPr/>
        </p:nvSpPr>
        <p:spPr>
          <a:xfrm>
            <a:off x="7568229" y="1129327"/>
            <a:ext cx="1153435" cy="830997"/>
          </a:xfrm>
          <a:prstGeom prst="rect">
            <a:avLst/>
          </a:prstGeom>
          <a:noFill/>
        </p:spPr>
        <p:txBody>
          <a:bodyPr wrap="square" rtlCol="0">
            <a:spAutoFit/>
          </a:bodyPr>
          <a:lstStyle/>
          <a:p>
            <a:r>
              <a:rPr lang="en-US" sz="800">
                <a:solidFill>
                  <a:schemeClr val="bg2">
                    <a:lumMod val="50000"/>
                  </a:schemeClr>
                </a:solidFill>
                <a:latin typeface="Arial"/>
                <a:ea typeface="+mn-lt"/>
                <a:cs typeface="+mn-lt"/>
              </a:rPr>
              <a:t>Contoured design provides support for the head and neck, promoting proper spinal alignment and reducing discomfort. </a:t>
            </a:r>
          </a:p>
        </p:txBody>
      </p:sp>
      <p:sp>
        <p:nvSpPr>
          <p:cNvPr id="62" name="TextBox 61">
            <a:extLst>
              <a:ext uri="{FF2B5EF4-FFF2-40B4-BE49-F238E27FC236}">
                <a16:creationId xmlns:a16="http://schemas.microsoft.com/office/drawing/2014/main" id="{25AFD930-C51F-6566-6E46-3851F097F397}"/>
              </a:ext>
            </a:extLst>
          </p:cNvPr>
          <p:cNvSpPr txBox="1"/>
          <p:nvPr/>
        </p:nvSpPr>
        <p:spPr>
          <a:xfrm>
            <a:off x="412230" y="469353"/>
            <a:ext cx="3897199" cy="536622"/>
          </a:xfrm>
          <a:prstGeom prst="rect">
            <a:avLst/>
          </a:prstGeom>
          <a:noFill/>
        </p:spPr>
        <p:txBody>
          <a:bodyPr wrap="square" lIns="91440" tIns="45720" rIns="91440" bIns="45720" anchor="t">
            <a:spAutoFit/>
          </a:bodyPr>
          <a:lstStyle/>
          <a:p>
            <a:pPr marR="0" lvl="0">
              <a:lnSpc>
                <a:spcPct val="107000"/>
              </a:lnSpc>
              <a:spcBef>
                <a:spcPts val="0"/>
              </a:spcBef>
              <a:spcAft>
                <a:spcPts val="0"/>
              </a:spcAft>
            </a:pPr>
            <a:r>
              <a:rPr lang="en-US" sz="1400" b="1">
                <a:solidFill>
                  <a:srgbClr val="3A7C8A"/>
                </a:solidFill>
                <a:latin typeface="Arial"/>
                <a:ea typeface="Calibri" panose="020F0502020204030204" pitchFamily="34" charset="0"/>
                <a:cs typeface="Arial"/>
              </a:rPr>
              <a:t>Dreamland Ergonomic Neck Support </a:t>
            </a:r>
            <a:br>
              <a:rPr lang="en-US" sz="1400" b="1">
                <a:solidFill>
                  <a:srgbClr val="3A7C8A"/>
                </a:solidFill>
                <a:latin typeface="Arial"/>
                <a:ea typeface="Calibri" panose="020F0502020204030204" pitchFamily="34" charset="0"/>
                <a:cs typeface="Arial"/>
              </a:rPr>
            </a:br>
            <a:r>
              <a:rPr lang="en-US" sz="1400" b="1">
                <a:solidFill>
                  <a:srgbClr val="3A7C8A"/>
                </a:solidFill>
                <a:latin typeface="Arial"/>
                <a:ea typeface="Calibri" panose="020F0502020204030204" pitchFamily="34" charset="0"/>
                <a:cs typeface="Arial"/>
              </a:rPr>
              <a:t>Memory Foam Pillow </a:t>
            </a:r>
            <a:r>
              <a:rPr lang="en-US" sz="1100">
                <a:solidFill>
                  <a:srgbClr val="3A7C8A"/>
                </a:solidFill>
                <a:latin typeface="Arial"/>
                <a:ea typeface="Calibri" panose="020F0502020204030204" pitchFamily="34" charset="0"/>
                <a:cs typeface="Arial"/>
              </a:rPr>
              <a:t>(316647)</a:t>
            </a:r>
            <a:endParaRPr lang="en-US" sz="1100">
              <a:solidFill>
                <a:srgbClr val="3A7C8A"/>
              </a:solidFill>
              <a:effectLst/>
              <a:latin typeface="Arial"/>
              <a:ea typeface="Calibri" panose="020F0502020204030204" pitchFamily="34" charset="0"/>
              <a:cs typeface="Arial"/>
            </a:endParaRPr>
          </a:p>
        </p:txBody>
      </p:sp>
      <p:sp>
        <p:nvSpPr>
          <p:cNvPr id="32" name="TextBox 31">
            <a:extLst>
              <a:ext uri="{FF2B5EF4-FFF2-40B4-BE49-F238E27FC236}">
                <a16:creationId xmlns:a16="http://schemas.microsoft.com/office/drawing/2014/main" id="{DC021917-6AA9-BE46-1CCE-7A497B833EB4}"/>
              </a:ext>
            </a:extLst>
          </p:cNvPr>
          <p:cNvSpPr txBox="1"/>
          <p:nvPr/>
        </p:nvSpPr>
        <p:spPr>
          <a:xfrm>
            <a:off x="5028873" y="490213"/>
            <a:ext cx="3814463" cy="536622"/>
          </a:xfrm>
          <a:prstGeom prst="rect">
            <a:avLst/>
          </a:prstGeom>
          <a:noFill/>
        </p:spPr>
        <p:txBody>
          <a:bodyPr wrap="square" lIns="91440" tIns="45720" rIns="91440" bIns="45720" anchor="t">
            <a:spAutoFit/>
          </a:bodyPr>
          <a:lstStyle/>
          <a:p>
            <a:pPr marR="0" lvl="0">
              <a:lnSpc>
                <a:spcPct val="107000"/>
              </a:lnSpc>
              <a:spcBef>
                <a:spcPts val="0"/>
              </a:spcBef>
              <a:spcAft>
                <a:spcPts val="0"/>
              </a:spcAft>
            </a:pPr>
            <a:r>
              <a:rPr lang="en-US" sz="1400" b="1">
                <a:solidFill>
                  <a:srgbClr val="3A7C8A"/>
                </a:solidFill>
                <a:latin typeface="Arial"/>
                <a:ea typeface="Calibri" panose="020F0502020204030204" pitchFamily="34" charset="0"/>
                <a:cs typeface="Arial"/>
              </a:rPr>
              <a:t>Dreamland Two-Way Contoured Foam </a:t>
            </a:r>
            <a:br>
              <a:rPr lang="en-US" sz="1400" b="1">
                <a:solidFill>
                  <a:srgbClr val="3A7C8A"/>
                </a:solidFill>
                <a:latin typeface="Arial"/>
                <a:ea typeface="Calibri" panose="020F0502020204030204" pitchFamily="34" charset="0"/>
                <a:cs typeface="Arial"/>
              </a:rPr>
            </a:br>
            <a:r>
              <a:rPr lang="en-US" sz="1400" b="1">
                <a:solidFill>
                  <a:srgbClr val="3A7C8A"/>
                </a:solidFill>
                <a:latin typeface="Arial"/>
                <a:ea typeface="Calibri" panose="020F0502020204030204" pitchFamily="34" charset="0"/>
                <a:cs typeface="Arial"/>
              </a:rPr>
              <a:t>Latex Sensation Pillow </a:t>
            </a:r>
            <a:r>
              <a:rPr lang="en-US" sz="1100">
                <a:solidFill>
                  <a:srgbClr val="3A7C8A"/>
                </a:solidFill>
                <a:latin typeface="Arial"/>
                <a:ea typeface="Calibri" panose="020F0502020204030204" pitchFamily="34" charset="0"/>
                <a:cs typeface="Arial"/>
              </a:rPr>
              <a:t>(316648)</a:t>
            </a:r>
            <a:endParaRPr lang="en-US" sz="1100">
              <a:solidFill>
                <a:srgbClr val="3A7C8A"/>
              </a:solidFill>
              <a:effectLst/>
              <a:latin typeface="Arial"/>
              <a:ea typeface="Calibri" panose="020F0502020204030204" pitchFamily="34" charset="0"/>
              <a:cs typeface="Arial"/>
            </a:endParaRPr>
          </a:p>
        </p:txBody>
      </p:sp>
      <p:sp>
        <p:nvSpPr>
          <p:cNvPr id="66" name="Oval 65">
            <a:extLst>
              <a:ext uri="{FF2B5EF4-FFF2-40B4-BE49-F238E27FC236}">
                <a16:creationId xmlns:a16="http://schemas.microsoft.com/office/drawing/2014/main" id="{A8E5C738-1FA5-C940-F501-C7107AC6F13C}"/>
              </a:ext>
            </a:extLst>
          </p:cNvPr>
          <p:cNvSpPr/>
          <p:nvPr/>
        </p:nvSpPr>
        <p:spPr>
          <a:xfrm>
            <a:off x="1954063" y="4034028"/>
            <a:ext cx="785414" cy="785414"/>
          </a:xfrm>
          <a:prstGeom prst="ellipse">
            <a:avLst/>
          </a:prstGeom>
          <a:solidFill>
            <a:srgbClr val="17A1A5"/>
          </a:solidFill>
          <a:ln w="25400">
            <a:solidFill>
              <a:srgbClr val="3A7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EA9FAEC9-B289-A5C9-9DF7-17C324B1C877}"/>
              </a:ext>
            </a:extLst>
          </p:cNvPr>
          <p:cNvPicPr>
            <a:picLocks noChangeAspect="1"/>
          </p:cNvPicPr>
          <p:nvPr/>
        </p:nvPicPr>
        <p:blipFill rotWithShape="1">
          <a:blip r:embed="rId5">
            <a:extLst>
              <a:ext uri="{28A0092B-C50C-407E-A947-70E740481C1C}">
                <a14:useLocalDpi xmlns:a14="http://schemas.microsoft.com/office/drawing/2010/main" val="0"/>
              </a:ext>
            </a:extLst>
          </a:blip>
          <a:srcRect l="61104" t="44051" r="19744" b="41834"/>
          <a:stretch/>
        </p:blipFill>
        <p:spPr>
          <a:xfrm>
            <a:off x="2013749" y="4016038"/>
            <a:ext cx="651963" cy="730730"/>
          </a:xfrm>
          <a:prstGeom prst="rect">
            <a:avLst/>
          </a:prstGeom>
        </p:spPr>
      </p:pic>
      <p:sp>
        <p:nvSpPr>
          <p:cNvPr id="69" name="Oval 68">
            <a:extLst>
              <a:ext uri="{FF2B5EF4-FFF2-40B4-BE49-F238E27FC236}">
                <a16:creationId xmlns:a16="http://schemas.microsoft.com/office/drawing/2014/main" id="{6C4D4C03-9180-3B54-C05C-FF84C9D28120}"/>
              </a:ext>
            </a:extLst>
          </p:cNvPr>
          <p:cNvSpPr/>
          <p:nvPr/>
        </p:nvSpPr>
        <p:spPr>
          <a:xfrm>
            <a:off x="5143824" y="2004023"/>
            <a:ext cx="785414" cy="785414"/>
          </a:xfrm>
          <a:prstGeom prst="ellipse">
            <a:avLst/>
          </a:prstGeom>
          <a:solidFill>
            <a:srgbClr val="17A1A5"/>
          </a:solidFill>
          <a:ln w="25400">
            <a:solidFill>
              <a:srgbClr val="3A7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a:extLst>
              <a:ext uri="{FF2B5EF4-FFF2-40B4-BE49-F238E27FC236}">
                <a16:creationId xmlns:a16="http://schemas.microsoft.com/office/drawing/2014/main" id="{0D1EC81D-BE5C-7FE1-7E0D-8C62D1604B56}"/>
              </a:ext>
            </a:extLst>
          </p:cNvPr>
          <p:cNvPicPr>
            <a:picLocks noChangeAspect="1"/>
          </p:cNvPicPr>
          <p:nvPr/>
        </p:nvPicPr>
        <p:blipFill rotWithShape="1">
          <a:blip r:embed="rId5">
            <a:extLst>
              <a:ext uri="{28A0092B-C50C-407E-A947-70E740481C1C}">
                <a14:useLocalDpi xmlns:a14="http://schemas.microsoft.com/office/drawing/2010/main" val="0"/>
              </a:ext>
            </a:extLst>
          </a:blip>
          <a:srcRect l="17948" t="60936" r="62900" b="24949"/>
          <a:stretch/>
        </p:blipFill>
        <p:spPr>
          <a:xfrm>
            <a:off x="5171421" y="1987722"/>
            <a:ext cx="703235" cy="788196"/>
          </a:xfrm>
          <a:prstGeom prst="rect">
            <a:avLst/>
          </a:prstGeom>
        </p:spPr>
      </p:pic>
      <p:sp>
        <p:nvSpPr>
          <p:cNvPr id="74" name="Oval 73">
            <a:extLst>
              <a:ext uri="{FF2B5EF4-FFF2-40B4-BE49-F238E27FC236}">
                <a16:creationId xmlns:a16="http://schemas.microsoft.com/office/drawing/2014/main" id="{C5DB1FDA-11B3-7CE3-0A72-CDCEBC6C2E59}"/>
              </a:ext>
            </a:extLst>
          </p:cNvPr>
          <p:cNvSpPr/>
          <p:nvPr/>
        </p:nvSpPr>
        <p:spPr>
          <a:xfrm>
            <a:off x="7750582" y="1991642"/>
            <a:ext cx="785414" cy="785413"/>
          </a:xfrm>
          <a:prstGeom prst="ellipse">
            <a:avLst/>
          </a:prstGeom>
          <a:solidFill>
            <a:srgbClr val="17A1A5"/>
          </a:solidFill>
          <a:ln w="25400">
            <a:solidFill>
              <a:srgbClr val="3A7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a:extLst>
              <a:ext uri="{FF2B5EF4-FFF2-40B4-BE49-F238E27FC236}">
                <a16:creationId xmlns:a16="http://schemas.microsoft.com/office/drawing/2014/main" id="{3F4BF928-21E7-A152-7B12-DADA8F9059A0}"/>
              </a:ext>
            </a:extLst>
          </p:cNvPr>
          <p:cNvPicPr>
            <a:picLocks noChangeAspect="1"/>
          </p:cNvPicPr>
          <p:nvPr/>
        </p:nvPicPr>
        <p:blipFill rotWithShape="1">
          <a:blip r:embed="rId5">
            <a:extLst>
              <a:ext uri="{28A0092B-C50C-407E-A947-70E740481C1C}">
                <a14:useLocalDpi xmlns:a14="http://schemas.microsoft.com/office/drawing/2010/main" val="0"/>
              </a:ext>
            </a:extLst>
          </a:blip>
          <a:srcRect l="62735" t="60443" r="20319" b="25442"/>
          <a:stretch/>
        </p:blipFill>
        <p:spPr>
          <a:xfrm>
            <a:off x="7804136" y="1923091"/>
            <a:ext cx="675329" cy="855453"/>
          </a:xfrm>
          <a:prstGeom prst="rect">
            <a:avLst/>
          </a:prstGeom>
        </p:spPr>
      </p:pic>
      <p:sp>
        <p:nvSpPr>
          <p:cNvPr id="77" name="Oval 76">
            <a:extLst>
              <a:ext uri="{FF2B5EF4-FFF2-40B4-BE49-F238E27FC236}">
                <a16:creationId xmlns:a16="http://schemas.microsoft.com/office/drawing/2014/main" id="{DD7B7372-CF1D-65E0-4E56-CF478FE10DC9}"/>
              </a:ext>
            </a:extLst>
          </p:cNvPr>
          <p:cNvSpPr/>
          <p:nvPr/>
        </p:nvSpPr>
        <p:spPr>
          <a:xfrm>
            <a:off x="6473980" y="1994028"/>
            <a:ext cx="785414" cy="785413"/>
          </a:xfrm>
          <a:prstGeom prst="ellipse">
            <a:avLst/>
          </a:prstGeom>
          <a:solidFill>
            <a:srgbClr val="17A1A5"/>
          </a:solidFill>
          <a:ln w="25400">
            <a:solidFill>
              <a:srgbClr val="3A7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id="{74B72923-7601-7F5D-25DE-CB95C455A155}"/>
              </a:ext>
            </a:extLst>
          </p:cNvPr>
          <p:cNvPicPr>
            <a:picLocks noChangeAspect="1"/>
          </p:cNvPicPr>
          <p:nvPr/>
        </p:nvPicPr>
        <p:blipFill rotWithShape="1">
          <a:blip r:embed="rId5">
            <a:extLst>
              <a:ext uri="{28A0092B-C50C-407E-A947-70E740481C1C}">
                <a14:useLocalDpi xmlns:a14="http://schemas.microsoft.com/office/drawing/2010/main" val="0"/>
              </a:ext>
            </a:extLst>
          </a:blip>
          <a:srcRect l="40745" t="62104" r="40103" b="23781"/>
          <a:stretch/>
        </p:blipFill>
        <p:spPr>
          <a:xfrm>
            <a:off x="6504123" y="1881893"/>
            <a:ext cx="734933" cy="823723"/>
          </a:xfrm>
          <a:prstGeom prst="rect">
            <a:avLst/>
          </a:prstGeom>
          <a:ln w="25400">
            <a:noFill/>
          </a:ln>
        </p:spPr>
      </p:pic>
      <p:grpSp>
        <p:nvGrpSpPr>
          <p:cNvPr id="5" name="Group 4">
            <a:extLst>
              <a:ext uri="{FF2B5EF4-FFF2-40B4-BE49-F238E27FC236}">
                <a16:creationId xmlns:a16="http://schemas.microsoft.com/office/drawing/2014/main" id="{CC9E6AEE-BA66-77A6-0191-B6EED744531B}"/>
              </a:ext>
            </a:extLst>
          </p:cNvPr>
          <p:cNvGrpSpPr/>
          <p:nvPr/>
        </p:nvGrpSpPr>
        <p:grpSpPr>
          <a:xfrm>
            <a:off x="329267" y="-12056"/>
            <a:ext cx="1813846" cy="444662"/>
            <a:chOff x="329267" y="-12056"/>
            <a:chExt cx="1813846" cy="444662"/>
          </a:xfrm>
        </p:grpSpPr>
        <p:sp>
          <p:nvSpPr>
            <p:cNvPr id="21" name="Rectangle 20">
              <a:extLst>
                <a:ext uri="{FF2B5EF4-FFF2-40B4-BE49-F238E27FC236}">
                  <a16:creationId xmlns:a16="http://schemas.microsoft.com/office/drawing/2014/main" id="{95A49BD9-4EF7-6652-5CAA-9808F345FA62}"/>
                </a:ext>
              </a:extLst>
            </p:cNvPr>
            <p:cNvSpPr/>
            <p:nvPr/>
          </p:nvSpPr>
          <p:spPr>
            <a:xfrm>
              <a:off x="329268" y="-12056"/>
              <a:ext cx="1813845" cy="4446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3AD2A6E-ED04-A25B-4D75-7B1E4D1F7CD1}"/>
                </a:ext>
              </a:extLst>
            </p:cNvPr>
            <p:cNvSpPr txBox="1"/>
            <p:nvPr/>
          </p:nvSpPr>
          <p:spPr>
            <a:xfrm>
              <a:off x="329267" y="94052"/>
              <a:ext cx="1813846" cy="338554"/>
            </a:xfrm>
            <a:prstGeom prst="rect">
              <a:avLst/>
            </a:prstGeom>
            <a:noFill/>
            <a:effectLst/>
          </p:spPr>
          <p:txBody>
            <a:bodyPr wrap="square" lIns="91440" tIns="45720" rIns="91440" bIns="45720" rtlCol="0" anchor="t">
              <a:spAutoFit/>
            </a:bodyPr>
            <a:lstStyle/>
            <a:p>
              <a:pPr algn="ctr">
                <a:defRPr/>
              </a:pPr>
              <a:r>
                <a:rPr lang="en-US" sz="1600" b="1">
                  <a:solidFill>
                    <a:schemeClr val="bg1"/>
                  </a:solidFill>
                  <a:latin typeface="Arial"/>
                  <a:cs typeface="Arial"/>
                </a:rPr>
                <a:t>NEW LAUNCH</a:t>
              </a:r>
              <a:endParaRPr lang="en-US"/>
            </a:p>
          </p:txBody>
        </p:sp>
      </p:grpSp>
      <p:graphicFrame>
        <p:nvGraphicFramePr>
          <p:cNvPr id="34" name="Table 33">
            <a:extLst>
              <a:ext uri="{FF2B5EF4-FFF2-40B4-BE49-F238E27FC236}">
                <a16:creationId xmlns:a16="http://schemas.microsoft.com/office/drawing/2014/main" id="{A3C59FB5-B1E5-F8D8-C7EE-27078AA504E1}"/>
              </a:ext>
            </a:extLst>
          </p:cNvPr>
          <p:cNvGraphicFramePr>
            <a:graphicFrameLocks noGrp="1"/>
          </p:cNvGraphicFramePr>
          <p:nvPr/>
        </p:nvGraphicFramePr>
        <p:xfrm>
          <a:off x="1311379" y="5824315"/>
          <a:ext cx="1902830" cy="440817"/>
        </p:xfrm>
        <a:graphic>
          <a:graphicData uri="http://schemas.openxmlformats.org/drawingml/2006/table">
            <a:tbl>
              <a:tblPr firstRow="1" bandRow="1">
                <a:tableStyleId>{2D5ABB26-0587-4C30-8999-92F81FD0307C}</a:tableStyleId>
              </a:tblPr>
              <a:tblGrid>
                <a:gridCol w="513381">
                  <a:extLst>
                    <a:ext uri="{9D8B030D-6E8A-4147-A177-3AD203B41FA5}">
                      <a16:colId xmlns:a16="http://schemas.microsoft.com/office/drawing/2014/main" val="2670639531"/>
                    </a:ext>
                  </a:extLst>
                </a:gridCol>
                <a:gridCol w="339812">
                  <a:extLst>
                    <a:ext uri="{9D8B030D-6E8A-4147-A177-3AD203B41FA5}">
                      <a16:colId xmlns:a16="http://schemas.microsoft.com/office/drawing/2014/main" val="1474563059"/>
                    </a:ext>
                  </a:extLst>
                </a:gridCol>
                <a:gridCol w="350543">
                  <a:extLst>
                    <a:ext uri="{9D8B030D-6E8A-4147-A177-3AD203B41FA5}">
                      <a16:colId xmlns:a16="http://schemas.microsoft.com/office/drawing/2014/main" val="4217774162"/>
                    </a:ext>
                  </a:extLst>
                </a:gridCol>
                <a:gridCol w="342641">
                  <a:extLst>
                    <a:ext uri="{9D8B030D-6E8A-4147-A177-3AD203B41FA5}">
                      <a16:colId xmlns:a16="http://schemas.microsoft.com/office/drawing/2014/main" val="960169804"/>
                    </a:ext>
                  </a:extLst>
                </a:gridCol>
                <a:gridCol w="356453">
                  <a:extLst>
                    <a:ext uri="{9D8B030D-6E8A-4147-A177-3AD203B41FA5}">
                      <a16:colId xmlns:a16="http://schemas.microsoft.com/office/drawing/2014/main" val="4004829949"/>
                    </a:ext>
                  </a:extLst>
                </a:gridCol>
              </a:tblGrid>
              <a:tr h="114008">
                <a:tc>
                  <a:txBody>
                    <a:bodyPr/>
                    <a:lstStyle/>
                    <a:p>
                      <a:pPr algn="l">
                        <a:lnSpc>
                          <a:spcPts val="1300"/>
                        </a:lnSpc>
                      </a:pPr>
                      <a:r>
                        <a:rPr lang="en-US" sz="800" b="0" i="0">
                          <a:solidFill>
                            <a:schemeClr val="bg2">
                              <a:lumMod val="25000"/>
                            </a:schemeClr>
                          </a:solidFill>
                          <a:latin typeface="Arial" panose="020B0604020202020204" pitchFamily="34" charset="0"/>
                          <a:cs typeface="Arial" panose="020B0604020202020204" pitchFamily="34" charset="0"/>
                        </a:rPr>
                        <a:t>316647</a:t>
                      </a:r>
                    </a:p>
                  </a:txBody>
                  <a:tcPr marL="54000" marR="54000" marT="0" marB="0"/>
                </a:tc>
                <a:tc>
                  <a:txBody>
                    <a:bodyPr/>
                    <a:lstStyle/>
                    <a:p>
                      <a:pPr algn="ctr">
                        <a:lnSpc>
                          <a:spcPts val="1300"/>
                        </a:lnSpc>
                      </a:pPr>
                      <a:r>
                        <a:rPr lang="en-US" sz="800" b="0" i="0">
                          <a:solidFill>
                            <a:schemeClr val="bg2">
                              <a:lumMod val="25000"/>
                            </a:schemeClr>
                          </a:solidFill>
                          <a:latin typeface="Arial" panose="020B0604020202020204" pitchFamily="34" charset="0"/>
                          <a:cs typeface="Arial" panose="020B0604020202020204" pitchFamily="34" charset="0"/>
                        </a:rPr>
                        <a:t>PV</a:t>
                      </a:r>
                    </a:p>
                  </a:txBody>
                  <a:tcPr marL="54000" marR="54000" marT="0" marB="0"/>
                </a:tc>
                <a:tc>
                  <a:txBody>
                    <a:bodyPr/>
                    <a:lstStyle/>
                    <a:p>
                      <a:pPr algn="ctr">
                        <a:lnSpc>
                          <a:spcPts val="1300"/>
                        </a:lnSpc>
                      </a:pPr>
                      <a:r>
                        <a:rPr lang="en-US" sz="800" b="0" i="0">
                          <a:solidFill>
                            <a:schemeClr val="bg2">
                              <a:lumMod val="25000"/>
                            </a:schemeClr>
                          </a:solidFill>
                          <a:latin typeface="Arial" panose="020B0604020202020204" pitchFamily="34" charset="0"/>
                          <a:cs typeface="Arial" panose="020B0604020202020204" pitchFamily="34" charset="0"/>
                        </a:rPr>
                        <a:t>BV</a:t>
                      </a:r>
                    </a:p>
                  </a:txBody>
                  <a:tcPr marL="54000" marR="54000" marT="0" marB="0"/>
                </a:tc>
                <a:tc>
                  <a:txBody>
                    <a:bodyPr/>
                    <a:lstStyle/>
                    <a:p>
                      <a:pPr algn="ctr">
                        <a:lnSpc>
                          <a:spcPts val="1300"/>
                        </a:lnSpc>
                      </a:pPr>
                      <a:r>
                        <a:rPr lang="en-US" sz="800" b="0" i="0">
                          <a:solidFill>
                            <a:schemeClr val="bg2">
                              <a:lumMod val="25000"/>
                            </a:schemeClr>
                          </a:solidFill>
                          <a:latin typeface="Arial" panose="020B0604020202020204" pitchFamily="34" charset="0"/>
                          <a:cs typeface="Arial" panose="020B0604020202020204" pitchFamily="34" charset="0"/>
                        </a:rPr>
                        <a:t>AP</a:t>
                      </a:r>
                    </a:p>
                  </a:txBody>
                  <a:tcPr marL="54000" marR="54000" marT="0" marB="0"/>
                </a:tc>
                <a:tc>
                  <a:txBody>
                    <a:bodyPr/>
                    <a:lstStyle/>
                    <a:p>
                      <a:pPr algn="ctr">
                        <a:lnSpc>
                          <a:spcPts val="1300"/>
                        </a:lnSpc>
                      </a:pPr>
                      <a:r>
                        <a:rPr lang="en-US" sz="800" b="0" i="0">
                          <a:solidFill>
                            <a:schemeClr val="bg2">
                              <a:lumMod val="25000"/>
                            </a:schemeClr>
                          </a:solidFill>
                          <a:latin typeface="Arial" panose="020B0604020202020204" pitchFamily="34" charset="0"/>
                          <a:cs typeface="Arial" panose="020B0604020202020204" pitchFamily="34" charset="0"/>
                        </a:rPr>
                        <a:t>RP</a:t>
                      </a:r>
                    </a:p>
                  </a:txBody>
                  <a:tcPr marL="54000" marR="54000" marT="0" marB="0"/>
                </a:tc>
                <a:extLst>
                  <a:ext uri="{0D108BD9-81ED-4DB2-BD59-A6C34878D82A}">
                    <a16:rowId xmlns:a16="http://schemas.microsoft.com/office/drawing/2014/main" val="2807367098"/>
                  </a:ext>
                </a:extLst>
              </a:tr>
              <a:tr h="120109">
                <a:tc>
                  <a:txBody>
                    <a:bodyPr/>
                    <a:lstStyle/>
                    <a:p>
                      <a:pPr algn="l">
                        <a:lnSpc>
                          <a:spcPts val="1300"/>
                        </a:lnSpc>
                      </a:pPr>
                      <a:r>
                        <a:rPr lang="en-MY" sz="800" b="0" i="0" kern="1200">
                          <a:solidFill>
                            <a:schemeClr val="bg2">
                              <a:lumMod val="25000"/>
                            </a:schemeClr>
                          </a:solidFill>
                          <a:effectLst/>
                          <a:latin typeface="Arial" panose="020B0604020202020204" pitchFamily="34" charset="0"/>
                          <a:cs typeface="Arial" panose="020B0604020202020204" pitchFamily="34" charset="0"/>
                        </a:rPr>
                        <a:t>MY(RM) </a:t>
                      </a:r>
                      <a:endParaRPr lang="en-US" sz="800" b="0" i="0">
                        <a:solidFill>
                          <a:schemeClr val="bg2">
                            <a:lumMod val="25000"/>
                          </a:schemeClr>
                        </a:solidFill>
                        <a:latin typeface="Arial" panose="020B0604020202020204" pitchFamily="34" charset="0"/>
                        <a:cs typeface="Arial" panose="020B0604020202020204" pitchFamily="34" charset="0"/>
                      </a:endParaRPr>
                    </a:p>
                  </a:txBody>
                  <a:tcPr marL="54000" marR="54000" marT="0" marB="0"/>
                </a:tc>
                <a:tc>
                  <a:txBody>
                    <a:bodyPr/>
                    <a:lstStyle/>
                    <a:p>
                      <a:pPr algn="ctr" fontAlgn="b"/>
                      <a:r>
                        <a:rPr lang="en-US" sz="800" b="0" i="0" u="none" strike="noStrike">
                          <a:solidFill>
                            <a:schemeClr val="bg2">
                              <a:lumMod val="25000"/>
                            </a:schemeClr>
                          </a:solidFill>
                          <a:effectLst/>
                          <a:latin typeface="Arial" panose="020B0604020202020204" pitchFamily="34" charset="0"/>
                          <a:cs typeface="Arial" panose="020B0604020202020204" pitchFamily="34" charset="0"/>
                        </a:rPr>
                        <a:t>49.80</a:t>
                      </a:r>
                    </a:p>
                  </a:txBody>
                  <a:tcPr marL="7620" marR="7620" marT="7620" marB="0" anchor="b"/>
                </a:tc>
                <a:tc>
                  <a:txBody>
                    <a:bodyPr/>
                    <a:lstStyle/>
                    <a:p>
                      <a:pPr algn="ctr" fontAlgn="b"/>
                      <a:r>
                        <a:rPr lang="en-US" sz="800" b="0" i="0" u="none" strike="noStrike">
                          <a:solidFill>
                            <a:schemeClr val="bg2">
                              <a:lumMod val="25000"/>
                            </a:schemeClr>
                          </a:solidFill>
                          <a:effectLst/>
                          <a:latin typeface="Arial" panose="020B0604020202020204" pitchFamily="34" charset="0"/>
                          <a:cs typeface="Arial" panose="020B0604020202020204" pitchFamily="34" charset="0"/>
                        </a:rPr>
                        <a:t>134.50</a:t>
                      </a:r>
                    </a:p>
                  </a:txBody>
                  <a:tcPr marL="7620" marR="7620" marT="7620" marB="0" anchor="b"/>
                </a:tc>
                <a:tc>
                  <a:txBody>
                    <a:bodyPr/>
                    <a:lstStyle/>
                    <a:p>
                      <a:pPr algn="ctr" fontAlgn="b"/>
                      <a:r>
                        <a:rPr lang="en-US" sz="800" b="0" i="0" u="none" strike="noStrike">
                          <a:solidFill>
                            <a:schemeClr val="bg2">
                              <a:lumMod val="25000"/>
                            </a:schemeClr>
                          </a:solidFill>
                          <a:effectLst/>
                          <a:latin typeface="Arial" panose="020B0604020202020204" pitchFamily="34" charset="0"/>
                          <a:cs typeface="Arial" panose="020B0604020202020204" pitchFamily="34" charset="0"/>
                        </a:rPr>
                        <a:t>269.00</a:t>
                      </a:r>
                    </a:p>
                  </a:txBody>
                  <a:tcPr marL="7620" marR="7620" marT="7620" marB="0" anchor="b"/>
                </a:tc>
                <a:tc>
                  <a:txBody>
                    <a:bodyPr/>
                    <a:lstStyle/>
                    <a:p>
                      <a:pPr algn="ctr" fontAlgn="b"/>
                      <a:r>
                        <a:rPr lang="en-US" sz="800" b="0" i="0" u="none" strike="noStrike">
                          <a:solidFill>
                            <a:schemeClr val="bg2">
                              <a:lumMod val="25000"/>
                            </a:schemeClr>
                          </a:solidFill>
                          <a:effectLst/>
                          <a:latin typeface="Arial" panose="020B0604020202020204" pitchFamily="34" charset="0"/>
                          <a:cs typeface="Arial" panose="020B0604020202020204" pitchFamily="34" charset="0"/>
                        </a:rPr>
                        <a:t>322.80</a:t>
                      </a:r>
                    </a:p>
                  </a:txBody>
                  <a:tcPr marL="7620" marR="7620" marT="7620" marB="0" anchor="b"/>
                </a:tc>
                <a:extLst>
                  <a:ext uri="{0D108BD9-81ED-4DB2-BD59-A6C34878D82A}">
                    <a16:rowId xmlns:a16="http://schemas.microsoft.com/office/drawing/2014/main" val="3151934118"/>
                  </a:ext>
                </a:extLst>
              </a:tr>
              <a:tr h="120109">
                <a:tc>
                  <a:txBody>
                    <a:bodyPr/>
                    <a:lstStyle/>
                    <a:p>
                      <a:pPr algn="l">
                        <a:lnSpc>
                          <a:spcPts val="1300"/>
                        </a:lnSpc>
                      </a:pPr>
                      <a:r>
                        <a:rPr lang="en-MY" sz="800" b="0" i="0" kern="1200">
                          <a:solidFill>
                            <a:schemeClr val="bg2">
                              <a:lumMod val="25000"/>
                            </a:schemeClr>
                          </a:solidFill>
                          <a:effectLst/>
                          <a:latin typeface="Arial" panose="020B0604020202020204" pitchFamily="34" charset="0"/>
                          <a:cs typeface="Arial" panose="020B0604020202020204" pitchFamily="34" charset="0"/>
                        </a:rPr>
                        <a:t>BR(B$) </a:t>
                      </a:r>
                      <a:endParaRPr lang="en-US" sz="800" b="0" i="0">
                        <a:solidFill>
                          <a:schemeClr val="bg2">
                            <a:lumMod val="25000"/>
                          </a:schemeClr>
                        </a:solidFill>
                        <a:latin typeface="Arial" panose="020B0604020202020204" pitchFamily="34" charset="0"/>
                        <a:cs typeface="Arial" panose="020B0604020202020204" pitchFamily="34" charset="0"/>
                      </a:endParaRPr>
                    </a:p>
                  </a:txBody>
                  <a:tcPr marL="54000" marR="54000" marT="0" marB="0"/>
                </a:tc>
                <a:tc>
                  <a:txBody>
                    <a:bodyPr/>
                    <a:lstStyle/>
                    <a:p>
                      <a:pPr algn="ctr" fontAlgn="b"/>
                      <a:r>
                        <a:rPr lang="en-US" sz="800" b="0" i="0" u="none" strike="noStrike">
                          <a:solidFill>
                            <a:schemeClr val="bg2">
                              <a:lumMod val="25000"/>
                            </a:schemeClr>
                          </a:solidFill>
                          <a:effectLst/>
                          <a:latin typeface="Arial" panose="020B0604020202020204" pitchFamily="34" charset="0"/>
                          <a:cs typeface="Arial" panose="020B0604020202020204" pitchFamily="34" charset="0"/>
                        </a:rPr>
                        <a:t>49.80</a:t>
                      </a:r>
                    </a:p>
                  </a:txBody>
                  <a:tcPr marL="7620" marR="7620" marT="7620" marB="0" anchor="b"/>
                </a:tc>
                <a:tc>
                  <a:txBody>
                    <a:bodyPr/>
                    <a:lstStyle/>
                    <a:p>
                      <a:pPr algn="ctr" fontAlgn="b"/>
                      <a:r>
                        <a:rPr lang="en-US" sz="800" b="0" i="0" u="none" strike="noStrike">
                          <a:solidFill>
                            <a:schemeClr val="bg2">
                              <a:lumMod val="25000"/>
                            </a:schemeClr>
                          </a:solidFill>
                          <a:effectLst/>
                          <a:latin typeface="Arial" panose="020B0604020202020204" pitchFamily="34" charset="0"/>
                          <a:cs typeface="Arial" panose="020B0604020202020204" pitchFamily="34" charset="0"/>
                        </a:rPr>
                        <a:t>  43.50</a:t>
                      </a:r>
                    </a:p>
                  </a:txBody>
                  <a:tcPr marL="7620" marR="7620" marT="7620" marB="0" anchor="b"/>
                </a:tc>
                <a:tc>
                  <a:txBody>
                    <a:bodyPr/>
                    <a:lstStyle/>
                    <a:p>
                      <a:pPr algn="ctr" fontAlgn="b"/>
                      <a:r>
                        <a:rPr lang="en-US" sz="800" b="0" i="0" u="none" strike="noStrike">
                          <a:solidFill>
                            <a:schemeClr val="bg2">
                              <a:lumMod val="25000"/>
                            </a:schemeClr>
                          </a:solidFill>
                          <a:effectLst/>
                          <a:latin typeface="Arial" panose="020B0604020202020204" pitchFamily="34" charset="0"/>
                          <a:cs typeface="Arial" panose="020B0604020202020204" pitchFamily="34" charset="0"/>
                        </a:rPr>
                        <a:t>  87.00</a:t>
                      </a:r>
                    </a:p>
                  </a:txBody>
                  <a:tcPr marL="7620" marR="7620" marT="7620" marB="0" anchor="b"/>
                </a:tc>
                <a:tc>
                  <a:txBody>
                    <a:bodyPr/>
                    <a:lstStyle/>
                    <a:p>
                      <a:pPr algn="ctr" fontAlgn="b"/>
                      <a:r>
                        <a:rPr lang="en-US" sz="800" b="0" i="0" u="none" strike="noStrike">
                          <a:solidFill>
                            <a:schemeClr val="bg2">
                              <a:lumMod val="25000"/>
                            </a:schemeClr>
                          </a:solidFill>
                          <a:effectLst/>
                          <a:latin typeface="Arial" panose="020B0604020202020204" pitchFamily="34" charset="0"/>
                          <a:cs typeface="Arial" panose="020B0604020202020204" pitchFamily="34" charset="0"/>
                        </a:rPr>
                        <a:t>104.40</a:t>
                      </a:r>
                    </a:p>
                  </a:txBody>
                  <a:tcPr marL="7620" marR="7620" marT="7620" marB="0" anchor="b"/>
                </a:tc>
                <a:extLst>
                  <a:ext uri="{0D108BD9-81ED-4DB2-BD59-A6C34878D82A}">
                    <a16:rowId xmlns:a16="http://schemas.microsoft.com/office/drawing/2014/main" val="3399255757"/>
                  </a:ext>
                </a:extLst>
              </a:tr>
            </a:tbl>
          </a:graphicData>
        </a:graphic>
      </p:graphicFrame>
      <p:sp>
        <p:nvSpPr>
          <p:cNvPr id="41" name="Rounded Rectangle 60">
            <a:extLst>
              <a:ext uri="{FF2B5EF4-FFF2-40B4-BE49-F238E27FC236}">
                <a16:creationId xmlns:a16="http://schemas.microsoft.com/office/drawing/2014/main" id="{858EBD03-DF40-6E86-3A36-D4D390AB846E}"/>
              </a:ext>
            </a:extLst>
          </p:cNvPr>
          <p:cNvSpPr/>
          <p:nvPr/>
        </p:nvSpPr>
        <p:spPr>
          <a:xfrm>
            <a:off x="5808585" y="5754930"/>
            <a:ext cx="2327662" cy="584775"/>
          </a:xfrm>
          <a:prstGeom prst="roundRect">
            <a:avLst>
              <a:gd name="adj" fmla="val 27248"/>
            </a:avLst>
          </a:prstGeom>
          <a:solidFill>
            <a:schemeClr val="bg1"/>
          </a:solidFill>
          <a:ln>
            <a:solidFill>
              <a:srgbClr val="17A1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8" name="Table 37">
            <a:extLst>
              <a:ext uri="{FF2B5EF4-FFF2-40B4-BE49-F238E27FC236}">
                <a16:creationId xmlns:a16="http://schemas.microsoft.com/office/drawing/2014/main" id="{B8F4CC97-05CE-B0D7-0756-765E41577EA7}"/>
              </a:ext>
            </a:extLst>
          </p:cNvPr>
          <p:cNvGraphicFramePr>
            <a:graphicFrameLocks noGrp="1"/>
          </p:cNvGraphicFramePr>
          <p:nvPr/>
        </p:nvGraphicFramePr>
        <p:xfrm>
          <a:off x="5995298" y="5821268"/>
          <a:ext cx="1902830" cy="440817"/>
        </p:xfrm>
        <a:graphic>
          <a:graphicData uri="http://schemas.openxmlformats.org/drawingml/2006/table">
            <a:tbl>
              <a:tblPr firstRow="1" bandRow="1">
                <a:tableStyleId>{2D5ABB26-0587-4C30-8999-92F81FD0307C}</a:tableStyleId>
              </a:tblPr>
              <a:tblGrid>
                <a:gridCol w="513381">
                  <a:extLst>
                    <a:ext uri="{9D8B030D-6E8A-4147-A177-3AD203B41FA5}">
                      <a16:colId xmlns:a16="http://schemas.microsoft.com/office/drawing/2014/main" val="2670639531"/>
                    </a:ext>
                  </a:extLst>
                </a:gridCol>
                <a:gridCol w="339812">
                  <a:extLst>
                    <a:ext uri="{9D8B030D-6E8A-4147-A177-3AD203B41FA5}">
                      <a16:colId xmlns:a16="http://schemas.microsoft.com/office/drawing/2014/main" val="1474563059"/>
                    </a:ext>
                  </a:extLst>
                </a:gridCol>
                <a:gridCol w="350543">
                  <a:extLst>
                    <a:ext uri="{9D8B030D-6E8A-4147-A177-3AD203B41FA5}">
                      <a16:colId xmlns:a16="http://schemas.microsoft.com/office/drawing/2014/main" val="4217774162"/>
                    </a:ext>
                  </a:extLst>
                </a:gridCol>
                <a:gridCol w="342641">
                  <a:extLst>
                    <a:ext uri="{9D8B030D-6E8A-4147-A177-3AD203B41FA5}">
                      <a16:colId xmlns:a16="http://schemas.microsoft.com/office/drawing/2014/main" val="960169804"/>
                    </a:ext>
                  </a:extLst>
                </a:gridCol>
                <a:gridCol w="356453">
                  <a:extLst>
                    <a:ext uri="{9D8B030D-6E8A-4147-A177-3AD203B41FA5}">
                      <a16:colId xmlns:a16="http://schemas.microsoft.com/office/drawing/2014/main" val="4004829949"/>
                    </a:ext>
                  </a:extLst>
                </a:gridCol>
              </a:tblGrid>
              <a:tr h="114008">
                <a:tc>
                  <a:txBody>
                    <a:bodyPr/>
                    <a:lstStyle/>
                    <a:p>
                      <a:pPr algn="l">
                        <a:lnSpc>
                          <a:spcPts val="1300"/>
                        </a:lnSpc>
                      </a:pPr>
                      <a:r>
                        <a:rPr lang="en-US" sz="800" b="0" i="0">
                          <a:solidFill>
                            <a:schemeClr val="bg2">
                              <a:lumMod val="25000"/>
                            </a:schemeClr>
                          </a:solidFill>
                          <a:latin typeface="Arial" panose="020B0604020202020204" pitchFamily="34" charset="0"/>
                          <a:cs typeface="Arial" panose="020B0604020202020204" pitchFamily="34" charset="0"/>
                        </a:rPr>
                        <a:t>316648</a:t>
                      </a:r>
                    </a:p>
                  </a:txBody>
                  <a:tcPr marL="54000" marR="54000" marT="0" marB="0"/>
                </a:tc>
                <a:tc>
                  <a:txBody>
                    <a:bodyPr/>
                    <a:lstStyle/>
                    <a:p>
                      <a:pPr algn="ctr">
                        <a:lnSpc>
                          <a:spcPts val="1300"/>
                        </a:lnSpc>
                      </a:pPr>
                      <a:r>
                        <a:rPr lang="en-US" sz="800" b="0" i="0">
                          <a:solidFill>
                            <a:schemeClr val="bg2">
                              <a:lumMod val="25000"/>
                            </a:schemeClr>
                          </a:solidFill>
                          <a:latin typeface="Arial" panose="020B0604020202020204" pitchFamily="34" charset="0"/>
                          <a:cs typeface="Arial" panose="020B0604020202020204" pitchFamily="34" charset="0"/>
                        </a:rPr>
                        <a:t>PV</a:t>
                      </a:r>
                    </a:p>
                  </a:txBody>
                  <a:tcPr marL="54000" marR="54000" marT="0" marB="0"/>
                </a:tc>
                <a:tc>
                  <a:txBody>
                    <a:bodyPr/>
                    <a:lstStyle/>
                    <a:p>
                      <a:pPr algn="ctr">
                        <a:lnSpc>
                          <a:spcPts val="1300"/>
                        </a:lnSpc>
                      </a:pPr>
                      <a:r>
                        <a:rPr lang="en-US" sz="800" b="0" i="0">
                          <a:solidFill>
                            <a:schemeClr val="bg2">
                              <a:lumMod val="25000"/>
                            </a:schemeClr>
                          </a:solidFill>
                          <a:latin typeface="Arial" panose="020B0604020202020204" pitchFamily="34" charset="0"/>
                          <a:cs typeface="Arial" panose="020B0604020202020204" pitchFamily="34" charset="0"/>
                        </a:rPr>
                        <a:t>BV</a:t>
                      </a:r>
                    </a:p>
                  </a:txBody>
                  <a:tcPr marL="54000" marR="54000" marT="0" marB="0"/>
                </a:tc>
                <a:tc>
                  <a:txBody>
                    <a:bodyPr/>
                    <a:lstStyle/>
                    <a:p>
                      <a:pPr algn="ctr">
                        <a:lnSpc>
                          <a:spcPts val="1300"/>
                        </a:lnSpc>
                      </a:pPr>
                      <a:r>
                        <a:rPr lang="en-US" sz="800" b="0" i="0">
                          <a:solidFill>
                            <a:schemeClr val="bg2">
                              <a:lumMod val="25000"/>
                            </a:schemeClr>
                          </a:solidFill>
                          <a:latin typeface="Arial" panose="020B0604020202020204" pitchFamily="34" charset="0"/>
                          <a:cs typeface="Arial" panose="020B0604020202020204" pitchFamily="34" charset="0"/>
                        </a:rPr>
                        <a:t>AP</a:t>
                      </a:r>
                    </a:p>
                  </a:txBody>
                  <a:tcPr marL="54000" marR="54000" marT="0" marB="0"/>
                </a:tc>
                <a:tc>
                  <a:txBody>
                    <a:bodyPr/>
                    <a:lstStyle/>
                    <a:p>
                      <a:pPr algn="ctr">
                        <a:lnSpc>
                          <a:spcPts val="1300"/>
                        </a:lnSpc>
                      </a:pPr>
                      <a:r>
                        <a:rPr lang="en-US" sz="800" b="0" i="0">
                          <a:solidFill>
                            <a:schemeClr val="bg2">
                              <a:lumMod val="25000"/>
                            </a:schemeClr>
                          </a:solidFill>
                          <a:latin typeface="Arial" panose="020B0604020202020204" pitchFamily="34" charset="0"/>
                          <a:cs typeface="Arial" panose="020B0604020202020204" pitchFamily="34" charset="0"/>
                        </a:rPr>
                        <a:t>RP</a:t>
                      </a:r>
                    </a:p>
                  </a:txBody>
                  <a:tcPr marL="54000" marR="54000" marT="0" marB="0"/>
                </a:tc>
                <a:extLst>
                  <a:ext uri="{0D108BD9-81ED-4DB2-BD59-A6C34878D82A}">
                    <a16:rowId xmlns:a16="http://schemas.microsoft.com/office/drawing/2014/main" val="2807367098"/>
                  </a:ext>
                </a:extLst>
              </a:tr>
              <a:tr h="120109">
                <a:tc>
                  <a:txBody>
                    <a:bodyPr/>
                    <a:lstStyle/>
                    <a:p>
                      <a:pPr algn="l">
                        <a:lnSpc>
                          <a:spcPts val="1300"/>
                        </a:lnSpc>
                      </a:pPr>
                      <a:r>
                        <a:rPr lang="en-MY" sz="800" b="0" i="0" kern="1200">
                          <a:solidFill>
                            <a:schemeClr val="bg2">
                              <a:lumMod val="25000"/>
                            </a:schemeClr>
                          </a:solidFill>
                          <a:effectLst/>
                          <a:latin typeface="Arial" panose="020B0604020202020204" pitchFamily="34" charset="0"/>
                          <a:cs typeface="Arial" panose="020B0604020202020204" pitchFamily="34" charset="0"/>
                        </a:rPr>
                        <a:t>MY(RM) </a:t>
                      </a:r>
                      <a:endParaRPr lang="en-US" sz="800" b="0" i="0">
                        <a:solidFill>
                          <a:schemeClr val="bg2">
                            <a:lumMod val="25000"/>
                          </a:schemeClr>
                        </a:solidFill>
                        <a:latin typeface="Arial" panose="020B0604020202020204" pitchFamily="34" charset="0"/>
                        <a:cs typeface="Arial" panose="020B0604020202020204" pitchFamily="34" charset="0"/>
                      </a:endParaRPr>
                    </a:p>
                  </a:txBody>
                  <a:tcPr marL="54000" marR="54000" marT="0" marB="0"/>
                </a:tc>
                <a:tc>
                  <a:txBody>
                    <a:bodyPr/>
                    <a:lstStyle/>
                    <a:p>
                      <a:pPr algn="ctr" fontAlgn="b"/>
                      <a:r>
                        <a:rPr lang="en-US" sz="800" b="0" i="0" u="none" strike="noStrike">
                          <a:solidFill>
                            <a:schemeClr val="bg2">
                              <a:lumMod val="25000"/>
                            </a:schemeClr>
                          </a:solidFill>
                          <a:effectLst/>
                          <a:latin typeface="Arial" panose="020B0604020202020204" pitchFamily="34" charset="0"/>
                          <a:cs typeface="Arial" panose="020B0604020202020204" pitchFamily="34" charset="0"/>
                        </a:rPr>
                        <a:t>31.30</a:t>
                      </a:r>
                    </a:p>
                  </a:txBody>
                  <a:tcPr marL="7620" marR="7620" marT="7620" marB="0" anchor="b"/>
                </a:tc>
                <a:tc>
                  <a:txBody>
                    <a:bodyPr/>
                    <a:lstStyle/>
                    <a:p>
                      <a:pPr algn="ctr" fontAlgn="b"/>
                      <a:r>
                        <a:rPr lang="en-US" sz="800" b="0" i="0" u="none" strike="noStrike">
                          <a:solidFill>
                            <a:schemeClr val="bg2">
                              <a:lumMod val="25000"/>
                            </a:schemeClr>
                          </a:solidFill>
                          <a:effectLst/>
                          <a:latin typeface="Arial" panose="020B0604020202020204" pitchFamily="34" charset="0"/>
                          <a:cs typeface="Arial" panose="020B0604020202020204" pitchFamily="34" charset="0"/>
                        </a:rPr>
                        <a:t>84.50</a:t>
                      </a:r>
                    </a:p>
                  </a:txBody>
                  <a:tcPr marL="7620" marR="7620" marT="7620" marB="0" anchor="b"/>
                </a:tc>
                <a:tc>
                  <a:txBody>
                    <a:bodyPr/>
                    <a:lstStyle/>
                    <a:p>
                      <a:pPr algn="ctr" fontAlgn="b"/>
                      <a:r>
                        <a:rPr lang="en-US" sz="800" b="0" i="0" u="none" strike="noStrike">
                          <a:solidFill>
                            <a:schemeClr val="bg2">
                              <a:lumMod val="25000"/>
                            </a:schemeClr>
                          </a:solidFill>
                          <a:effectLst/>
                          <a:latin typeface="Arial" panose="020B0604020202020204" pitchFamily="34" charset="0"/>
                          <a:cs typeface="Arial" panose="020B0604020202020204" pitchFamily="34" charset="0"/>
                        </a:rPr>
                        <a:t>169.00</a:t>
                      </a:r>
                    </a:p>
                  </a:txBody>
                  <a:tcPr marL="7620" marR="7620" marT="7620" marB="0" anchor="b"/>
                </a:tc>
                <a:tc>
                  <a:txBody>
                    <a:bodyPr/>
                    <a:lstStyle/>
                    <a:p>
                      <a:pPr algn="ctr" fontAlgn="b"/>
                      <a:r>
                        <a:rPr lang="en-US" sz="800" b="0" i="0" u="none" strike="noStrike">
                          <a:solidFill>
                            <a:schemeClr val="bg2">
                              <a:lumMod val="25000"/>
                            </a:schemeClr>
                          </a:solidFill>
                          <a:effectLst/>
                          <a:latin typeface="Arial" panose="020B0604020202020204" pitchFamily="34" charset="0"/>
                          <a:cs typeface="Arial" panose="020B0604020202020204" pitchFamily="34" charset="0"/>
                        </a:rPr>
                        <a:t>202.80</a:t>
                      </a:r>
                    </a:p>
                  </a:txBody>
                  <a:tcPr marL="7620" marR="7620" marT="7620" marB="0" anchor="b"/>
                </a:tc>
                <a:extLst>
                  <a:ext uri="{0D108BD9-81ED-4DB2-BD59-A6C34878D82A}">
                    <a16:rowId xmlns:a16="http://schemas.microsoft.com/office/drawing/2014/main" val="3151934118"/>
                  </a:ext>
                </a:extLst>
              </a:tr>
              <a:tr h="120109">
                <a:tc>
                  <a:txBody>
                    <a:bodyPr/>
                    <a:lstStyle/>
                    <a:p>
                      <a:pPr algn="l">
                        <a:lnSpc>
                          <a:spcPts val="1300"/>
                        </a:lnSpc>
                      </a:pPr>
                      <a:r>
                        <a:rPr lang="en-MY" sz="800" b="0" i="0" kern="1200">
                          <a:solidFill>
                            <a:schemeClr val="bg2">
                              <a:lumMod val="25000"/>
                            </a:schemeClr>
                          </a:solidFill>
                          <a:effectLst/>
                          <a:latin typeface="Arial" panose="020B0604020202020204" pitchFamily="34" charset="0"/>
                          <a:cs typeface="Arial" panose="020B0604020202020204" pitchFamily="34" charset="0"/>
                        </a:rPr>
                        <a:t>BR(B$) </a:t>
                      </a:r>
                      <a:endParaRPr lang="en-US" sz="800" b="0" i="0">
                        <a:solidFill>
                          <a:schemeClr val="bg2">
                            <a:lumMod val="25000"/>
                          </a:schemeClr>
                        </a:solidFill>
                        <a:latin typeface="Arial" panose="020B0604020202020204" pitchFamily="34" charset="0"/>
                        <a:cs typeface="Arial" panose="020B0604020202020204" pitchFamily="34" charset="0"/>
                      </a:endParaRPr>
                    </a:p>
                  </a:txBody>
                  <a:tcPr marL="54000" marR="54000" marT="0" marB="0"/>
                </a:tc>
                <a:tc>
                  <a:txBody>
                    <a:bodyPr/>
                    <a:lstStyle/>
                    <a:p>
                      <a:pPr algn="ctr" fontAlgn="b"/>
                      <a:r>
                        <a:rPr lang="en-US" sz="800" b="0" i="0" u="none" strike="noStrike">
                          <a:solidFill>
                            <a:schemeClr val="bg2">
                              <a:lumMod val="25000"/>
                            </a:schemeClr>
                          </a:solidFill>
                          <a:effectLst/>
                          <a:latin typeface="Arial" panose="020B0604020202020204" pitchFamily="34" charset="0"/>
                          <a:cs typeface="Arial" panose="020B0604020202020204" pitchFamily="34" charset="0"/>
                        </a:rPr>
                        <a:t>31.30</a:t>
                      </a:r>
                    </a:p>
                  </a:txBody>
                  <a:tcPr marL="7620" marR="7620" marT="7620" marB="0" anchor="b"/>
                </a:tc>
                <a:tc>
                  <a:txBody>
                    <a:bodyPr/>
                    <a:lstStyle/>
                    <a:p>
                      <a:pPr algn="ctr" fontAlgn="b"/>
                      <a:r>
                        <a:rPr lang="en-US" sz="800" b="0" i="0" u="none" strike="noStrike">
                          <a:solidFill>
                            <a:schemeClr val="bg2">
                              <a:lumMod val="25000"/>
                            </a:schemeClr>
                          </a:solidFill>
                          <a:effectLst/>
                          <a:latin typeface="Arial" panose="020B0604020202020204" pitchFamily="34" charset="0"/>
                          <a:cs typeface="Arial" panose="020B0604020202020204" pitchFamily="34" charset="0"/>
                        </a:rPr>
                        <a:t>27.50</a:t>
                      </a:r>
                    </a:p>
                  </a:txBody>
                  <a:tcPr marL="7620" marR="7620" marT="7620" marB="0" anchor="b"/>
                </a:tc>
                <a:tc>
                  <a:txBody>
                    <a:bodyPr/>
                    <a:lstStyle/>
                    <a:p>
                      <a:pPr algn="ctr" fontAlgn="b"/>
                      <a:r>
                        <a:rPr lang="en-US" sz="800" b="0" i="0" u="none" strike="noStrike">
                          <a:solidFill>
                            <a:schemeClr val="bg2">
                              <a:lumMod val="25000"/>
                            </a:schemeClr>
                          </a:solidFill>
                          <a:effectLst/>
                          <a:latin typeface="Arial" panose="020B0604020202020204" pitchFamily="34" charset="0"/>
                          <a:cs typeface="Arial" panose="020B0604020202020204" pitchFamily="34" charset="0"/>
                        </a:rPr>
                        <a:t>  55.00</a:t>
                      </a:r>
                    </a:p>
                  </a:txBody>
                  <a:tcPr marL="7620" marR="7620" marT="7620" marB="0" anchor="b"/>
                </a:tc>
                <a:tc>
                  <a:txBody>
                    <a:bodyPr/>
                    <a:lstStyle/>
                    <a:p>
                      <a:pPr algn="ctr" fontAlgn="b"/>
                      <a:r>
                        <a:rPr lang="en-US" sz="800" b="0" i="0" u="none" strike="noStrike">
                          <a:solidFill>
                            <a:schemeClr val="bg2">
                              <a:lumMod val="25000"/>
                            </a:schemeClr>
                          </a:solidFill>
                          <a:effectLst/>
                          <a:latin typeface="Arial" panose="020B0604020202020204" pitchFamily="34" charset="0"/>
                          <a:cs typeface="Arial" panose="020B0604020202020204" pitchFamily="34" charset="0"/>
                        </a:rPr>
                        <a:t>  66.00</a:t>
                      </a:r>
                    </a:p>
                  </a:txBody>
                  <a:tcPr marL="7620" marR="7620" marT="7620" marB="0" anchor="b"/>
                </a:tc>
                <a:extLst>
                  <a:ext uri="{0D108BD9-81ED-4DB2-BD59-A6C34878D82A}">
                    <a16:rowId xmlns:a16="http://schemas.microsoft.com/office/drawing/2014/main" val="3399255757"/>
                  </a:ext>
                </a:extLst>
              </a:tr>
            </a:tbl>
          </a:graphicData>
        </a:graphic>
      </p:graphicFrame>
      <p:sp>
        <p:nvSpPr>
          <p:cNvPr id="51" name="Oval 50">
            <a:extLst>
              <a:ext uri="{FF2B5EF4-FFF2-40B4-BE49-F238E27FC236}">
                <a16:creationId xmlns:a16="http://schemas.microsoft.com/office/drawing/2014/main" id="{A93110A9-754E-15B6-22BC-B8CF60FDC16E}"/>
              </a:ext>
            </a:extLst>
          </p:cNvPr>
          <p:cNvSpPr/>
          <p:nvPr/>
        </p:nvSpPr>
        <p:spPr>
          <a:xfrm>
            <a:off x="3264117" y="4016034"/>
            <a:ext cx="785414" cy="785414"/>
          </a:xfrm>
          <a:prstGeom prst="ellipse">
            <a:avLst/>
          </a:prstGeom>
          <a:solidFill>
            <a:srgbClr val="17A1A5"/>
          </a:solidFill>
          <a:ln w="25400">
            <a:solidFill>
              <a:srgbClr val="3A7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id="{2E4FFF9F-3790-140B-F53F-45130CBBA96E}"/>
              </a:ext>
            </a:extLst>
          </p:cNvPr>
          <p:cNvPicPr>
            <a:picLocks noChangeAspect="1"/>
          </p:cNvPicPr>
          <p:nvPr/>
        </p:nvPicPr>
        <p:blipFill rotWithShape="1">
          <a:blip r:embed="rId5">
            <a:extLst>
              <a:ext uri="{28A0092B-C50C-407E-A947-70E740481C1C}">
                <a14:useLocalDpi xmlns:a14="http://schemas.microsoft.com/office/drawing/2010/main" val="0"/>
              </a:ext>
            </a:extLst>
          </a:blip>
          <a:srcRect l="41027" t="44024" r="44113" b="41861"/>
          <a:stretch/>
        </p:blipFill>
        <p:spPr>
          <a:xfrm>
            <a:off x="3346816" y="3931776"/>
            <a:ext cx="609384" cy="880304"/>
          </a:xfrm>
          <a:prstGeom prst="rect">
            <a:avLst/>
          </a:prstGeom>
          <a:ln w="25400">
            <a:noFill/>
          </a:ln>
        </p:spPr>
      </p:pic>
      <p:sp>
        <p:nvSpPr>
          <p:cNvPr id="33" name="Oval 32">
            <a:extLst>
              <a:ext uri="{FF2B5EF4-FFF2-40B4-BE49-F238E27FC236}">
                <a16:creationId xmlns:a16="http://schemas.microsoft.com/office/drawing/2014/main" id="{8C958D54-EEAD-3C15-31DF-5F52E5300E3D}"/>
              </a:ext>
            </a:extLst>
          </p:cNvPr>
          <p:cNvSpPr/>
          <p:nvPr/>
        </p:nvSpPr>
        <p:spPr>
          <a:xfrm>
            <a:off x="503350" y="4031339"/>
            <a:ext cx="785414" cy="785414"/>
          </a:xfrm>
          <a:prstGeom prst="ellipse">
            <a:avLst/>
          </a:prstGeom>
          <a:solidFill>
            <a:srgbClr val="17A1A5"/>
          </a:solidFill>
          <a:ln w="25400">
            <a:solidFill>
              <a:srgbClr val="3A7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F78F1175-410C-31E1-B3BD-D872CDCAE0DB}"/>
              </a:ext>
            </a:extLst>
          </p:cNvPr>
          <p:cNvPicPr>
            <a:picLocks noChangeAspect="1"/>
          </p:cNvPicPr>
          <p:nvPr/>
        </p:nvPicPr>
        <p:blipFill rotWithShape="1">
          <a:blip r:embed="rId5">
            <a:extLst>
              <a:ext uri="{28A0092B-C50C-407E-A947-70E740481C1C}">
                <a14:useLocalDpi xmlns:a14="http://schemas.microsoft.com/office/drawing/2010/main" val="0"/>
              </a:ext>
            </a:extLst>
          </a:blip>
          <a:srcRect l="17480" t="44677" r="63368" b="41208"/>
          <a:stretch/>
        </p:blipFill>
        <p:spPr>
          <a:xfrm>
            <a:off x="554549" y="4070650"/>
            <a:ext cx="651963" cy="730730"/>
          </a:xfrm>
          <a:prstGeom prst="rect">
            <a:avLst/>
          </a:prstGeom>
        </p:spPr>
      </p:pic>
    </p:spTree>
    <p:extLst>
      <p:ext uri="{BB962C8B-B14F-4D97-AF65-F5344CB8AC3E}">
        <p14:creationId xmlns:p14="http://schemas.microsoft.com/office/powerpoint/2010/main" val="3532135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F3A3E4E-D6E2-F0D2-7A02-DD744AC15B00}"/>
              </a:ext>
            </a:extLst>
          </p:cNvPr>
          <p:cNvPicPr>
            <a:picLocks noChangeAspect="1"/>
          </p:cNvPicPr>
          <p:nvPr/>
        </p:nvPicPr>
        <p:blipFill rotWithShape="1">
          <a:blip r:embed="rId3">
            <a:extLst>
              <a:ext uri="{28A0092B-C50C-407E-A947-70E740481C1C}">
                <a14:useLocalDpi xmlns:a14="http://schemas.microsoft.com/office/drawing/2010/main" val="0"/>
              </a:ext>
            </a:extLst>
          </a:blip>
          <a:srcRect l="9504" t="33499" r="34827" b="18947"/>
          <a:stretch/>
        </p:blipFill>
        <p:spPr>
          <a:xfrm>
            <a:off x="3920101" y="247955"/>
            <a:ext cx="5048039" cy="6468429"/>
          </a:xfrm>
          <a:prstGeom prst="rect">
            <a:avLst/>
          </a:prstGeom>
        </p:spPr>
      </p:pic>
      <p:sp>
        <p:nvSpPr>
          <p:cNvPr id="39" name="Rounded Rectangle 38">
            <a:extLst>
              <a:ext uri="{FF2B5EF4-FFF2-40B4-BE49-F238E27FC236}">
                <a16:creationId xmlns:a16="http://schemas.microsoft.com/office/drawing/2014/main" id="{E65E7444-C1E0-BC6D-31F6-5F14FA682AE3}"/>
              </a:ext>
            </a:extLst>
          </p:cNvPr>
          <p:cNvSpPr/>
          <p:nvPr/>
        </p:nvSpPr>
        <p:spPr>
          <a:xfrm>
            <a:off x="2220554" y="480250"/>
            <a:ext cx="2438518" cy="5958267"/>
          </a:xfrm>
          <a:prstGeom prst="roundRect">
            <a:avLst>
              <a:gd name="adj" fmla="val 111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85B8122-C009-3545-B790-7FDEEAE8BB7D}"/>
              </a:ext>
            </a:extLst>
          </p:cNvPr>
          <p:cNvSpPr/>
          <p:nvPr/>
        </p:nvSpPr>
        <p:spPr>
          <a:xfrm>
            <a:off x="343910" y="-7088"/>
            <a:ext cx="1596581" cy="477230"/>
          </a:xfrm>
          <a:prstGeom prst="rect">
            <a:avLst/>
          </a:prstGeom>
          <a:solidFill>
            <a:srgbClr val="84B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72B3F4C-1F0D-534C-AFC0-FA9CAEFF6E9F}"/>
              </a:ext>
            </a:extLst>
          </p:cNvPr>
          <p:cNvSpPr txBox="1"/>
          <p:nvPr/>
        </p:nvSpPr>
        <p:spPr>
          <a:xfrm>
            <a:off x="414105" y="134426"/>
            <a:ext cx="1497413" cy="338554"/>
          </a:xfrm>
          <a:prstGeom prst="rect">
            <a:avLst/>
          </a:prstGeom>
          <a:noFill/>
          <a:effectLst/>
        </p:spPr>
        <p:txBody>
          <a:bodyPr wrap="square" rtlCol="0">
            <a:spAutoFit/>
          </a:bodyPr>
          <a:lstStyle/>
          <a:p>
            <a:pPr lvl="0" algn="ctr" defTabSz="914400">
              <a:defRPr/>
            </a:pPr>
            <a:r>
              <a:rPr lang="en-US" sz="1600" b="1">
                <a:solidFill>
                  <a:schemeClr val="bg1"/>
                </a:solidFill>
                <a:latin typeface="Arial" panose="020B0604020202020204" pitchFamily="34" charset="0"/>
                <a:cs typeface="Arial" panose="020B0604020202020204" pitchFamily="34" charset="0"/>
              </a:rPr>
              <a:t>PROMOTION</a:t>
            </a:r>
          </a:p>
        </p:txBody>
      </p:sp>
      <p:grpSp>
        <p:nvGrpSpPr>
          <p:cNvPr id="6" name="Group 5">
            <a:extLst>
              <a:ext uri="{FF2B5EF4-FFF2-40B4-BE49-F238E27FC236}">
                <a16:creationId xmlns:a16="http://schemas.microsoft.com/office/drawing/2014/main" id="{949182A3-0DA1-6D69-C88F-5CD55D9F1979}"/>
              </a:ext>
            </a:extLst>
          </p:cNvPr>
          <p:cNvGrpSpPr/>
          <p:nvPr/>
        </p:nvGrpSpPr>
        <p:grpSpPr>
          <a:xfrm>
            <a:off x="284462" y="6070847"/>
            <a:ext cx="2973054" cy="721222"/>
            <a:chOff x="284462" y="6070847"/>
            <a:chExt cx="2973054" cy="721222"/>
          </a:xfrm>
        </p:grpSpPr>
        <p:grpSp>
          <p:nvGrpSpPr>
            <p:cNvPr id="5" name="Group 4">
              <a:extLst>
                <a:ext uri="{FF2B5EF4-FFF2-40B4-BE49-F238E27FC236}">
                  <a16:creationId xmlns:a16="http://schemas.microsoft.com/office/drawing/2014/main" id="{4E6DF62C-03A4-685F-1F5C-4AFA56867477}"/>
                </a:ext>
              </a:extLst>
            </p:cNvPr>
            <p:cNvGrpSpPr/>
            <p:nvPr/>
          </p:nvGrpSpPr>
          <p:grpSpPr>
            <a:xfrm>
              <a:off x="284462" y="6070847"/>
              <a:ext cx="2973054" cy="669086"/>
              <a:chOff x="284462" y="6070847"/>
              <a:chExt cx="2973054" cy="669086"/>
            </a:xfrm>
          </p:grpSpPr>
          <p:sp>
            <p:nvSpPr>
              <p:cNvPr id="23" name="TextBox 22">
                <a:extLst>
                  <a:ext uri="{FF2B5EF4-FFF2-40B4-BE49-F238E27FC236}">
                    <a16:creationId xmlns:a16="http://schemas.microsoft.com/office/drawing/2014/main" id="{68645A79-9374-1A4F-BBBC-3DAEB5EE918D}"/>
                  </a:ext>
                </a:extLst>
              </p:cNvPr>
              <p:cNvSpPr txBox="1"/>
              <p:nvPr/>
            </p:nvSpPr>
            <p:spPr>
              <a:xfrm>
                <a:off x="284462" y="6070847"/>
                <a:ext cx="1021433" cy="261610"/>
              </a:xfrm>
              <a:prstGeom prst="rect">
                <a:avLst/>
              </a:prstGeom>
              <a:noFill/>
            </p:spPr>
            <p:txBody>
              <a:bodyPr wrap="none" rtlCol="0">
                <a:spAutoFit/>
              </a:bodyPr>
              <a:lstStyle/>
              <a:p>
                <a:r>
                  <a:rPr lang="en-US" sz="1100">
                    <a:solidFill>
                      <a:srgbClr val="84BEE5"/>
                    </a:solidFill>
                    <a:latin typeface="Arial" panose="020B0604020202020204" pitchFamily="34" charset="0"/>
                    <a:cs typeface="Arial" panose="020B0604020202020204" pitchFamily="34" charset="0"/>
                  </a:rPr>
                  <a:t>MORE INFO:</a:t>
                </a:r>
              </a:p>
            </p:txBody>
          </p:sp>
          <p:grpSp>
            <p:nvGrpSpPr>
              <p:cNvPr id="24" name="Group 23">
                <a:extLst>
                  <a:ext uri="{FF2B5EF4-FFF2-40B4-BE49-F238E27FC236}">
                    <a16:creationId xmlns:a16="http://schemas.microsoft.com/office/drawing/2014/main" id="{34899F79-4D5D-D048-8362-032DAECA3597}"/>
                  </a:ext>
                </a:extLst>
              </p:cNvPr>
              <p:cNvGrpSpPr/>
              <p:nvPr/>
            </p:nvGrpSpPr>
            <p:grpSpPr>
              <a:xfrm>
                <a:off x="361587" y="6308781"/>
                <a:ext cx="391885" cy="393621"/>
                <a:chOff x="358767" y="6197164"/>
                <a:chExt cx="391885" cy="388882"/>
              </a:xfrm>
            </p:grpSpPr>
            <p:cxnSp>
              <p:nvCxnSpPr>
                <p:cNvPr id="25" name="Straight Connector 24">
                  <a:extLst>
                    <a:ext uri="{FF2B5EF4-FFF2-40B4-BE49-F238E27FC236}">
                      <a16:creationId xmlns:a16="http://schemas.microsoft.com/office/drawing/2014/main" id="{6062FCC6-1081-F541-A1E0-B22F8100880E}"/>
                    </a:ext>
                  </a:extLst>
                </p:cNvPr>
                <p:cNvCxnSpPr>
                  <a:cxnSpLocks/>
                </p:cNvCxnSpPr>
                <p:nvPr/>
              </p:nvCxnSpPr>
              <p:spPr>
                <a:xfrm>
                  <a:off x="746238" y="6205737"/>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583F655-8E48-544B-9EB5-3DBA07FB269B}"/>
                    </a:ext>
                  </a:extLst>
                </p:cNvPr>
                <p:cNvCxnSpPr>
                  <a:cxnSpLocks/>
                </p:cNvCxnSpPr>
                <p:nvPr/>
              </p:nvCxnSpPr>
              <p:spPr>
                <a:xfrm>
                  <a:off x="746238" y="6205737"/>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1C13A7D-6511-864C-AFF6-266F2C1AB763}"/>
                    </a:ext>
                  </a:extLst>
                </p:cNvPr>
                <p:cNvCxnSpPr>
                  <a:cxnSpLocks/>
                </p:cNvCxnSpPr>
                <p:nvPr/>
              </p:nvCxnSpPr>
              <p:spPr>
                <a:xfrm>
                  <a:off x="746238" y="6205737"/>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ounded Rectangle 61">
                  <a:extLst>
                    <a:ext uri="{FF2B5EF4-FFF2-40B4-BE49-F238E27FC236}">
                      <a16:creationId xmlns:a16="http://schemas.microsoft.com/office/drawing/2014/main" id="{E0B6795E-D7CE-3D42-96A7-2EC85AB6AE8A}"/>
                    </a:ext>
                  </a:extLst>
                </p:cNvPr>
                <p:cNvSpPr/>
                <p:nvPr/>
              </p:nvSpPr>
              <p:spPr>
                <a:xfrm>
                  <a:off x="358767" y="6197164"/>
                  <a:ext cx="391885" cy="388882"/>
                </a:xfrm>
                <a:prstGeom prst="roundRect">
                  <a:avLst/>
                </a:prstGeom>
                <a:solidFill>
                  <a:srgbClr val="84B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hlinkClick r:id="rId4" action="ppaction://hlinksldjump"/>
                  <a:extLst>
                    <a:ext uri="{FF2B5EF4-FFF2-40B4-BE49-F238E27FC236}">
                      <a16:creationId xmlns:a16="http://schemas.microsoft.com/office/drawing/2014/main" id="{33B282CB-9FA1-0E46-91AF-CC99B2F21A6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76725" y="6223827"/>
                  <a:ext cx="341749" cy="341749"/>
                </a:xfrm>
                <a:prstGeom prst="rect">
                  <a:avLst/>
                </a:prstGeom>
                <a:noFill/>
              </p:spPr>
            </p:pic>
          </p:grpSp>
          <p:grpSp>
            <p:nvGrpSpPr>
              <p:cNvPr id="30" name="Group 29">
                <a:extLst>
                  <a:ext uri="{FF2B5EF4-FFF2-40B4-BE49-F238E27FC236}">
                    <a16:creationId xmlns:a16="http://schemas.microsoft.com/office/drawing/2014/main" id="{F9035C87-3E1B-DD4E-A243-8FD39F3A3725}"/>
                  </a:ext>
                </a:extLst>
              </p:cNvPr>
              <p:cNvGrpSpPr/>
              <p:nvPr/>
            </p:nvGrpSpPr>
            <p:grpSpPr>
              <a:xfrm>
                <a:off x="746238" y="6315406"/>
                <a:ext cx="541991" cy="424527"/>
                <a:chOff x="746238" y="6180891"/>
                <a:chExt cx="541991" cy="424527"/>
              </a:xfrm>
            </p:grpSpPr>
            <p:sp>
              <p:nvSpPr>
                <p:cNvPr id="31" name="TextBox 30">
                  <a:extLst>
                    <a:ext uri="{FF2B5EF4-FFF2-40B4-BE49-F238E27FC236}">
                      <a16:creationId xmlns:a16="http://schemas.microsoft.com/office/drawing/2014/main" id="{DF8E8F46-E4BC-BD41-B24B-F66BC1576DC8}"/>
                    </a:ext>
                  </a:extLst>
                </p:cNvPr>
                <p:cNvSpPr txBox="1"/>
                <p:nvPr/>
              </p:nvSpPr>
              <p:spPr>
                <a:xfrm>
                  <a:off x="747696" y="6180891"/>
                  <a:ext cx="540533" cy="246221"/>
                </a:xfrm>
                <a:prstGeom prst="rect">
                  <a:avLst/>
                </a:prstGeom>
                <a:noFill/>
              </p:spPr>
              <p:txBody>
                <a:bodyPr wrap="none" rtlCol="0">
                  <a:spAutoFit/>
                </a:bodyPr>
                <a:lstStyle/>
                <a:p>
                  <a:r>
                    <a:rPr lang="en-US" sz="1000">
                      <a:solidFill>
                        <a:schemeClr val="tx1">
                          <a:lumMod val="75000"/>
                          <a:lumOff val="25000"/>
                        </a:schemeClr>
                      </a:solidFill>
                      <a:latin typeface="Arial" panose="020B0604020202020204" pitchFamily="34" charset="0"/>
                      <a:cs typeface="Arial" panose="020B0604020202020204" pitchFamily="34" charset="0"/>
                    </a:rPr>
                    <a:t>READ</a:t>
                  </a:r>
                </a:p>
              </p:txBody>
            </p:sp>
            <p:sp>
              <p:nvSpPr>
                <p:cNvPr id="32" name="TextBox 31">
                  <a:extLst>
                    <a:ext uri="{FF2B5EF4-FFF2-40B4-BE49-F238E27FC236}">
                      <a16:creationId xmlns:a16="http://schemas.microsoft.com/office/drawing/2014/main" id="{0D1EADED-02BD-6745-9A46-263677DE4829}"/>
                    </a:ext>
                  </a:extLst>
                </p:cNvPr>
                <p:cNvSpPr txBox="1"/>
                <p:nvPr/>
              </p:nvSpPr>
              <p:spPr>
                <a:xfrm>
                  <a:off x="746238" y="6343808"/>
                  <a:ext cx="468398" cy="261610"/>
                </a:xfrm>
                <a:prstGeom prst="rect">
                  <a:avLst/>
                </a:prstGeom>
                <a:noFill/>
              </p:spPr>
              <p:txBody>
                <a:bodyPr wrap="none" rtlCol="0">
                  <a:spAutoFit/>
                </a:bodyPr>
                <a:lstStyle/>
                <a:p>
                  <a:r>
                    <a:rPr lang="en-US" sz="1100">
                      <a:solidFill>
                        <a:schemeClr val="tx1">
                          <a:lumMod val="75000"/>
                          <a:lumOff val="25000"/>
                        </a:schemeClr>
                      </a:solidFill>
                      <a:latin typeface="Arial" panose="020B0604020202020204" pitchFamily="34" charset="0"/>
                      <a:cs typeface="Arial" panose="020B0604020202020204" pitchFamily="34" charset="0"/>
                    </a:rPr>
                    <a:t>T&amp;C</a:t>
                  </a:r>
                </a:p>
              </p:txBody>
            </p:sp>
          </p:grpSp>
          <p:sp>
            <p:nvSpPr>
              <p:cNvPr id="34" name="TextBox 1">
                <a:extLst>
                  <a:ext uri="{FF2B5EF4-FFF2-40B4-BE49-F238E27FC236}">
                    <a16:creationId xmlns:a16="http://schemas.microsoft.com/office/drawing/2014/main" id="{7706B06A-D27D-4567-9B9D-CC96C42DFDF3}"/>
                  </a:ext>
                </a:extLst>
              </p:cNvPr>
              <p:cNvSpPr txBox="1"/>
              <p:nvPr/>
            </p:nvSpPr>
            <p:spPr>
              <a:xfrm>
                <a:off x="2086831" y="6290149"/>
                <a:ext cx="1170685" cy="43088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EC9384"/>
                    </a:solidFill>
                    <a:latin typeface="Arial"/>
                    <a:cs typeface="Arial"/>
                  </a:rPr>
                  <a:t>ZIPP AVAILABLE</a:t>
                </a:r>
              </a:p>
            </p:txBody>
          </p:sp>
        </p:grpSp>
        <p:pic>
          <p:nvPicPr>
            <p:cNvPr id="47" name="Picture 46" descr="A picture containing text&#10;&#10;Description automatically generated">
              <a:hlinkClick r:id="" action="ppaction://noaction"/>
              <a:extLst>
                <a:ext uri="{FF2B5EF4-FFF2-40B4-BE49-F238E27FC236}">
                  <a16:creationId xmlns:a16="http://schemas.microsoft.com/office/drawing/2014/main" id="{7382B2EB-6450-4572-BFBC-E29D5F9FC52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708438" y="6268248"/>
              <a:ext cx="446988" cy="523821"/>
            </a:xfrm>
            <a:prstGeom prst="rect">
              <a:avLst/>
            </a:prstGeom>
          </p:spPr>
        </p:pic>
      </p:grpSp>
      <p:grpSp>
        <p:nvGrpSpPr>
          <p:cNvPr id="46" name="Group 45">
            <a:extLst>
              <a:ext uri="{FF2B5EF4-FFF2-40B4-BE49-F238E27FC236}">
                <a16:creationId xmlns:a16="http://schemas.microsoft.com/office/drawing/2014/main" id="{A2AEDA2E-4510-F47B-A42F-E36FA8C8E655}"/>
              </a:ext>
            </a:extLst>
          </p:cNvPr>
          <p:cNvGrpSpPr/>
          <p:nvPr/>
        </p:nvGrpSpPr>
        <p:grpSpPr>
          <a:xfrm>
            <a:off x="328980" y="2177193"/>
            <a:ext cx="4330092" cy="513771"/>
            <a:chOff x="4822454" y="632455"/>
            <a:chExt cx="4330092" cy="513771"/>
          </a:xfrm>
        </p:grpSpPr>
        <p:sp>
          <p:nvSpPr>
            <p:cNvPr id="51" name="Rectangle 50">
              <a:extLst>
                <a:ext uri="{FF2B5EF4-FFF2-40B4-BE49-F238E27FC236}">
                  <a16:creationId xmlns:a16="http://schemas.microsoft.com/office/drawing/2014/main" id="{1D6B367B-F675-FABB-7406-8B359F53F81F}"/>
                </a:ext>
              </a:extLst>
            </p:cNvPr>
            <p:cNvSpPr/>
            <p:nvPr/>
          </p:nvSpPr>
          <p:spPr>
            <a:xfrm>
              <a:off x="4822454" y="632455"/>
              <a:ext cx="4330092" cy="513770"/>
            </a:xfrm>
            <a:prstGeom prst="rect">
              <a:avLst/>
            </a:prstGeom>
            <a:solidFill>
              <a:schemeClr val="bg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1D7F9EE5-EEBE-213B-7174-522D1C779FC1}"/>
                </a:ext>
              </a:extLst>
            </p:cNvPr>
            <p:cNvSpPr txBox="1"/>
            <p:nvPr/>
          </p:nvSpPr>
          <p:spPr>
            <a:xfrm>
              <a:off x="6552706" y="753467"/>
              <a:ext cx="2187222" cy="310341"/>
            </a:xfrm>
            <a:prstGeom prst="rect">
              <a:avLst/>
            </a:prstGeom>
            <a:noFill/>
            <a:ln>
              <a:noFill/>
            </a:ln>
            <a:effectLst/>
          </p:spPr>
          <p:txBody>
            <a:bodyPr wrap="square" lIns="91440" tIns="45720" rIns="91440" bIns="45720" rtlCol="0" anchor="b">
              <a:spAutoFit/>
            </a:bodyPr>
            <a:lstStyle/>
            <a:p>
              <a:pPr algn="ctr">
                <a:lnSpc>
                  <a:spcPts val="1680"/>
                </a:lnSpc>
                <a:defRPr/>
              </a:pPr>
              <a:r>
                <a:rPr lang="en-US" sz="1600">
                  <a:latin typeface="Arial"/>
                  <a:cs typeface="Arial"/>
                </a:rPr>
                <a:t>1 – 31 Jul 2023</a:t>
              </a:r>
            </a:p>
          </p:txBody>
        </p:sp>
        <p:grpSp>
          <p:nvGrpSpPr>
            <p:cNvPr id="53" name="Group 52">
              <a:extLst>
                <a:ext uri="{FF2B5EF4-FFF2-40B4-BE49-F238E27FC236}">
                  <a16:creationId xmlns:a16="http://schemas.microsoft.com/office/drawing/2014/main" id="{1C2446DA-DB77-94F5-94DA-EB083D22EEA5}"/>
                </a:ext>
              </a:extLst>
            </p:cNvPr>
            <p:cNvGrpSpPr/>
            <p:nvPr/>
          </p:nvGrpSpPr>
          <p:grpSpPr>
            <a:xfrm>
              <a:off x="5979253" y="675988"/>
              <a:ext cx="580290" cy="454560"/>
              <a:chOff x="479323" y="5672003"/>
              <a:chExt cx="497132" cy="389420"/>
            </a:xfrm>
          </p:grpSpPr>
          <p:sp>
            <p:nvSpPr>
              <p:cNvPr id="56" name="Freeform 55">
                <a:extLst>
                  <a:ext uri="{FF2B5EF4-FFF2-40B4-BE49-F238E27FC236}">
                    <a16:creationId xmlns:a16="http://schemas.microsoft.com/office/drawing/2014/main" id="{05AA120F-DC8E-D913-5B25-E337D2B7FEF5}"/>
                  </a:ext>
                </a:extLst>
              </p:cNvPr>
              <p:cNvSpPr/>
              <p:nvPr/>
            </p:nvSpPr>
            <p:spPr>
              <a:xfrm>
                <a:off x="521776" y="5786034"/>
                <a:ext cx="356461" cy="237641"/>
              </a:xfrm>
              <a:custGeom>
                <a:avLst/>
                <a:gdLst>
                  <a:gd name="connsiteX0" fmla="*/ 0 w 356461"/>
                  <a:gd name="connsiteY0" fmla="*/ 25831 h 237641"/>
                  <a:gd name="connsiteX1" fmla="*/ 46495 w 356461"/>
                  <a:gd name="connsiteY1" fmla="*/ 237641 h 237641"/>
                  <a:gd name="connsiteX2" fmla="*/ 320299 w 356461"/>
                  <a:gd name="connsiteY2" fmla="*/ 222142 h 237641"/>
                  <a:gd name="connsiteX3" fmla="*/ 356461 w 356461"/>
                  <a:gd name="connsiteY3" fmla="*/ 0 h 237641"/>
                  <a:gd name="connsiteX4" fmla="*/ 0 w 356461"/>
                  <a:gd name="connsiteY4" fmla="*/ 25831 h 23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461" h="237641">
                    <a:moveTo>
                      <a:pt x="0" y="25831"/>
                    </a:moveTo>
                    <a:lnTo>
                      <a:pt x="46495" y="237641"/>
                    </a:lnTo>
                    <a:lnTo>
                      <a:pt x="320299" y="222142"/>
                    </a:lnTo>
                    <a:lnTo>
                      <a:pt x="356461" y="0"/>
                    </a:lnTo>
                    <a:lnTo>
                      <a:pt x="0" y="258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descr="Icon&#10;&#10;Description automatically generated">
                <a:extLst>
                  <a:ext uri="{FF2B5EF4-FFF2-40B4-BE49-F238E27FC236}">
                    <a16:creationId xmlns:a16="http://schemas.microsoft.com/office/drawing/2014/main" id="{5DD14042-3FC9-729C-1B04-8F91512927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323" y="5672003"/>
                <a:ext cx="497132" cy="389420"/>
              </a:xfrm>
              <a:prstGeom prst="rect">
                <a:avLst/>
              </a:prstGeom>
            </p:spPr>
          </p:pic>
        </p:grpSp>
        <p:sp>
          <p:nvSpPr>
            <p:cNvPr id="54" name="Rectangle 53">
              <a:extLst>
                <a:ext uri="{FF2B5EF4-FFF2-40B4-BE49-F238E27FC236}">
                  <a16:creationId xmlns:a16="http://schemas.microsoft.com/office/drawing/2014/main" id="{23FD8805-8BE1-3D33-75D7-35AC3EC51180}"/>
                </a:ext>
              </a:extLst>
            </p:cNvPr>
            <p:cNvSpPr/>
            <p:nvPr/>
          </p:nvSpPr>
          <p:spPr>
            <a:xfrm>
              <a:off x="4827044" y="632456"/>
              <a:ext cx="1074635" cy="513770"/>
            </a:xfrm>
            <a:prstGeom prst="rect">
              <a:avLst/>
            </a:prstGeom>
            <a:solidFill>
              <a:srgbClr val="99C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989CD5B2-9E7D-AD10-5CF4-8F7B0B0F1B32}"/>
                </a:ext>
              </a:extLst>
            </p:cNvPr>
            <p:cNvSpPr txBox="1"/>
            <p:nvPr/>
          </p:nvSpPr>
          <p:spPr>
            <a:xfrm>
              <a:off x="4895323" y="675988"/>
              <a:ext cx="910890" cy="461665"/>
            </a:xfrm>
            <a:prstGeom prst="rect">
              <a:avLst/>
            </a:prstGeom>
            <a:noFill/>
          </p:spPr>
          <p:txBody>
            <a:bodyPr wrap="none" rtlCol="0">
              <a:spAutoFit/>
            </a:bodyPr>
            <a:lstStyle/>
            <a:p>
              <a:r>
                <a:rPr lang="en-US" sz="2400" b="1">
                  <a:solidFill>
                    <a:schemeClr val="bg1"/>
                  </a:solidFill>
                  <a:latin typeface="Arial Black" panose="020B0604020202020204" pitchFamily="34" charset="0"/>
                  <a:cs typeface="Arial Black" panose="020B0604020202020204" pitchFamily="34" charset="0"/>
                </a:rPr>
                <a:t>BUY</a:t>
              </a:r>
            </a:p>
          </p:txBody>
        </p:sp>
      </p:grpSp>
      <p:sp>
        <p:nvSpPr>
          <p:cNvPr id="58" name="Rectangle 57">
            <a:extLst>
              <a:ext uri="{FF2B5EF4-FFF2-40B4-BE49-F238E27FC236}">
                <a16:creationId xmlns:a16="http://schemas.microsoft.com/office/drawing/2014/main" id="{6B5BAAA1-C8CC-0DAF-F6DF-30F7B9E6A4B1}"/>
              </a:ext>
            </a:extLst>
          </p:cNvPr>
          <p:cNvSpPr/>
          <p:nvPr/>
        </p:nvSpPr>
        <p:spPr>
          <a:xfrm>
            <a:off x="304826" y="2779283"/>
            <a:ext cx="3395304" cy="769441"/>
          </a:xfrm>
          <a:prstGeom prst="rect">
            <a:avLst/>
          </a:prstGeom>
        </p:spPr>
        <p:txBody>
          <a:bodyPr wrap="square" lIns="91440" tIns="45720" rIns="91440" bIns="45720" anchor="t">
            <a:spAutoFit/>
          </a:bodyPr>
          <a:lstStyle/>
          <a:p>
            <a:r>
              <a:rPr lang="en-US" sz="1600">
                <a:latin typeface="Arial"/>
                <a:cs typeface="Arial"/>
              </a:rPr>
              <a:t>Ultimate Pillow Bundle </a:t>
            </a:r>
            <a:r>
              <a:rPr lang="en-US" sz="1100">
                <a:latin typeface="Arial"/>
                <a:cs typeface="Arial"/>
              </a:rPr>
              <a:t>(316749)</a:t>
            </a:r>
          </a:p>
          <a:p>
            <a:r>
              <a:rPr lang="en-US" sz="1400">
                <a:latin typeface="Arial"/>
                <a:cs typeface="Arial"/>
              </a:rPr>
              <a:t>Consists of 2pcs Dreamland Ergonomic Neck Support Memory Foam Pillows </a:t>
            </a:r>
          </a:p>
        </p:txBody>
      </p:sp>
      <p:sp>
        <p:nvSpPr>
          <p:cNvPr id="59" name="Rectangle 58">
            <a:extLst>
              <a:ext uri="{FF2B5EF4-FFF2-40B4-BE49-F238E27FC236}">
                <a16:creationId xmlns:a16="http://schemas.microsoft.com/office/drawing/2014/main" id="{8C8351FA-170C-D13D-D7D4-C0BDD6BDD036}"/>
              </a:ext>
            </a:extLst>
          </p:cNvPr>
          <p:cNvSpPr/>
          <p:nvPr/>
        </p:nvSpPr>
        <p:spPr>
          <a:xfrm>
            <a:off x="322013" y="3760764"/>
            <a:ext cx="1074635" cy="513770"/>
          </a:xfrm>
          <a:prstGeom prst="rect">
            <a:avLst/>
          </a:prstGeom>
          <a:solidFill>
            <a:srgbClr val="99C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 Black" panose="020B0A04020102020204" pitchFamily="34" charset="0"/>
              </a:rPr>
              <a:t>PWP</a:t>
            </a:r>
          </a:p>
        </p:txBody>
      </p:sp>
      <p:sp>
        <p:nvSpPr>
          <p:cNvPr id="60" name="TextBox 59">
            <a:extLst>
              <a:ext uri="{FF2B5EF4-FFF2-40B4-BE49-F238E27FC236}">
                <a16:creationId xmlns:a16="http://schemas.microsoft.com/office/drawing/2014/main" id="{F4C7CD82-F44F-402E-80D1-004A6B65CE1F}"/>
              </a:ext>
            </a:extLst>
          </p:cNvPr>
          <p:cNvSpPr txBox="1"/>
          <p:nvPr/>
        </p:nvSpPr>
        <p:spPr>
          <a:xfrm>
            <a:off x="251874" y="4301197"/>
            <a:ext cx="3696350" cy="584775"/>
          </a:xfrm>
          <a:prstGeom prst="rect">
            <a:avLst/>
          </a:prstGeom>
          <a:noFill/>
        </p:spPr>
        <p:txBody>
          <a:bodyPr wrap="square" rtlCol="0">
            <a:spAutoFit/>
          </a:bodyPr>
          <a:lstStyle/>
          <a:p>
            <a:r>
              <a:rPr lang="en-US" sz="1600" b="1">
                <a:latin typeface="Arial" panose="020B0604020202020204" pitchFamily="34" charset="0"/>
                <a:cs typeface="Arial" panose="020B0604020202020204" pitchFamily="34" charset="0"/>
              </a:rPr>
              <a:t>1x </a:t>
            </a:r>
            <a:r>
              <a:rPr lang="en-US" sz="1600" b="1" err="1">
                <a:latin typeface="Arial" panose="020B0604020202020204" pitchFamily="34" charset="0"/>
                <a:cs typeface="Arial" panose="020B0604020202020204" pitchFamily="34" charset="0"/>
              </a:rPr>
              <a:t>Nutrilite</a:t>
            </a:r>
            <a:r>
              <a:rPr lang="en-US" sz="1600" b="1">
                <a:latin typeface="Arial" panose="020B0604020202020204" pitchFamily="34" charset="0"/>
                <a:cs typeface="Arial" panose="020B0604020202020204" pitchFamily="34" charset="0"/>
              </a:rPr>
              <a:t> Cal Mag D Plus – 180 tab </a:t>
            </a:r>
            <a:r>
              <a:rPr lang="en-US" sz="1200">
                <a:latin typeface="Arial" panose="020B0604020202020204" pitchFamily="34" charset="0"/>
                <a:cs typeface="Arial" panose="020B0604020202020204" pitchFamily="34" charset="0"/>
              </a:rPr>
              <a:t>(110606) </a:t>
            </a:r>
            <a:r>
              <a:rPr lang="en-US" sz="1600">
                <a:latin typeface="Arial" panose="020B0604020202020204" pitchFamily="34" charset="0"/>
                <a:cs typeface="Arial" panose="020B0604020202020204" pitchFamily="34" charset="0"/>
              </a:rPr>
              <a:t>at</a:t>
            </a:r>
            <a:r>
              <a:rPr lang="en-US" sz="1600" b="1">
                <a:latin typeface="Arial" panose="020B0604020202020204" pitchFamily="34" charset="0"/>
                <a:cs typeface="Arial" panose="020B0604020202020204" pitchFamily="34" charset="0"/>
              </a:rPr>
              <a:t> 30% OFF</a:t>
            </a:r>
            <a:r>
              <a:rPr lang="en-US" sz="1600">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(prorated PV/BV) </a:t>
            </a:r>
          </a:p>
        </p:txBody>
      </p:sp>
      <p:graphicFrame>
        <p:nvGraphicFramePr>
          <p:cNvPr id="61" name="Table 60">
            <a:extLst>
              <a:ext uri="{FF2B5EF4-FFF2-40B4-BE49-F238E27FC236}">
                <a16:creationId xmlns:a16="http://schemas.microsoft.com/office/drawing/2014/main" id="{6D3015D3-B2F3-E78D-4214-F455C4680A92}"/>
              </a:ext>
            </a:extLst>
          </p:cNvPr>
          <p:cNvGraphicFramePr>
            <a:graphicFrameLocks noGrp="1"/>
          </p:cNvGraphicFramePr>
          <p:nvPr/>
        </p:nvGraphicFramePr>
        <p:xfrm>
          <a:off x="343383" y="4957171"/>
          <a:ext cx="2569937" cy="731520"/>
        </p:xfrm>
        <a:graphic>
          <a:graphicData uri="http://schemas.openxmlformats.org/drawingml/2006/table">
            <a:tbl>
              <a:tblPr firstRow="1" bandRow="1">
                <a:tableStyleId>{F5AB1C69-6EDB-4FF4-983F-18BD219EF322}</a:tableStyleId>
              </a:tblPr>
              <a:tblGrid>
                <a:gridCol w="634981">
                  <a:extLst>
                    <a:ext uri="{9D8B030D-6E8A-4147-A177-3AD203B41FA5}">
                      <a16:colId xmlns:a16="http://schemas.microsoft.com/office/drawing/2014/main" val="439774148"/>
                    </a:ext>
                  </a:extLst>
                </a:gridCol>
                <a:gridCol w="439201">
                  <a:extLst>
                    <a:ext uri="{9D8B030D-6E8A-4147-A177-3AD203B41FA5}">
                      <a16:colId xmlns:a16="http://schemas.microsoft.com/office/drawing/2014/main" val="252974082"/>
                    </a:ext>
                  </a:extLst>
                </a:gridCol>
                <a:gridCol w="497760">
                  <a:extLst>
                    <a:ext uri="{9D8B030D-6E8A-4147-A177-3AD203B41FA5}">
                      <a16:colId xmlns:a16="http://schemas.microsoft.com/office/drawing/2014/main" val="743844188"/>
                    </a:ext>
                  </a:extLst>
                </a:gridCol>
                <a:gridCol w="498216">
                  <a:extLst>
                    <a:ext uri="{9D8B030D-6E8A-4147-A177-3AD203B41FA5}">
                      <a16:colId xmlns:a16="http://schemas.microsoft.com/office/drawing/2014/main" val="3928407692"/>
                    </a:ext>
                  </a:extLst>
                </a:gridCol>
                <a:gridCol w="499779">
                  <a:extLst>
                    <a:ext uri="{9D8B030D-6E8A-4147-A177-3AD203B41FA5}">
                      <a16:colId xmlns:a16="http://schemas.microsoft.com/office/drawing/2014/main" val="4225113693"/>
                    </a:ext>
                  </a:extLst>
                </a:gridCol>
              </a:tblGrid>
              <a:tr h="209211">
                <a:tc>
                  <a:txBody>
                    <a:bodyPr/>
                    <a:lstStyle/>
                    <a:p>
                      <a:pPr fontAlgn="auto"/>
                      <a:endParaRPr lang="en-US" sz="900" b="1" i="0" spc="-40" baseline="0">
                        <a:solidFill>
                          <a:schemeClr val="bg2">
                            <a:lumMod val="25000"/>
                          </a:schemeClr>
                        </a:solidFill>
                        <a:effectLst/>
                        <a:latin typeface="Arial" panose="020B0604020202020204" pitchFamily="34" charset="0"/>
                        <a:cs typeface="Arial" panose="020B0604020202020204" pitchFamily="34" charset="0"/>
                      </a:endParaRPr>
                    </a:p>
                  </a:txBody>
                  <a:tcPr/>
                </a:tc>
                <a:tc>
                  <a:txBody>
                    <a:bodyPr/>
                    <a:lstStyle/>
                    <a:p>
                      <a:pPr algn="ctr" fontAlgn="base"/>
                      <a:r>
                        <a:rPr lang="en-US" sz="1000" b="1" spc="-40" baseline="0">
                          <a:solidFill>
                            <a:schemeClr val="bg1"/>
                          </a:solidFill>
                          <a:effectLst/>
                        </a:rPr>
                        <a:t>PV​</a:t>
                      </a:r>
                      <a:endParaRPr lang="en-US" sz="1600" b="1" i="0" spc="-40" baseline="0">
                        <a:solidFill>
                          <a:schemeClr val="bg1"/>
                        </a:solidFill>
                        <a:effectLst/>
                        <a:latin typeface="Arial"/>
                        <a:cs typeface="Arial"/>
                      </a:endParaRPr>
                    </a:p>
                  </a:txBody>
                  <a:tcPr anchor="ctr"/>
                </a:tc>
                <a:tc>
                  <a:txBody>
                    <a:bodyPr/>
                    <a:lstStyle/>
                    <a:p>
                      <a:pPr algn="ctr" fontAlgn="base"/>
                      <a:r>
                        <a:rPr lang="en-US" sz="1000" b="1" spc="-40" baseline="0">
                          <a:solidFill>
                            <a:schemeClr val="bg1"/>
                          </a:solidFill>
                          <a:effectLst/>
                        </a:rPr>
                        <a:t>BV​</a:t>
                      </a:r>
                      <a:endParaRPr lang="en-US" sz="1600" b="1" i="0" spc="-40" baseline="0">
                        <a:solidFill>
                          <a:schemeClr val="bg1"/>
                        </a:solidFill>
                        <a:effectLst/>
                        <a:latin typeface="Arial" panose="020B0604020202020204" pitchFamily="34" charset="0"/>
                        <a:cs typeface="Arial" panose="020B0604020202020204" pitchFamily="34" charset="0"/>
                      </a:endParaRPr>
                    </a:p>
                  </a:txBody>
                  <a:tcPr anchor="ctr"/>
                </a:tc>
                <a:tc>
                  <a:txBody>
                    <a:bodyPr/>
                    <a:lstStyle/>
                    <a:p>
                      <a:pPr algn="ctr" fontAlgn="base"/>
                      <a:r>
                        <a:rPr lang="en-US" sz="1000" b="1" spc="-40" baseline="0">
                          <a:solidFill>
                            <a:schemeClr val="bg1"/>
                          </a:solidFill>
                          <a:effectLst/>
                        </a:rPr>
                        <a:t>AP​</a:t>
                      </a:r>
                      <a:endParaRPr lang="en-US" sz="1600" b="1" i="0" spc="-40" baseline="0">
                        <a:solidFill>
                          <a:schemeClr val="bg1"/>
                        </a:solidFill>
                        <a:effectLst/>
                        <a:latin typeface="Arial"/>
                        <a:cs typeface="Arial"/>
                      </a:endParaRPr>
                    </a:p>
                  </a:txBody>
                  <a:tcPr anchor="ctr"/>
                </a:tc>
                <a:tc>
                  <a:txBody>
                    <a:bodyPr/>
                    <a:lstStyle/>
                    <a:p>
                      <a:pPr algn="ctr" fontAlgn="base"/>
                      <a:r>
                        <a:rPr lang="en-US" sz="1000" b="1" spc="-40" baseline="0">
                          <a:solidFill>
                            <a:schemeClr val="bg1"/>
                          </a:solidFill>
                          <a:effectLst/>
                        </a:rPr>
                        <a:t>RP​</a:t>
                      </a:r>
                      <a:endParaRPr lang="en-US" sz="1600" b="1" i="0" spc="-40" baseline="0">
                        <a:solidFill>
                          <a:schemeClr val="bg1"/>
                        </a:solidFill>
                        <a:effectLst/>
                        <a:latin typeface="Arial"/>
                        <a:cs typeface="Arial"/>
                      </a:endParaRPr>
                    </a:p>
                  </a:txBody>
                  <a:tcPr anchor="ctr"/>
                </a:tc>
                <a:extLst>
                  <a:ext uri="{0D108BD9-81ED-4DB2-BD59-A6C34878D82A}">
                    <a16:rowId xmlns:a16="http://schemas.microsoft.com/office/drawing/2014/main" val="405009365"/>
                  </a:ext>
                </a:extLst>
              </a:tr>
              <a:tr h="209211">
                <a:tc>
                  <a:txBody>
                    <a:bodyPr/>
                    <a:lstStyle/>
                    <a:p>
                      <a:pPr fontAlgn="base"/>
                      <a:r>
                        <a:rPr lang="en-MY" sz="1000" b="0" spc="-40" baseline="0">
                          <a:solidFill>
                            <a:schemeClr val="bg2">
                              <a:lumMod val="25000"/>
                            </a:schemeClr>
                          </a:solidFill>
                          <a:effectLst/>
                        </a:rPr>
                        <a:t>MY (RM)​</a:t>
                      </a:r>
                      <a:endParaRPr lang="en-MY" sz="1600" b="0" i="0" spc="-40" baseline="0">
                        <a:solidFill>
                          <a:schemeClr val="bg2">
                            <a:lumMod val="25000"/>
                          </a:schemeClr>
                        </a:solidFill>
                        <a:effectLst/>
                        <a:latin typeface="Arial" panose="020B0604020202020204" pitchFamily="34" charset="0"/>
                        <a:cs typeface="Arial" panose="020B0604020202020204" pitchFamily="34" charset="0"/>
                      </a:endParaRPr>
                    </a:p>
                  </a:txBody>
                  <a:tcPr/>
                </a:tc>
                <a:tc>
                  <a:txBody>
                    <a:bodyPr/>
                    <a:lstStyle/>
                    <a:p>
                      <a:pPr algn="ctr" fontAlgn="base"/>
                      <a:r>
                        <a:rPr lang="en-MY" sz="1000" b="0" spc="-40" baseline="0">
                          <a:solidFill>
                            <a:schemeClr val="bg2">
                              <a:lumMod val="25000"/>
                            </a:schemeClr>
                          </a:solidFill>
                          <a:effectLst/>
                        </a:rPr>
                        <a:t>8.40</a:t>
                      </a:r>
                      <a:endParaRPr lang="en-MY" sz="1600" b="0" i="0" spc="-40" baseline="0">
                        <a:solidFill>
                          <a:schemeClr val="bg2">
                            <a:lumMod val="25000"/>
                          </a:schemeClr>
                        </a:solidFill>
                        <a:effectLst/>
                        <a:latin typeface="Arial" panose="020B0604020202020204" pitchFamily="34" charset="0"/>
                        <a:cs typeface="Arial" panose="020B0604020202020204" pitchFamily="34" charset="0"/>
                      </a:endParaRPr>
                    </a:p>
                  </a:txBody>
                  <a:tcPr/>
                </a:tc>
                <a:tc>
                  <a:txBody>
                    <a:bodyPr/>
                    <a:lstStyle/>
                    <a:p>
                      <a:pPr algn="ctr" fontAlgn="base"/>
                      <a:r>
                        <a:rPr lang="en-MY" sz="1000" b="0" spc="-40" baseline="0">
                          <a:solidFill>
                            <a:schemeClr val="bg2">
                              <a:lumMod val="25000"/>
                            </a:schemeClr>
                          </a:solidFill>
                          <a:effectLst/>
                        </a:rPr>
                        <a:t>48.65</a:t>
                      </a:r>
                      <a:endParaRPr lang="en-MY" sz="1600" b="0" i="0" spc="-40" baseline="0">
                        <a:solidFill>
                          <a:schemeClr val="bg2">
                            <a:lumMod val="25000"/>
                          </a:schemeClr>
                        </a:solidFill>
                        <a:effectLst/>
                        <a:latin typeface="Arial" panose="020B0604020202020204" pitchFamily="34" charset="0"/>
                        <a:cs typeface="Arial" panose="020B0604020202020204" pitchFamily="34" charset="0"/>
                      </a:endParaRPr>
                    </a:p>
                  </a:txBody>
                  <a:tcPr/>
                </a:tc>
                <a:tc>
                  <a:txBody>
                    <a:bodyPr/>
                    <a:lstStyle/>
                    <a:p>
                      <a:pPr algn="ctr" fontAlgn="base"/>
                      <a:r>
                        <a:rPr lang="en-MY" sz="1000" b="0" spc="-40" baseline="0">
                          <a:solidFill>
                            <a:schemeClr val="bg2">
                              <a:lumMod val="25000"/>
                            </a:schemeClr>
                          </a:solidFill>
                          <a:effectLst/>
                        </a:rPr>
                        <a:t>48.65​</a:t>
                      </a:r>
                      <a:endParaRPr lang="en-MY" sz="1600" b="0" i="0" spc="-40" baseline="0">
                        <a:solidFill>
                          <a:schemeClr val="bg2">
                            <a:lumMod val="25000"/>
                          </a:schemeClr>
                        </a:solidFill>
                        <a:effectLst/>
                        <a:latin typeface="Arial"/>
                        <a:cs typeface="Arial"/>
                      </a:endParaRPr>
                    </a:p>
                  </a:txBody>
                  <a:tcPr/>
                </a:tc>
                <a:tc>
                  <a:txBody>
                    <a:bodyPr/>
                    <a:lstStyle/>
                    <a:p>
                      <a:pPr algn="ctr" fontAlgn="base"/>
                      <a:r>
                        <a:rPr lang="en-MY" sz="1000" b="0" spc="-40" baseline="0">
                          <a:solidFill>
                            <a:schemeClr val="bg2">
                              <a:lumMod val="25000"/>
                            </a:schemeClr>
                          </a:solidFill>
                          <a:effectLst/>
                        </a:rPr>
                        <a:t>60.90​</a:t>
                      </a:r>
                      <a:endParaRPr lang="en-MY" sz="1600" b="0" i="0" spc="-40" baseline="0">
                        <a:solidFill>
                          <a:schemeClr val="bg2">
                            <a:lumMod val="25000"/>
                          </a:schemeClr>
                        </a:solidFill>
                        <a:effectLst/>
                        <a:latin typeface="Arial"/>
                        <a:cs typeface="Arial"/>
                      </a:endParaRPr>
                    </a:p>
                  </a:txBody>
                  <a:tcPr/>
                </a:tc>
                <a:extLst>
                  <a:ext uri="{0D108BD9-81ED-4DB2-BD59-A6C34878D82A}">
                    <a16:rowId xmlns:a16="http://schemas.microsoft.com/office/drawing/2014/main" val="2003738165"/>
                  </a:ext>
                </a:extLst>
              </a:tr>
              <a:tr h="209211">
                <a:tc>
                  <a:txBody>
                    <a:bodyPr/>
                    <a:lstStyle/>
                    <a:p>
                      <a:pPr fontAlgn="base"/>
                      <a:r>
                        <a:rPr lang="en-MY" sz="1000" b="0" spc="-40" baseline="0">
                          <a:solidFill>
                            <a:schemeClr val="bg2">
                              <a:lumMod val="25000"/>
                            </a:schemeClr>
                          </a:solidFill>
                          <a:effectLst/>
                        </a:rPr>
                        <a:t>BR (B$)</a:t>
                      </a:r>
                      <a:endParaRPr lang="en-MY" sz="1600" b="0" i="0" spc="-40" baseline="0">
                        <a:solidFill>
                          <a:schemeClr val="bg2">
                            <a:lumMod val="25000"/>
                          </a:schemeClr>
                        </a:solidFill>
                        <a:effectLst/>
                        <a:latin typeface="Arial"/>
                        <a:cs typeface="Arial"/>
                      </a:endParaRPr>
                    </a:p>
                  </a:txBody>
                  <a:tcPr/>
                </a:tc>
                <a:tc>
                  <a:txBody>
                    <a:bodyPr/>
                    <a:lstStyle/>
                    <a:p>
                      <a:pPr algn="ctr" fontAlgn="auto"/>
                      <a:r>
                        <a:rPr lang="en-US" sz="1000" b="0" spc="-40" baseline="0">
                          <a:solidFill>
                            <a:schemeClr val="bg2">
                              <a:lumMod val="25000"/>
                            </a:schemeClr>
                          </a:solidFill>
                          <a:effectLst/>
                        </a:rPr>
                        <a:t>​8</a:t>
                      </a:r>
                      <a:r>
                        <a:rPr lang="en-US" sz="1000" b="0" u="none" strike="noStrike" spc="-40" baseline="0" noProof="0">
                          <a:solidFill>
                            <a:schemeClr val="bg2">
                              <a:lumMod val="25000"/>
                            </a:schemeClr>
                          </a:solidFill>
                          <a:effectLst/>
                        </a:rPr>
                        <a:t>.40</a:t>
                      </a:r>
                      <a:endParaRPr lang="en-US" sz="1000" b="0" i="0" spc="-40" baseline="0">
                        <a:solidFill>
                          <a:schemeClr val="bg2">
                            <a:lumMod val="25000"/>
                          </a:schemeClr>
                        </a:solidFill>
                        <a:effectLst/>
                        <a:latin typeface="Arial" panose="020B0604020202020204" pitchFamily="34" charset="0"/>
                        <a:cs typeface="Arial" panose="020B0604020202020204" pitchFamily="34" charset="0"/>
                      </a:endParaRPr>
                    </a:p>
                  </a:txBody>
                  <a:tcPr/>
                </a:tc>
                <a:tc>
                  <a:txBody>
                    <a:bodyPr/>
                    <a:lstStyle/>
                    <a:p>
                      <a:pPr lvl="0" algn="ctr">
                        <a:buNone/>
                      </a:pPr>
                      <a:r>
                        <a:rPr lang="en-MY" sz="1000" b="0" u="none" strike="noStrike" spc="-40" baseline="0" noProof="0">
                          <a:solidFill>
                            <a:schemeClr val="bg2">
                              <a:lumMod val="25000"/>
                            </a:schemeClr>
                          </a:solidFill>
                          <a:effectLst/>
                        </a:rPr>
                        <a:t>20.65</a:t>
                      </a:r>
                      <a:endParaRPr lang="en-MY" sz="1000" b="0" i="0" spc="-40" baseline="0">
                        <a:solidFill>
                          <a:schemeClr val="bg2">
                            <a:lumMod val="25000"/>
                          </a:schemeClr>
                        </a:solidFill>
                        <a:effectLst/>
                        <a:latin typeface="Arial"/>
                        <a:cs typeface="Arial"/>
                      </a:endParaRPr>
                    </a:p>
                  </a:txBody>
                  <a:tcPr/>
                </a:tc>
                <a:tc>
                  <a:txBody>
                    <a:bodyPr/>
                    <a:lstStyle/>
                    <a:p>
                      <a:pPr lvl="0" algn="ctr">
                        <a:buNone/>
                      </a:pPr>
                      <a:r>
                        <a:rPr lang="en-MY" sz="1000" b="0" u="none" strike="noStrike" spc="-40" baseline="0" noProof="0">
                          <a:solidFill>
                            <a:schemeClr val="bg2">
                              <a:lumMod val="25000"/>
                            </a:schemeClr>
                          </a:solidFill>
                          <a:effectLst/>
                        </a:rPr>
                        <a:t>20.65</a:t>
                      </a:r>
                    </a:p>
                  </a:txBody>
                  <a:tcPr/>
                </a:tc>
                <a:tc>
                  <a:txBody>
                    <a:bodyPr/>
                    <a:lstStyle/>
                    <a:p>
                      <a:pPr lvl="0" algn="ctr">
                        <a:buNone/>
                      </a:pPr>
                      <a:r>
                        <a:rPr lang="en-MY" sz="1000" b="0" u="none" strike="noStrike" spc="-40" baseline="0" noProof="0">
                          <a:solidFill>
                            <a:schemeClr val="bg2">
                              <a:lumMod val="25000"/>
                            </a:schemeClr>
                          </a:solidFill>
                          <a:effectLst/>
                        </a:rPr>
                        <a:t>26.25</a:t>
                      </a:r>
                      <a:endParaRPr lang="en-MY" sz="1600" b="0" i="0" spc="-40" baseline="0">
                        <a:solidFill>
                          <a:schemeClr val="bg2">
                            <a:lumMod val="25000"/>
                          </a:schemeClr>
                        </a:solidFill>
                        <a:effectLst/>
                        <a:latin typeface="Arial"/>
                        <a:cs typeface="Arial"/>
                      </a:endParaRPr>
                    </a:p>
                  </a:txBody>
                  <a:tcPr/>
                </a:tc>
                <a:extLst>
                  <a:ext uri="{0D108BD9-81ED-4DB2-BD59-A6C34878D82A}">
                    <a16:rowId xmlns:a16="http://schemas.microsoft.com/office/drawing/2014/main" val="3757199376"/>
                  </a:ext>
                </a:extLst>
              </a:tr>
            </a:tbl>
          </a:graphicData>
        </a:graphic>
      </p:graphicFrame>
      <p:sp>
        <p:nvSpPr>
          <p:cNvPr id="62" name="TextBox 61">
            <a:extLst>
              <a:ext uri="{FF2B5EF4-FFF2-40B4-BE49-F238E27FC236}">
                <a16:creationId xmlns:a16="http://schemas.microsoft.com/office/drawing/2014/main" id="{E4835167-3787-8E08-49F4-64A08DC59A31}"/>
              </a:ext>
            </a:extLst>
          </p:cNvPr>
          <p:cNvSpPr txBox="1"/>
          <p:nvPr/>
        </p:nvSpPr>
        <p:spPr>
          <a:xfrm>
            <a:off x="343383" y="677375"/>
            <a:ext cx="3987985" cy="1261884"/>
          </a:xfrm>
          <a:prstGeom prst="rect">
            <a:avLst/>
          </a:prstGeom>
          <a:noFill/>
        </p:spPr>
        <p:txBody>
          <a:bodyPr wrap="square" rtlCol="0">
            <a:spAutoFit/>
          </a:bodyPr>
          <a:lstStyle/>
          <a:p>
            <a:r>
              <a:rPr lang="en-US" sz="1100">
                <a:solidFill>
                  <a:schemeClr val="tx1">
                    <a:lumMod val="65000"/>
                    <a:lumOff val="35000"/>
                  </a:schemeClr>
                </a:solidFill>
                <a:latin typeface="Arial" panose="020B0604020202020204" pitchFamily="34" charset="0"/>
                <a:ea typeface="Arial Narrow" charset="0"/>
                <a:cs typeface="Arial" panose="020B0604020202020204" pitchFamily="34" charset="0"/>
              </a:rPr>
              <a:t>You deserve a good night’s sleep. Give your head, neck and shoulders excellent support with an advanced pillow designed to mould to their natural curves, and nourish your bones for optimum health with calcium, magnesium and vitamin D – all of which also help to promote restful sleep</a:t>
            </a:r>
            <a:r>
              <a:rPr lang="en-US" sz="1100" baseline="30000">
                <a:solidFill>
                  <a:schemeClr val="tx1">
                    <a:lumMod val="65000"/>
                    <a:lumOff val="35000"/>
                  </a:schemeClr>
                </a:solidFill>
                <a:latin typeface="Arial" panose="020B0604020202020204" pitchFamily="34" charset="0"/>
                <a:ea typeface="Arial Narrow" charset="0"/>
                <a:cs typeface="Arial" panose="020B0604020202020204" pitchFamily="34" charset="0"/>
              </a:rPr>
              <a:t>1,2,3</a:t>
            </a:r>
            <a:r>
              <a:rPr lang="en-US" sz="1100">
                <a:solidFill>
                  <a:schemeClr val="tx1">
                    <a:lumMod val="65000"/>
                    <a:lumOff val="35000"/>
                  </a:schemeClr>
                </a:solidFill>
                <a:latin typeface="Arial" panose="020B0604020202020204" pitchFamily="34" charset="0"/>
                <a:ea typeface="Arial Narrow" charset="0"/>
                <a:cs typeface="Arial" panose="020B0604020202020204" pitchFamily="34" charset="0"/>
              </a:rPr>
              <a:t>.</a:t>
            </a:r>
          </a:p>
          <a:p>
            <a:endParaRPr lang="en-US" sz="1100">
              <a:solidFill>
                <a:schemeClr val="tx1">
                  <a:lumMod val="65000"/>
                  <a:lumOff val="35000"/>
                </a:schemeClr>
              </a:solidFill>
              <a:latin typeface="Arial" panose="020B0604020202020204" pitchFamily="34" charset="0"/>
              <a:ea typeface="Arial Narrow" charset="0"/>
              <a:cs typeface="Arial" panose="020B0604020202020204" pitchFamily="34" charset="0"/>
            </a:endParaRPr>
          </a:p>
          <a:p>
            <a:r>
              <a:rPr lang="en-US" sz="1000" i="1">
                <a:solidFill>
                  <a:schemeClr val="tx1">
                    <a:lumMod val="65000"/>
                    <a:lumOff val="35000"/>
                  </a:schemeClr>
                </a:solidFill>
                <a:latin typeface="Arial" panose="020B0604020202020204" pitchFamily="34" charset="0"/>
                <a:ea typeface="Arial Narrow" charset="0"/>
                <a:cs typeface="Arial" panose="020B0604020202020204" pitchFamily="34" charset="0"/>
              </a:rPr>
              <a:t>Click </a:t>
            </a:r>
            <a:r>
              <a:rPr lang="en-US" sz="1000" i="1">
                <a:solidFill>
                  <a:schemeClr val="tx1">
                    <a:lumMod val="65000"/>
                    <a:lumOff val="35000"/>
                  </a:schemeClr>
                </a:solidFill>
                <a:latin typeface="Arial" panose="020B0604020202020204" pitchFamily="34" charset="0"/>
                <a:ea typeface="Arial Narrow" charset="0"/>
                <a:cs typeface="Arial" panose="020B0604020202020204" pitchFamily="34" charset="0"/>
                <a:hlinkClick r:id="rId8"/>
              </a:rPr>
              <a:t>here</a:t>
            </a:r>
            <a:r>
              <a:rPr lang="en-US" sz="1000" i="1">
                <a:solidFill>
                  <a:schemeClr val="tx1">
                    <a:lumMod val="65000"/>
                    <a:lumOff val="35000"/>
                  </a:schemeClr>
                </a:solidFill>
                <a:latin typeface="Arial" panose="020B0604020202020204" pitchFamily="34" charset="0"/>
                <a:ea typeface="Arial Narrow" charset="0"/>
                <a:cs typeface="Arial" panose="020B0604020202020204" pitchFamily="34" charset="0"/>
              </a:rPr>
              <a:t> for references. </a:t>
            </a:r>
            <a:endParaRPr lang="en-US" sz="1000" i="1">
              <a:solidFill>
                <a:srgbClr val="FF0000"/>
              </a:solidFill>
              <a:latin typeface="Arial" panose="020B0604020202020204" pitchFamily="34" charset="0"/>
              <a:ea typeface="Arial Narrow" charset="0"/>
              <a:cs typeface="Arial" panose="020B0604020202020204" pitchFamily="34" charset="0"/>
            </a:endParaRPr>
          </a:p>
        </p:txBody>
      </p:sp>
      <p:grpSp>
        <p:nvGrpSpPr>
          <p:cNvPr id="66" name="Group 65">
            <a:extLst>
              <a:ext uri="{FF2B5EF4-FFF2-40B4-BE49-F238E27FC236}">
                <a16:creationId xmlns:a16="http://schemas.microsoft.com/office/drawing/2014/main" id="{18EAA193-4364-37F9-DE0D-DEB2E0D8081B}"/>
              </a:ext>
            </a:extLst>
          </p:cNvPr>
          <p:cNvGrpSpPr/>
          <p:nvPr/>
        </p:nvGrpSpPr>
        <p:grpSpPr>
          <a:xfrm>
            <a:off x="3376258" y="2838500"/>
            <a:ext cx="1270768" cy="981891"/>
            <a:chOff x="3385502" y="2804157"/>
            <a:chExt cx="1270768" cy="981891"/>
          </a:xfrm>
        </p:grpSpPr>
        <p:pic>
          <p:nvPicPr>
            <p:cNvPr id="67" name="Picture 66">
              <a:extLst>
                <a:ext uri="{FF2B5EF4-FFF2-40B4-BE49-F238E27FC236}">
                  <a16:creationId xmlns:a16="http://schemas.microsoft.com/office/drawing/2014/main" id="{4DAE24A0-77F1-571B-4C9F-246421B72BB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85502" y="2969943"/>
              <a:ext cx="1224159" cy="816105"/>
            </a:xfrm>
            <a:prstGeom prst="rect">
              <a:avLst/>
            </a:prstGeom>
          </p:spPr>
        </p:pic>
        <p:pic>
          <p:nvPicPr>
            <p:cNvPr id="68" name="Picture 67">
              <a:extLst>
                <a:ext uri="{FF2B5EF4-FFF2-40B4-BE49-F238E27FC236}">
                  <a16:creationId xmlns:a16="http://schemas.microsoft.com/office/drawing/2014/main" id="{54DF4FD4-0F58-E66F-3F4E-0A0FE93FCE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32111" y="2804157"/>
              <a:ext cx="1224159" cy="816105"/>
            </a:xfrm>
            <a:prstGeom prst="rect">
              <a:avLst/>
            </a:prstGeom>
          </p:spPr>
        </p:pic>
      </p:grpSp>
      <p:grpSp>
        <p:nvGrpSpPr>
          <p:cNvPr id="22" name="Group 21">
            <a:extLst>
              <a:ext uri="{FF2B5EF4-FFF2-40B4-BE49-F238E27FC236}">
                <a16:creationId xmlns:a16="http://schemas.microsoft.com/office/drawing/2014/main" id="{0F46E610-2AC6-60EB-8BAD-84D0CBAA39D5}"/>
              </a:ext>
            </a:extLst>
          </p:cNvPr>
          <p:cNvGrpSpPr/>
          <p:nvPr/>
        </p:nvGrpSpPr>
        <p:grpSpPr>
          <a:xfrm>
            <a:off x="5573731" y="1947741"/>
            <a:ext cx="3017760" cy="4792192"/>
            <a:chOff x="6033738" y="1178006"/>
            <a:chExt cx="3017760" cy="4792192"/>
          </a:xfrm>
        </p:grpSpPr>
        <p:grpSp>
          <p:nvGrpSpPr>
            <p:cNvPr id="36" name="Group 35">
              <a:extLst>
                <a:ext uri="{FF2B5EF4-FFF2-40B4-BE49-F238E27FC236}">
                  <a16:creationId xmlns:a16="http://schemas.microsoft.com/office/drawing/2014/main" id="{5024C706-ACA1-6817-AF91-3268E169F3D3}"/>
                </a:ext>
              </a:extLst>
            </p:cNvPr>
            <p:cNvGrpSpPr/>
            <p:nvPr/>
          </p:nvGrpSpPr>
          <p:grpSpPr>
            <a:xfrm>
              <a:off x="6033738" y="1178006"/>
              <a:ext cx="1333364" cy="1270000"/>
              <a:chOff x="5327841" y="2794000"/>
              <a:chExt cx="1333364" cy="1270000"/>
            </a:xfrm>
          </p:grpSpPr>
          <p:sp>
            <p:nvSpPr>
              <p:cNvPr id="38" name="Oval 37">
                <a:extLst>
                  <a:ext uri="{FF2B5EF4-FFF2-40B4-BE49-F238E27FC236}">
                    <a16:creationId xmlns:a16="http://schemas.microsoft.com/office/drawing/2014/main" id="{F2D0AB54-528E-3D2A-A5FC-21D987262ACB}"/>
                  </a:ext>
                </a:extLst>
              </p:cNvPr>
              <p:cNvSpPr/>
              <p:nvPr/>
            </p:nvSpPr>
            <p:spPr>
              <a:xfrm>
                <a:off x="5327841" y="2794000"/>
                <a:ext cx="1270000" cy="1270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B14C383A-A0B3-2A24-E188-7D65B687AD56}"/>
                  </a:ext>
                </a:extLst>
              </p:cNvPr>
              <p:cNvGrpSpPr/>
              <p:nvPr/>
            </p:nvGrpSpPr>
            <p:grpSpPr>
              <a:xfrm>
                <a:off x="5353418" y="2830428"/>
                <a:ext cx="1307787" cy="1208500"/>
                <a:chOff x="5392471" y="3094274"/>
                <a:chExt cx="1307787" cy="1208500"/>
              </a:xfrm>
            </p:grpSpPr>
            <p:sp>
              <p:nvSpPr>
                <p:cNvPr id="42" name="TextBox 41">
                  <a:extLst>
                    <a:ext uri="{FF2B5EF4-FFF2-40B4-BE49-F238E27FC236}">
                      <a16:creationId xmlns:a16="http://schemas.microsoft.com/office/drawing/2014/main" id="{6073DFC4-2C5C-D835-D149-AE8D7EF572E5}"/>
                    </a:ext>
                  </a:extLst>
                </p:cNvPr>
                <p:cNvSpPr txBox="1"/>
                <p:nvPr/>
              </p:nvSpPr>
              <p:spPr>
                <a:xfrm>
                  <a:off x="5392471" y="3094274"/>
                  <a:ext cx="1307787" cy="1015663"/>
                </a:xfrm>
                <a:prstGeom prst="rect">
                  <a:avLst/>
                </a:prstGeom>
                <a:noFill/>
              </p:spPr>
              <p:txBody>
                <a:bodyPr wrap="square" rtlCol="0">
                  <a:spAutoFit/>
                </a:bodyPr>
                <a:lstStyle/>
                <a:p>
                  <a:r>
                    <a:rPr lang="en-US" sz="6000" b="1">
                      <a:solidFill>
                        <a:schemeClr val="bg1"/>
                      </a:solidFill>
                      <a:latin typeface="Arial" panose="020B0604020202020204" pitchFamily="34" charset="0"/>
                      <a:cs typeface="Arial" panose="020B0604020202020204" pitchFamily="34" charset="0"/>
                    </a:rPr>
                    <a:t>30</a:t>
                  </a:r>
                  <a:endParaRPr lang="en-US" sz="6000">
                    <a:solidFill>
                      <a:schemeClr val="bg1"/>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854D34D7-AB82-296A-3148-E2B55F341A50}"/>
                    </a:ext>
                  </a:extLst>
                </p:cNvPr>
                <p:cNvSpPr txBox="1"/>
                <p:nvPr/>
              </p:nvSpPr>
              <p:spPr>
                <a:xfrm>
                  <a:off x="5612784" y="3841109"/>
                  <a:ext cx="849126" cy="461665"/>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OFF</a:t>
                  </a:r>
                  <a:endParaRPr lang="en-US" sz="1200">
                    <a:solidFill>
                      <a:schemeClr val="bg1"/>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6296AA39-054A-483E-508B-4614E5B9373A}"/>
                    </a:ext>
                  </a:extLst>
                </p:cNvPr>
                <p:cNvSpPr txBox="1"/>
                <p:nvPr/>
              </p:nvSpPr>
              <p:spPr>
                <a:xfrm>
                  <a:off x="6243346" y="3404516"/>
                  <a:ext cx="442563" cy="461665"/>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a:t>
                  </a:r>
                  <a:endParaRPr lang="en-US">
                    <a:solidFill>
                      <a:schemeClr val="bg1"/>
                    </a:solidFill>
                    <a:latin typeface="Arial" panose="020B0604020202020204" pitchFamily="34" charset="0"/>
                    <a:cs typeface="Arial" panose="020B0604020202020204" pitchFamily="34" charset="0"/>
                  </a:endParaRPr>
                </a:p>
              </p:txBody>
            </p:sp>
          </p:grpSp>
        </p:grpSp>
        <p:pic>
          <p:nvPicPr>
            <p:cNvPr id="37" name="Picture 36" descr="A white bottle with a label&#10;&#10;Description automatically generated with medium confidence">
              <a:extLst>
                <a:ext uri="{FF2B5EF4-FFF2-40B4-BE49-F238E27FC236}">
                  <a16:creationId xmlns:a16="http://schemas.microsoft.com/office/drawing/2014/main" id="{D2B2F350-A3B5-53F5-92EC-E903681914F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05453" y="1524676"/>
              <a:ext cx="2846045" cy="4445522"/>
            </a:xfrm>
            <a:prstGeom prst="rect">
              <a:avLst/>
            </a:prstGeom>
          </p:spPr>
        </p:pic>
      </p:grpSp>
    </p:spTree>
    <p:extLst>
      <p:ext uri="{BB962C8B-B14F-4D97-AF65-F5344CB8AC3E}">
        <p14:creationId xmlns:p14="http://schemas.microsoft.com/office/powerpoint/2010/main" val="403257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913E00D-F2D0-7DFF-2FF7-F526E000A7C9}"/>
              </a:ext>
            </a:extLst>
          </p:cNvPr>
          <p:cNvPicPr>
            <a:picLocks noChangeAspect="1"/>
          </p:cNvPicPr>
          <p:nvPr/>
        </p:nvPicPr>
        <p:blipFill rotWithShape="1">
          <a:blip r:embed="rId3">
            <a:extLst>
              <a:ext uri="{28A0092B-C50C-407E-A947-70E740481C1C}">
                <a14:useLocalDpi xmlns:a14="http://schemas.microsoft.com/office/drawing/2010/main" val="0"/>
              </a:ext>
            </a:extLst>
          </a:blip>
          <a:srcRect l="2370" t="29771" r="22415" b="12927"/>
          <a:stretch/>
        </p:blipFill>
        <p:spPr>
          <a:xfrm>
            <a:off x="2998718" y="225012"/>
            <a:ext cx="5997584" cy="6515723"/>
          </a:xfrm>
          <a:prstGeom prst="rect">
            <a:avLst/>
          </a:prstGeom>
        </p:spPr>
      </p:pic>
      <p:sp>
        <p:nvSpPr>
          <p:cNvPr id="68" name="Rounded Rectangle 67">
            <a:extLst>
              <a:ext uri="{FF2B5EF4-FFF2-40B4-BE49-F238E27FC236}">
                <a16:creationId xmlns:a16="http://schemas.microsoft.com/office/drawing/2014/main" id="{4B65D4AE-6A71-7341-8980-9EB1E4406D01}"/>
              </a:ext>
            </a:extLst>
          </p:cNvPr>
          <p:cNvSpPr/>
          <p:nvPr/>
        </p:nvSpPr>
        <p:spPr>
          <a:xfrm>
            <a:off x="1978066" y="429241"/>
            <a:ext cx="1642446" cy="5880607"/>
          </a:xfrm>
          <a:prstGeom prst="roundRect">
            <a:avLst>
              <a:gd name="adj" fmla="val 111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85B8122-C009-3545-B790-7FDEEAE8BB7D}"/>
              </a:ext>
            </a:extLst>
          </p:cNvPr>
          <p:cNvSpPr/>
          <p:nvPr/>
        </p:nvSpPr>
        <p:spPr>
          <a:xfrm>
            <a:off x="343910" y="0"/>
            <a:ext cx="1596581" cy="477230"/>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72B3F4C-1F0D-534C-AFC0-FA9CAEFF6E9F}"/>
              </a:ext>
            </a:extLst>
          </p:cNvPr>
          <p:cNvSpPr txBox="1"/>
          <p:nvPr/>
        </p:nvSpPr>
        <p:spPr>
          <a:xfrm>
            <a:off x="417824" y="134426"/>
            <a:ext cx="1448753" cy="336221"/>
          </a:xfrm>
          <a:prstGeom prst="rect">
            <a:avLst/>
          </a:prstGeom>
          <a:noFill/>
          <a:effectLst/>
        </p:spPr>
        <p:txBody>
          <a:bodyPr wrap="square" rtlCol="0">
            <a:spAutoFit/>
          </a:bodyPr>
          <a:lstStyle/>
          <a:p>
            <a:pPr lvl="0" algn="ctr" defTabSz="914400">
              <a:defRPr/>
            </a:pPr>
            <a:r>
              <a:rPr lang="en-US" sz="1600" b="1">
                <a:solidFill>
                  <a:schemeClr val="bg1"/>
                </a:solidFill>
                <a:latin typeface="Arial" panose="020B0604020202020204" pitchFamily="34" charset="0"/>
                <a:cs typeface="Arial" panose="020B0604020202020204" pitchFamily="34" charset="0"/>
              </a:rPr>
              <a:t>PROMOTION</a:t>
            </a:r>
          </a:p>
        </p:txBody>
      </p:sp>
      <p:grpSp>
        <p:nvGrpSpPr>
          <p:cNvPr id="7" name="Group 6">
            <a:extLst>
              <a:ext uri="{FF2B5EF4-FFF2-40B4-BE49-F238E27FC236}">
                <a16:creationId xmlns:a16="http://schemas.microsoft.com/office/drawing/2014/main" id="{9C227BDC-BFDB-ED46-9C3E-E3087384B957}"/>
              </a:ext>
            </a:extLst>
          </p:cNvPr>
          <p:cNvGrpSpPr/>
          <p:nvPr/>
        </p:nvGrpSpPr>
        <p:grpSpPr>
          <a:xfrm>
            <a:off x="345466" y="645070"/>
            <a:ext cx="3395720" cy="513771"/>
            <a:chOff x="4822457" y="632455"/>
            <a:chExt cx="3395720" cy="513771"/>
          </a:xfrm>
        </p:grpSpPr>
        <p:sp>
          <p:nvSpPr>
            <p:cNvPr id="8" name="Rectangle 7">
              <a:extLst>
                <a:ext uri="{FF2B5EF4-FFF2-40B4-BE49-F238E27FC236}">
                  <a16:creationId xmlns:a16="http://schemas.microsoft.com/office/drawing/2014/main" id="{32165619-F3BA-1A49-91F0-34656A60FC0B}"/>
                </a:ext>
              </a:extLst>
            </p:cNvPr>
            <p:cNvSpPr/>
            <p:nvPr/>
          </p:nvSpPr>
          <p:spPr>
            <a:xfrm>
              <a:off x="4822457" y="632455"/>
              <a:ext cx="3275046" cy="513770"/>
            </a:xfrm>
            <a:prstGeom prst="rect">
              <a:avLst/>
            </a:prstGeom>
            <a:solidFill>
              <a:schemeClr val="bg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85624B3-591E-7745-BEBC-F887E4C96A04}"/>
                </a:ext>
              </a:extLst>
            </p:cNvPr>
            <p:cNvSpPr txBox="1"/>
            <p:nvPr/>
          </p:nvSpPr>
          <p:spPr>
            <a:xfrm>
              <a:off x="6444710" y="753467"/>
              <a:ext cx="1773467" cy="310341"/>
            </a:xfrm>
            <a:prstGeom prst="rect">
              <a:avLst/>
            </a:prstGeom>
            <a:noFill/>
            <a:ln>
              <a:noFill/>
            </a:ln>
            <a:effectLst/>
          </p:spPr>
          <p:txBody>
            <a:bodyPr wrap="square" rtlCol="0" anchor="b">
              <a:spAutoFit/>
            </a:bodyPr>
            <a:lstStyle/>
            <a:p>
              <a:pPr algn="ctr">
                <a:lnSpc>
                  <a:spcPts val="1680"/>
                </a:lnSpc>
                <a:defRPr/>
              </a:pPr>
              <a:r>
                <a:rPr lang="en-US" sz="1600">
                  <a:latin typeface="Arial" panose="020B0604020202020204" pitchFamily="34" charset="0"/>
                  <a:cs typeface="Arial" panose="020B0604020202020204" pitchFamily="34" charset="0"/>
                </a:rPr>
                <a:t>1 – 31 Jul 2023</a:t>
              </a:r>
            </a:p>
          </p:txBody>
        </p:sp>
        <p:grpSp>
          <p:nvGrpSpPr>
            <p:cNvPr id="10" name="Group 9">
              <a:extLst>
                <a:ext uri="{FF2B5EF4-FFF2-40B4-BE49-F238E27FC236}">
                  <a16:creationId xmlns:a16="http://schemas.microsoft.com/office/drawing/2014/main" id="{A8B3DBCC-300F-DD4F-80D5-1BE802EB1F0C}"/>
                </a:ext>
              </a:extLst>
            </p:cNvPr>
            <p:cNvGrpSpPr/>
            <p:nvPr/>
          </p:nvGrpSpPr>
          <p:grpSpPr>
            <a:xfrm>
              <a:off x="5979253" y="675988"/>
              <a:ext cx="580290" cy="454560"/>
              <a:chOff x="479323" y="5672003"/>
              <a:chExt cx="497132" cy="389420"/>
            </a:xfrm>
          </p:grpSpPr>
          <p:sp>
            <p:nvSpPr>
              <p:cNvPr id="13" name="Freeform 12">
                <a:extLst>
                  <a:ext uri="{FF2B5EF4-FFF2-40B4-BE49-F238E27FC236}">
                    <a16:creationId xmlns:a16="http://schemas.microsoft.com/office/drawing/2014/main" id="{36384F53-9141-854F-B1AA-0B0C1CF7C236}"/>
                  </a:ext>
                </a:extLst>
              </p:cNvPr>
              <p:cNvSpPr/>
              <p:nvPr/>
            </p:nvSpPr>
            <p:spPr>
              <a:xfrm>
                <a:off x="521776" y="5786034"/>
                <a:ext cx="356461" cy="237641"/>
              </a:xfrm>
              <a:custGeom>
                <a:avLst/>
                <a:gdLst>
                  <a:gd name="connsiteX0" fmla="*/ 0 w 356461"/>
                  <a:gd name="connsiteY0" fmla="*/ 25831 h 237641"/>
                  <a:gd name="connsiteX1" fmla="*/ 46495 w 356461"/>
                  <a:gd name="connsiteY1" fmla="*/ 237641 h 237641"/>
                  <a:gd name="connsiteX2" fmla="*/ 320299 w 356461"/>
                  <a:gd name="connsiteY2" fmla="*/ 222142 h 237641"/>
                  <a:gd name="connsiteX3" fmla="*/ 356461 w 356461"/>
                  <a:gd name="connsiteY3" fmla="*/ 0 h 237641"/>
                  <a:gd name="connsiteX4" fmla="*/ 0 w 356461"/>
                  <a:gd name="connsiteY4" fmla="*/ 25831 h 23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461" h="237641">
                    <a:moveTo>
                      <a:pt x="0" y="25831"/>
                    </a:moveTo>
                    <a:lnTo>
                      <a:pt x="46495" y="237641"/>
                    </a:lnTo>
                    <a:lnTo>
                      <a:pt x="320299" y="222142"/>
                    </a:lnTo>
                    <a:lnTo>
                      <a:pt x="356461" y="0"/>
                    </a:lnTo>
                    <a:lnTo>
                      <a:pt x="0" y="258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81147E24-6066-594C-BD43-50F3DD3FBE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323" y="5672003"/>
                <a:ext cx="497132" cy="389420"/>
              </a:xfrm>
              <a:prstGeom prst="rect">
                <a:avLst/>
              </a:prstGeom>
            </p:spPr>
          </p:pic>
        </p:grpSp>
        <p:sp>
          <p:nvSpPr>
            <p:cNvPr id="11" name="Rectangle 10">
              <a:extLst>
                <a:ext uri="{FF2B5EF4-FFF2-40B4-BE49-F238E27FC236}">
                  <a16:creationId xmlns:a16="http://schemas.microsoft.com/office/drawing/2014/main" id="{ADF2CEDE-2D89-644A-9F05-540C8F5633B1}"/>
                </a:ext>
              </a:extLst>
            </p:cNvPr>
            <p:cNvSpPr/>
            <p:nvPr/>
          </p:nvSpPr>
          <p:spPr>
            <a:xfrm>
              <a:off x="4827044" y="632456"/>
              <a:ext cx="1074635" cy="513770"/>
            </a:xfrm>
            <a:prstGeom prst="rect">
              <a:avLst/>
            </a:prstGeom>
            <a:solidFill>
              <a:srgbClr val="99C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B53D113-DE0D-5545-98BD-D7839941265B}"/>
                </a:ext>
              </a:extLst>
            </p:cNvPr>
            <p:cNvSpPr txBox="1"/>
            <p:nvPr/>
          </p:nvSpPr>
          <p:spPr>
            <a:xfrm>
              <a:off x="4895323" y="675988"/>
              <a:ext cx="910890" cy="461665"/>
            </a:xfrm>
            <a:prstGeom prst="rect">
              <a:avLst/>
            </a:prstGeom>
            <a:noFill/>
          </p:spPr>
          <p:txBody>
            <a:bodyPr wrap="none" rtlCol="0">
              <a:spAutoFit/>
            </a:bodyPr>
            <a:lstStyle/>
            <a:p>
              <a:r>
                <a:rPr lang="en-US" sz="2400" b="1">
                  <a:solidFill>
                    <a:schemeClr val="bg1"/>
                  </a:solidFill>
                  <a:latin typeface="Arial Black" panose="020B0604020202020204" pitchFamily="34" charset="0"/>
                  <a:cs typeface="Arial Black" panose="020B0604020202020204" pitchFamily="34" charset="0"/>
                </a:rPr>
                <a:t>BUY</a:t>
              </a:r>
            </a:p>
          </p:txBody>
        </p:sp>
      </p:grpSp>
      <p:sp>
        <p:nvSpPr>
          <p:cNvPr id="34" name="Rectangle 33">
            <a:extLst>
              <a:ext uri="{FF2B5EF4-FFF2-40B4-BE49-F238E27FC236}">
                <a16:creationId xmlns:a16="http://schemas.microsoft.com/office/drawing/2014/main" id="{C8A36C70-E4B7-4798-8E48-D4D0E1ACA664}"/>
              </a:ext>
            </a:extLst>
          </p:cNvPr>
          <p:cNvSpPr/>
          <p:nvPr/>
        </p:nvSpPr>
        <p:spPr>
          <a:xfrm>
            <a:off x="322013" y="2537565"/>
            <a:ext cx="1074635" cy="513770"/>
          </a:xfrm>
          <a:prstGeom prst="rect">
            <a:avLst/>
          </a:prstGeom>
          <a:solidFill>
            <a:srgbClr val="84B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 Black" panose="020B0A04020102020204" pitchFamily="34" charset="0"/>
              </a:rPr>
              <a:t>GWP</a:t>
            </a:r>
          </a:p>
        </p:txBody>
      </p:sp>
      <p:sp>
        <p:nvSpPr>
          <p:cNvPr id="35" name="TextBox 34">
            <a:extLst>
              <a:ext uri="{FF2B5EF4-FFF2-40B4-BE49-F238E27FC236}">
                <a16:creationId xmlns:a16="http://schemas.microsoft.com/office/drawing/2014/main" id="{B0940B93-A7A3-4F08-9DBE-9D93C0C08AB3}"/>
              </a:ext>
            </a:extLst>
          </p:cNvPr>
          <p:cNvSpPr txBox="1"/>
          <p:nvPr/>
        </p:nvSpPr>
        <p:spPr>
          <a:xfrm>
            <a:off x="251874" y="3037444"/>
            <a:ext cx="3407471" cy="646331"/>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Rice Storage Container </a:t>
            </a:r>
            <a:r>
              <a:rPr kumimoji="0" lang="fr-FR"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(314623)</a:t>
            </a:r>
            <a:endParaRPr lang="en-US" sz="1600" b="1">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B7C773FF-0DEE-4EF9-9939-99AC1AFDF334}"/>
              </a:ext>
            </a:extLst>
          </p:cNvPr>
          <p:cNvSpPr/>
          <p:nvPr/>
        </p:nvSpPr>
        <p:spPr>
          <a:xfrm>
            <a:off x="304826" y="1169667"/>
            <a:ext cx="3407470" cy="646331"/>
          </a:xfrm>
          <a:prstGeom prst="rect">
            <a:avLst/>
          </a:prstGeom>
        </p:spPr>
        <p:txBody>
          <a:bodyPr wrap="square" lIns="91440" tIns="45720" rIns="91440" bIns="45720" anchor="t">
            <a:spAutoFit/>
          </a:bodyPr>
          <a:lstStyle/>
          <a:p>
            <a:r>
              <a:rPr lang="en-US">
                <a:latin typeface="Arial"/>
                <a:cs typeface="Arial"/>
              </a:rPr>
              <a:t>Noxxa Low Sugar Rice Cooker </a:t>
            </a:r>
            <a:r>
              <a:rPr kumimoji="0" lang="en-US" sz="1400" b="0" i="0" u="none" strike="noStrike" kern="1200" cap="none" spc="0" normalizeH="0" baseline="0" noProof="0">
                <a:ln>
                  <a:noFill/>
                </a:ln>
                <a:effectLst/>
                <a:uLnTx/>
                <a:uFillTx/>
                <a:latin typeface="Arial"/>
                <a:cs typeface="Arial"/>
              </a:rPr>
              <a:t>(</a:t>
            </a:r>
            <a:r>
              <a:rPr lang="en-US" sz="1400">
                <a:latin typeface="Arial"/>
                <a:cs typeface="Arial"/>
              </a:rPr>
              <a:t>309199</a:t>
            </a:r>
            <a:r>
              <a:rPr kumimoji="0" lang="en-US" sz="1400" b="0" i="0" u="none" strike="noStrike" kern="1200" cap="none" spc="0" normalizeH="0" baseline="0" noProof="0">
                <a:ln>
                  <a:noFill/>
                </a:ln>
                <a:effectLst/>
                <a:uLnTx/>
                <a:uFillTx/>
                <a:latin typeface="Arial"/>
                <a:cs typeface="Arial"/>
              </a:rPr>
              <a:t>)</a:t>
            </a:r>
            <a:r>
              <a:rPr lang="en-US">
                <a:latin typeface="Arial"/>
                <a:cs typeface="Arial"/>
              </a:rPr>
              <a:t> </a:t>
            </a:r>
            <a:endParaRPr lang="en-US">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AD804CFF-76FF-467C-8D53-BA54283C009B}"/>
              </a:ext>
            </a:extLst>
          </p:cNvPr>
          <p:cNvSpPr txBox="1"/>
          <p:nvPr/>
        </p:nvSpPr>
        <p:spPr>
          <a:xfrm>
            <a:off x="300927" y="3670694"/>
            <a:ext cx="2759299" cy="553998"/>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US" sz="1000">
                <a:solidFill>
                  <a:schemeClr val="tx1">
                    <a:lumMod val="65000"/>
                    <a:lumOff val="35000"/>
                  </a:schemeClr>
                </a:solidFill>
                <a:latin typeface="Arial"/>
                <a:ea typeface="Arial Narrow" charset="0"/>
                <a:cs typeface="Arial"/>
              </a:rPr>
              <a:t>Perfect for storing rice, cereal, flour, oatmeal, snacks, pasta, beans, etc.</a:t>
            </a:r>
          </a:p>
          <a:p>
            <a:pPr marL="171450" indent="-171450">
              <a:buFont typeface="Arial" panose="020B0604020202020204" pitchFamily="34" charset="0"/>
              <a:buChar char="•"/>
            </a:pPr>
            <a:r>
              <a:rPr lang="en-US" sz="1000">
                <a:solidFill>
                  <a:schemeClr val="tx1">
                    <a:lumMod val="65000"/>
                    <a:lumOff val="35000"/>
                  </a:schemeClr>
                </a:solidFill>
                <a:latin typeface="Arial"/>
                <a:ea typeface="Arial Narrow" charset="0"/>
                <a:cs typeface="Arial"/>
              </a:rPr>
              <a:t>Capacity: 10kg</a:t>
            </a:r>
          </a:p>
        </p:txBody>
      </p:sp>
      <p:sp>
        <p:nvSpPr>
          <p:cNvPr id="47" name="TextBox 46">
            <a:extLst>
              <a:ext uri="{FF2B5EF4-FFF2-40B4-BE49-F238E27FC236}">
                <a16:creationId xmlns:a16="http://schemas.microsoft.com/office/drawing/2014/main" id="{6C941384-649C-871F-291B-0E638BC567F5}"/>
              </a:ext>
            </a:extLst>
          </p:cNvPr>
          <p:cNvSpPr txBox="1"/>
          <p:nvPr/>
        </p:nvSpPr>
        <p:spPr>
          <a:xfrm>
            <a:off x="147699" y="6143468"/>
            <a:ext cx="1021433" cy="261610"/>
          </a:xfrm>
          <a:prstGeom prst="rect">
            <a:avLst/>
          </a:prstGeom>
          <a:noFill/>
        </p:spPr>
        <p:txBody>
          <a:bodyPr wrap="none" rtlCol="0">
            <a:spAutoFit/>
          </a:bodyPr>
          <a:lstStyle/>
          <a:p>
            <a:r>
              <a:rPr lang="en-US" sz="1050">
                <a:solidFill>
                  <a:srgbClr val="84BEE5"/>
                </a:solidFill>
                <a:latin typeface="Arial" panose="020B0604020202020204" pitchFamily="34" charset="0"/>
                <a:cs typeface="Arial" panose="020B0604020202020204" pitchFamily="34" charset="0"/>
              </a:rPr>
              <a:t>MORE INFO:</a:t>
            </a:r>
          </a:p>
        </p:txBody>
      </p:sp>
      <p:grpSp>
        <p:nvGrpSpPr>
          <p:cNvPr id="5" name="Group 4">
            <a:extLst>
              <a:ext uri="{FF2B5EF4-FFF2-40B4-BE49-F238E27FC236}">
                <a16:creationId xmlns:a16="http://schemas.microsoft.com/office/drawing/2014/main" id="{2352AA98-0FAB-A2D0-8425-810CE460C960}"/>
              </a:ext>
            </a:extLst>
          </p:cNvPr>
          <p:cNvGrpSpPr/>
          <p:nvPr/>
        </p:nvGrpSpPr>
        <p:grpSpPr>
          <a:xfrm>
            <a:off x="303171" y="6393043"/>
            <a:ext cx="904161" cy="388120"/>
            <a:chOff x="1214488" y="6393043"/>
            <a:chExt cx="904161" cy="388120"/>
          </a:xfrm>
        </p:grpSpPr>
        <p:grpSp>
          <p:nvGrpSpPr>
            <p:cNvPr id="48" name="Group 47">
              <a:extLst>
                <a:ext uri="{FF2B5EF4-FFF2-40B4-BE49-F238E27FC236}">
                  <a16:creationId xmlns:a16="http://schemas.microsoft.com/office/drawing/2014/main" id="{18BBC571-AC43-60F8-89D2-93AB942FE818}"/>
                </a:ext>
              </a:extLst>
            </p:cNvPr>
            <p:cNvGrpSpPr/>
            <p:nvPr/>
          </p:nvGrpSpPr>
          <p:grpSpPr>
            <a:xfrm>
              <a:off x="1214488" y="6408758"/>
              <a:ext cx="391885" cy="301978"/>
              <a:chOff x="358767" y="6197164"/>
              <a:chExt cx="391885" cy="388882"/>
            </a:xfrm>
          </p:grpSpPr>
          <p:cxnSp>
            <p:nvCxnSpPr>
              <p:cNvPr id="51" name="Straight Connector 50">
                <a:extLst>
                  <a:ext uri="{FF2B5EF4-FFF2-40B4-BE49-F238E27FC236}">
                    <a16:creationId xmlns:a16="http://schemas.microsoft.com/office/drawing/2014/main" id="{387B9E87-BE52-A881-1532-3663DAD1D2FC}"/>
                  </a:ext>
                </a:extLst>
              </p:cNvPr>
              <p:cNvCxnSpPr>
                <a:cxnSpLocks/>
              </p:cNvCxnSpPr>
              <p:nvPr/>
            </p:nvCxnSpPr>
            <p:spPr>
              <a:xfrm>
                <a:off x="746238" y="6205737"/>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F153A54-F2DE-A4B5-18E0-B37FA99781AD}"/>
                  </a:ext>
                </a:extLst>
              </p:cNvPr>
              <p:cNvCxnSpPr>
                <a:cxnSpLocks/>
              </p:cNvCxnSpPr>
              <p:nvPr/>
            </p:nvCxnSpPr>
            <p:spPr>
              <a:xfrm>
                <a:off x="746238" y="6205737"/>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4F56A3A-315C-CE81-C37D-0602B388CB50}"/>
                  </a:ext>
                </a:extLst>
              </p:cNvPr>
              <p:cNvCxnSpPr>
                <a:cxnSpLocks/>
              </p:cNvCxnSpPr>
              <p:nvPr/>
            </p:nvCxnSpPr>
            <p:spPr>
              <a:xfrm>
                <a:off x="746238" y="6205737"/>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Rounded Rectangle 61">
                <a:extLst>
                  <a:ext uri="{FF2B5EF4-FFF2-40B4-BE49-F238E27FC236}">
                    <a16:creationId xmlns:a16="http://schemas.microsoft.com/office/drawing/2014/main" id="{4B06A6B6-B5DE-AE98-23EA-BA4DD89B156B}"/>
                  </a:ext>
                </a:extLst>
              </p:cNvPr>
              <p:cNvSpPr/>
              <p:nvPr/>
            </p:nvSpPr>
            <p:spPr>
              <a:xfrm>
                <a:off x="358767" y="6197164"/>
                <a:ext cx="391885" cy="388882"/>
              </a:xfrm>
              <a:prstGeom prst="roundRect">
                <a:avLst/>
              </a:prstGeom>
              <a:solidFill>
                <a:srgbClr val="84B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hlinkClick r:id="rId5" action="ppaction://hlinksldjump"/>
                <a:extLst>
                  <a:ext uri="{FF2B5EF4-FFF2-40B4-BE49-F238E27FC236}">
                    <a16:creationId xmlns:a16="http://schemas.microsoft.com/office/drawing/2014/main" id="{1ACB79AC-726B-D153-52EF-259FB5E7638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76725" y="6223827"/>
                <a:ext cx="341749" cy="341749"/>
              </a:xfrm>
              <a:prstGeom prst="rect">
                <a:avLst/>
              </a:prstGeom>
              <a:noFill/>
            </p:spPr>
          </p:pic>
        </p:grpSp>
        <p:sp>
          <p:nvSpPr>
            <p:cNvPr id="49" name="TextBox 48">
              <a:extLst>
                <a:ext uri="{FF2B5EF4-FFF2-40B4-BE49-F238E27FC236}">
                  <a16:creationId xmlns:a16="http://schemas.microsoft.com/office/drawing/2014/main" id="{4F7869A4-157E-A403-4813-9F4D9D8095C0}"/>
                </a:ext>
              </a:extLst>
            </p:cNvPr>
            <p:cNvSpPr txBox="1"/>
            <p:nvPr/>
          </p:nvSpPr>
          <p:spPr>
            <a:xfrm>
              <a:off x="1558880" y="6393043"/>
              <a:ext cx="559769" cy="253916"/>
            </a:xfrm>
            <a:prstGeom prst="rect">
              <a:avLst/>
            </a:prstGeom>
            <a:noFill/>
          </p:spPr>
          <p:txBody>
            <a:bodyPr wrap="none" rtlCol="0">
              <a:spAutoFit/>
            </a:bodyPr>
            <a:lstStyle/>
            <a:p>
              <a:r>
                <a:rPr lang="en-US" sz="1000">
                  <a:solidFill>
                    <a:schemeClr val="tx1">
                      <a:lumMod val="75000"/>
                      <a:lumOff val="25000"/>
                    </a:schemeClr>
                  </a:solidFill>
                  <a:latin typeface="Arial" panose="020B0604020202020204" pitchFamily="34" charset="0"/>
                  <a:cs typeface="Arial" panose="020B0604020202020204" pitchFamily="34" charset="0"/>
                </a:rPr>
                <a:t>READ</a:t>
              </a:r>
              <a:endParaRPr lang="en-US" sz="1100">
                <a:solidFill>
                  <a:schemeClr val="tx1">
                    <a:lumMod val="75000"/>
                    <a:lumOff val="25000"/>
                  </a:schemeClr>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27AB58A1-4C21-470E-A498-BC42A6DBF597}"/>
                </a:ext>
              </a:extLst>
            </p:cNvPr>
            <p:cNvSpPr txBox="1"/>
            <p:nvPr/>
          </p:nvSpPr>
          <p:spPr>
            <a:xfrm>
              <a:off x="1557749" y="6519553"/>
              <a:ext cx="468399" cy="261610"/>
            </a:xfrm>
            <a:prstGeom prst="rect">
              <a:avLst/>
            </a:prstGeom>
            <a:noFill/>
          </p:spPr>
          <p:txBody>
            <a:bodyPr wrap="none" rtlCol="0">
              <a:spAutoFit/>
            </a:bodyPr>
            <a:lstStyle/>
            <a:p>
              <a:r>
                <a:rPr lang="en-US" sz="1100">
                  <a:solidFill>
                    <a:schemeClr val="tx1">
                      <a:lumMod val="75000"/>
                      <a:lumOff val="25000"/>
                    </a:schemeClr>
                  </a:solidFill>
                  <a:latin typeface="Arial" panose="020B0604020202020204" pitchFamily="34" charset="0"/>
                  <a:cs typeface="Arial" panose="020B0604020202020204" pitchFamily="34" charset="0"/>
                </a:rPr>
                <a:t>T&amp;C</a:t>
              </a:r>
            </a:p>
          </p:txBody>
        </p:sp>
      </p:grpSp>
      <p:grpSp>
        <p:nvGrpSpPr>
          <p:cNvPr id="38" name="Group 37">
            <a:extLst>
              <a:ext uri="{FF2B5EF4-FFF2-40B4-BE49-F238E27FC236}">
                <a16:creationId xmlns:a16="http://schemas.microsoft.com/office/drawing/2014/main" id="{DF73B2A4-ABAA-7753-B49A-372F422C97F3}"/>
              </a:ext>
            </a:extLst>
          </p:cNvPr>
          <p:cNvGrpSpPr/>
          <p:nvPr/>
        </p:nvGrpSpPr>
        <p:grpSpPr>
          <a:xfrm>
            <a:off x="1493880" y="6360679"/>
            <a:ext cx="1720393" cy="430888"/>
            <a:chOff x="2697430" y="6210120"/>
            <a:chExt cx="1720393" cy="430888"/>
          </a:xfrm>
        </p:grpSpPr>
        <p:sp>
          <p:nvSpPr>
            <p:cNvPr id="45" name="TextBox 1">
              <a:extLst>
                <a:ext uri="{FF2B5EF4-FFF2-40B4-BE49-F238E27FC236}">
                  <a16:creationId xmlns:a16="http://schemas.microsoft.com/office/drawing/2014/main" id="{6B694519-5B64-9BEB-9958-8BCBA430BAA4}"/>
                </a:ext>
              </a:extLst>
            </p:cNvPr>
            <p:cNvSpPr txBox="1"/>
            <p:nvPr/>
          </p:nvSpPr>
          <p:spPr>
            <a:xfrm>
              <a:off x="3027919" y="6305915"/>
              <a:ext cx="1389904" cy="25391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solidFill>
                    <a:srgbClr val="EC9384"/>
                  </a:solidFill>
                  <a:latin typeface="Arial"/>
                  <a:cs typeface="Arial"/>
                </a:rPr>
                <a:t>ZIPP AVAILABLE</a:t>
              </a:r>
            </a:p>
          </p:txBody>
        </p:sp>
        <p:pic>
          <p:nvPicPr>
            <p:cNvPr id="40" name="Picture 39" descr="A picture containing text&#10;&#10;Description automatically generated">
              <a:hlinkClick r:id="" action="ppaction://noaction"/>
              <a:extLst>
                <a:ext uri="{FF2B5EF4-FFF2-40B4-BE49-F238E27FC236}">
                  <a16:creationId xmlns:a16="http://schemas.microsoft.com/office/drawing/2014/main" id="{842D42DB-A767-1236-83D4-11F9DA32F81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697430" y="6210120"/>
              <a:ext cx="367686" cy="430888"/>
            </a:xfrm>
            <a:prstGeom prst="rect">
              <a:avLst/>
            </a:prstGeom>
          </p:spPr>
        </p:pic>
      </p:grpSp>
      <p:pic>
        <p:nvPicPr>
          <p:cNvPr id="58" name="Picture 57">
            <a:extLst>
              <a:ext uri="{FF2B5EF4-FFF2-40B4-BE49-F238E27FC236}">
                <a16:creationId xmlns:a16="http://schemas.microsoft.com/office/drawing/2014/main" id="{327CCBC8-5789-BE05-7713-92E3C04F9E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5017" y="1496331"/>
            <a:ext cx="893145" cy="893145"/>
          </a:xfrm>
          <a:prstGeom prst="rect">
            <a:avLst/>
          </a:prstGeom>
        </p:spPr>
      </p:pic>
      <p:pic>
        <p:nvPicPr>
          <p:cNvPr id="6" name="Picture 5">
            <a:extLst>
              <a:ext uri="{FF2B5EF4-FFF2-40B4-BE49-F238E27FC236}">
                <a16:creationId xmlns:a16="http://schemas.microsoft.com/office/drawing/2014/main" id="{7AF72910-DDE0-3B53-EEFB-13F2BC812BB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723" t="38132" r="16885" b="27019"/>
          <a:stretch/>
        </p:blipFill>
        <p:spPr>
          <a:xfrm>
            <a:off x="1683913" y="4521033"/>
            <a:ext cx="1103322" cy="1100820"/>
          </a:xfrm>
          <a:prstGeom prst="ellipse">
            <a:avLst/>
          </a:prstGeom>
          <a:ln w="28575">
            <a:solidFill>
              <a:srgbClr val="62AD75"/>
            </a:solidFill>
          </a:ln>
        </p:spPr>
      </p:pic>
      <p:pic>
        <p:nvPicPr>
          <p:cNvPr id="21" name="Picture 20">
            <a:extLst>
              <a:ext uri="{FF2B5EF4-FFF2-40B4-BE49-F238E27FC236}">
                <a16:creationId xmlns:a16="http://schemas.microsoft.com/office/drawing/2014/main" id="{546EA45B-8EF9-9E90-1200-3AB826AA66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8815" t="21720" r="25764" b="34960"/>
          <a:stretch/>
        </p:blipFill>
        <p:spPr>
          <a:xfrm>
            <a:off x="336062" y="4521032"/>
            <a:ext cx="1103322" cy="1100821"/>
          </a:xfrm>
          <a:prstGeom prst="ellipse">
            <a:avLst/>
          </a:prstGeom>
          <a:ln w="28575">
            <a:solidFill>
              <a:srgbClr val="62AD75"/>
            </a:solidFill>
          </a:ln>
        </p:spPr>
      </p:pic>
      <p:sp>
        <p:nvSpPr>
          <p:cNvPr id="23" name="TextBox 22">
            <a:extLst>
              <a:ext uri="{FF2B5EF4-FFF2-40B4-BE49-F238E27FC236}">
                <a16:creationId xmlns:a16="http://schemas.microsoft.com/office/drawing/2014/main" id="{B3CDE499-C0EE-400A-CB4A-DC4F59F7E76C}"/>
              </a:ext>
            </a:extLst>
          </p:cNvPr>
          <p:cNvSpPr txBox="1"/>
          <p:nvPr/>
        </p:nvSpPr>
        <p:spPr>
          <a:xfrm>
            <a:off x="2997631" y="5717484"/>
            <a:ext cx="1245461" cy="461665"/>
          </a:xfrm>
          <a:prstGeom prst="rect">
            <a:avLst/>
          </a:prstGeom>
          <a:solidFill>
            <a:schemeClr val="bg1"/>
          </a:solidFill>
        </p:spPr>
        <p:txBody>
          <a:bodyPr wrap="square">
            <a:spAutoFit/>
          </a:bodyPr>
          <a:lstStyle/>
          <a:p>
            <a:pPr algn="ctr"/>
            <a:r>
              <a:rPr lang="en-US" sz="800">
                <a:solidFill>
                  <a:schemeClr val="tx1">
                    <a:lumMod val="65000"/>
                    <a:lumOff val="35000"/>
                  </a:schemeClr>
                </a:solidFill>
                <a:latin typeface="Arial"/>
                <a:ea typeface="Arial Narrow" charset="0"/>
                <a:cs typeface="Arial"/>
              </a:rPr>
              <a:t>Compartment for adding herbs, star anise, garlic, dried chili</a:t>
            </a:r>
            <a:endParaRPr lang="en-US" sz="800"/>
          </a:p>
        </p:txBody>
      </p:sp>
      <p:sp>
        <p:nvSpPr>
          <p:cNvPr id="25" name="TextBox 24">
            <a:extLst>
              <a:ext uri="{FF2B5EF4-FFF2-40B4-BE49-F238E27FC236}">
                <a16:creationId xmlns:a16="http://schemas.microsoft.com/office/drawing/2014/main" id="{299FC24B-E3FD-D220-1E1A-087A491BFDE7}"/>
              </a:ext>
            </a:extLst>
          </p:cNvPr>
          <p:cNvSpPr txBox="1"/>
          <p:nvPr/>
        </p:nvSpPr>
        <p:spPr>
          <a:xfrm>
            <a:off x="1642469" y="5717484"/>
            <a:ext cx="1189728" cy="338554"/>
          </a:xfrm>
          <a:prstGeom prst="rect">
            <a:avLst/>
          </a:prstGeom>
          <a:noFill/>
        </p:spPr>
        <p:txBody>
          <a:bodyPr wrap="square">
            <a:spAutoFit/>
          </a:bodyPr>
          <a:lstStyle/>
          <a:p>
            <a:pPr algn="ctr"/>
            <a:r>
              <a:rPr lang="en-US" sz="800">
                <a:solidFill>
                  <a:schemeClr val="tx1">
                    <a:lumMod val="65000"/>
                    <a:lumOff val="35000"/>
                  </a:schemeClr>
                </a:solidFill>
                <a:latin typeface="Arial"/>
                <a:ea typeface="Arial Narrow" charset="0"/>
                <a:cs typeface="Arial"/>
              </a:rPr>
              <a:t>Made of food-grade Polypropylene (PP)</a:t>
            </a:r>
            <a:endParaRPr lang="en-US" sz="800"/>
          </a:p>
        </p:txBody>
      </p:sp>
      <p:sp>
        <p:nvSpPr>
          <p:cNvPr id="26" name="TextBox 25">
            <a:extLst>
              <a:ext uri="{FF2B5EF4-FFF2-40B4-BE49-F238E27FC236}">
                <a16:creationId xmlns:a16="http://schemas.microsoft.com/office/drawing/2014/main" id="{E705A2B7-27C8-FCFB-BBA6-CD8B72825939}"/>
              </a:ext>
            </a:extLst>
          </p:cNvPr>
          <p:cNvSpPr txBox="1"/>
          <p:nvPr/>
        </p:nvSpPr>
        <p:spPr>
          <a:xfrm>
            <a:off x="329215" y="5717484"/>
            <a:ext cx="1147221" cy="338554"/>
          </a:xfrm>
          <a:prstGeom prst="rect">
            <a:avLst/>
          </a:prstGeom>
          <a:noFill/>
        </p:spPr>
        <p:txBody>
          <a:bodyPr wrap="square">
            <a:spAutoFit/>
          </a:bodyPr>
          <a:lstStyle/>
          <a:p>
            <a:pPr algn="ctr"/>
            <a:r>
              <a:rPr lang="en-US" sz="800">
                <a:solidFill>
                  <a:schemeClr val="tx1">
                    <a:lumMod val="65000"/>
                    <a:lumOff val="35000"/>
                  </a:schemeClr>
                </a:solidFill>
                <a:latin typeface="Arial"/>
                <a:ea typeface="Arial Narrow" charset="0"/>
                <a:cs typeface="Arial"/>
              </a:rPr>
              <a:t>Moisture-proof and mildew drying</a:t>
            </a:r>
          </a:p>
        </p:txBody>
      </p:sp>
      <p:pic>
        <p:nvPicPr>
          <p:cNvPr id="2" name="Picture 1">
            <a:extLst>
              <a:ext uri="{FF2B5EF4-FFF2-40B4-BE49-F238E27FC236}">
                <a16:creationId xmlns:a16="http://schemas.microsoft.com/office/drawing/2014/main" id="{829F60AC-185B-682B-A30C-FB96369C401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8282" t="32588" r="37158" b="37394"/>
          <a:stretch/>
        </p:blipFill>
        <p:spPr>
          <a:xfrm>
            <a:off x="3060226" y="4521032"/>
            <a:ext cx="1120273" cy="1132018"/>
          </a:xfrm>
          <a:prstGeom prst="ellipse">
            <a:avLst/>
          </a:prstGeom>
          <a:ln w="28575">
            <a:solidFill>
              <a:srgbClr val="62AD75"/>
            </a:solidFill>
          </a:ln>
        </p:spPr>
      </p:pic>
      <p:sp>
        <p:nvSpPr>
          <p:cNvPr id="20" name="TextBox 19">
            <a:extLst>
              <a:ext uri="{FF2B5EF4-FFF2-40B4-BE49-F238E27FC236}">
                <a16:creationId xmlns:a16="http://schemas.microsoft.com/office/drawing/2014/main" id="{9E2FE48C-9079-12D0-1A3C-85BE2E2B59DF}"/>
              </a:ext>
            </a:extLst>
          </p:cNvPr>
          <p:cNvSpPr txBox="1"/>
          <p:nvPr/>
        </p:nvSpPr>
        <p:spPr>
          <a:xfrm>
            <a:off x="4641164" y="6274615"/>
            <a:ext cx="4106910" cy="400110"/>
          </a:xfrm>
          <a:prstGeom prst="rect">
            <a:avLst/>
          </a:prstGeom>
          <a:noFill/>
        </p:spPr>
        <p:txBody>
          <a:bodyPr wrap="square">
            <a:spAutoFit/>
          </a:bodyPr>
          <a:lstStyle/>
          <a:p>
            <a:pPr algn="l"/>
            <a:r>
              <a:rPr lang="en-US" sz="1000" i="1">
                <a:effectLst/>
                <a:latin typeface="Arial "/>
              </a:rPr>
              <a:t>Note: Due to sea-shipment delay, this premium will be on BackOrder in East Malaysia with estimated stock availability from mid Jul 2023.</a:t>
            </a:r>
            <a:endParaRPr lang="en-MY" sz="1000" i="1">
              <a:effectLst/>
              <a:latin typeface="Arial "/>
            </a:endParaRPr>
          </a:p>
        </p:txBody>
      </p:sp>
    </p:spTree>
    <p:extLst>
      <p:ext uri="{BB962C8B-B14F-4D97-AF65-F5344CB8AC3E}">
        <p14:creationId xmlns:p14="http://schemas.microsoft.com/office/powerpoint/2010/main" val="731994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AE5BD3A-C3D7-C136-78CC-3F4E4EA09544}"/>
              </a:ext>
            </a:extLst>
          </p:cNvPr>
          <p:cNvPicPr>
            <a:picLocks noChangeAspect="1"/>
          </p:cNvPicPr>
          <p:nvPr/>
        </p:nvPicPr>
        <p:blipFill>
          <a:blip r:embed="rId2">
            <a:extLst>
              <a:ext uri="{28A0092B-C50C-407E-A947-70E740481C1C}">
                <a14:useLocalDpi xmlns:a14="http://schemas.microsoft.com/office/drawing/2010/main" val="0"/>
              </a:ext>
            </a:extLst>
          </a:blip>
          <a:srcRect t="1467" b="1467"/>
          <a:stretch/>
        </p:blipFill>
        <p:spPr>
          <a:xfrm>
            <a:off x="172498" y="219893"/>
            <a:ext cx="8803057" cy="6473284"/>
          </a:xfrm>
          <a:prstGeom prst="rect">
            <a:avLst/>
          </a:prstGeom>
        </p:spPr>
      </p:pic>
      <p:pic>
        <p:nvPicPr>
          <p:cNvPr id="12" name="Picture 11" descr="A black and tan rectangle&#10;&#10;Description automatically generated with low confidence">
            <a:extLst>
              <a:ext uri="{FF2B5EF4-FFF2-40B4-BE49-F238E27FC236}">
                <a16:creationId xmlns:a16="http://schemas.microsoft.com/office/drawing/2014/main" id="{975A167D-5769-4189-DAD1-42D33852E9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06"/>
          <a:stretch/>
        </p:blipFill>
        <p:spPr>
          <a:xfrm>
            <a:off x="168445" y="2842226"/>
            <a:ext cx="8809607" cy="3850951"/>
          </a:xfrm>
          <a:prstGeom prst="rect">
            <a:avLst/>
          </a:prstGeom>
        </p:spPr>
      </p:pic>
      <p:sp>
        <p:nvSpPr>
          <p:cNvPr id="9" name="Rectangle 8">
            <a:extLst>
              <a:ext uri="{FF2B5EF4-FFF2-40B4-BE49-F238E27FC236}">
                <a16:creationId xmlns:a16="http://schemas.microsoft.com/office/drawing/2014/main" id="{1E4E0D81-3579-4427-5080-3C7A0A41177A}"/>
              </a:ext>
            </a:extLst>
          </p:cNvPr>
          <p:cNvSpPr/>
          <p:nvPr/>
        </p:nvSpPr>
        <p:spPr>
          <a:xfrm>
            <a:off x="329268" y="-12056"/>
            <a:ext cx="1742813" cy="550770"/>
          </a:xfrm>
          <a:prstGeom prst="rect">
            <a:avLst/>
          </a:prstGeom>
          <a:solidFill>
            <a:srgbClr val="BA2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2BDDE50-A747-F535-428B-F264FA36D71F}"/>
              </a:ext>
            </a:extLst>
          </p:cNvPr>
          <p:cNvSpPr txBox="1"/>
          <p:nvPr/>
        </p:nvSpPr>
        <p:spPr>
          <a:xfrm>
            <a:off x="329267" y="94052"/>
            <a:ext cx="1742814" cy="338554"/>
          </a:xfrm>
          <a:prstGeom prst="rect">
            <a:avLst/>
          </a:prstGeom>
          <a:solidFill>
            <a:srgbClr val="BA2A5C"/>
          </a:solidFill>
          <a:effectLst/>
        </p:spPr>
        <p:txBody>
          <a:bodyPr wrap="square" lIns="91440" tIns="45720" rIns="91440" bIns="45720" rtlCol="0" anchor="t">
            <a:spAutoFit/>
          </a:bodyPr>
          <a:lstStyle/>
          <a:p>
            <a:pPr algn="ctr">
              <a:defRPr/>
            </a:pPr>
            <a:r>
              <a:rPr lang="en-US" sz="1600" b="1">
                <a:solidFill>
                  <a:schemeClr val="bg1"/>
                </a:solidFill>
                <a:latin typeface="Arial"/>
                <a:cs typeface="Arial"/>
              </a:rPr>
              <a:t>NEW LAUNCH</a:t>
            </a:r>
            <a:endParaRPr lang="en-US"/>
          </a:p>
        </p:txBody>
      </p:sp>
      <p:sp>
        <p:nvSpPr>
          <p:cNvPr id="34" name="TextBox 33">
            <a:extLst>
              <a:ext uri="{FF2B5EF4-FFF2-40B4-BE49-F238E27FC236}">
                <a16:creationId xmlns:a16="http://schemas.microsoft.com/office/drawing/2014/main" id="{3D60E931-85FB-03EB-3484-59B2AF74D3DC}"/>
              </a:ext>
            </a:extLst>
          </p:cNvPr>
          <p:cNvSpPr txBox="1"/>
          <p:nvPr/>
        </p:nvSpPr>
        <p:spPr>
          <a:xfrm>
            <a:off x="632735" y="372509"/>
            <a:ext cx="7965990" cy="1292662"/>
          </a:xfrm>
          <a:prstGeom prst="rect">
            <a:avLst/>
          </a:prstGeom>
          <a:noFill/>
        </p:spPr>
        <p:txBody>
          <a:bodyPr wrap="square" rtlCol="0">
            <a:spAutoFit/>
          </a:bodyPr>
          <a:lstStyle/>
          <a:p>
            <a:pPr algn="ctr"/>
            <a:r>
              <a:rPr lang="en-US" sz="2600">
                <a:solidFill>
                  <a:schemeClr val="bg1"/>
                </a:solidFill>
                <a:latin typeface="Arial" panose="020B0604020202020204" pitchFamily="34" charset="0"/>
                <a:cs typeface="Arial" panose="020B0604020202020204" pitchFamily="34" charset="0"/>
              </a:rPr>
              <a:t>Why should you drink </a:t>
            </a:r>
          </a:p>
          <a:p>
            <a:pPr algn="ctr"/>
            <a:r>
              <a:rPr lang="en-US" sz="2600" b="1" err="1">
                <a:solidFill>
                  <a:schemeClr val="bg1"/>
                </a:solidFill>
                <a:latin typeface="Arial" panose="020B0604020202020204" pitchFamily="34" charset="0"/>
                <a:cs typeface="Arial" panose="020B0604020202020204" pitchFamily="34" charset="0"/>
              </a:rPr>
              <a:t>BodyKey</a:t>
            </a:r>
            <a:r>
              <a:rPr lang="en-US" sz="2600" b="1">
                <a:solidFill>
                  <a:schemeClr val="bg1"/>
                </a:solidFill>
                <a:latin typeface="Arial" panose="020B0604020202020204" pitchFamily="34" charset="0"/>
                <a:cs typeface="Arial" panose="020B0604020202020204" pitchFamily="34" charset="0"/>
              </a:rPr>
              <a:t> Meal Replacement Shake (Milk Tea)</a:t>
            </a:r>
            <a:r>
              <a:rPr lang="en-US" sz="2600">
                <a:solidFill>
                  <a:schemeClr val="bg1"/>
                </a:solidFill>
                <a:latin typeface="Arial" panose="020B0604020202020204" pitchFamily="34" charset="0"/>
                <a:cs typeface="Arial" panose="020B0604020202020204" pitchFamily="34" charset="0"/>
              </a:rPr>
              <a:t> </a:t>
            </a:r>
          </a:p>
          <a:p>
            <a:pPr algn="ctr"/>
            <a:r>
              <a:rPr lang="en-US" sz="2600">
                <a:solidFill>
                  <a:schemeClr val="bg1"/>
                </a:solidFill>
                <a:latin typeface="Arial" panose="020B0604020202020204" pitchFamily="34" charset="0"/>
                <a:cs typeface="Arial" panose="020B0604020202020204" pitchFamily="34" charset="0"/>
              </a:rPr>
              <a:t>over Typical Milk Tea?</a:t>
            </a:r>
          </a:p>
        </p:txBody>
      </p:sp>
      <p:pic>
        <p:nvPicPr>
          <p:cNvPr id="38" name="Picture 37">
            <a:extLst>
              <a:ext uri="{FF2B5EF4-FFF2-40B4-BE49-F238E27FC236}">
                <a16:creationId xmlns:a16="http://schemas.microsoft.com/office/drawing/2014/main" id="{CC94CDBB-EEB6-17BA-41AE-53898F640712}"/>
              </a:ext>
            </a:extLst>
          </p:cNvPr>
          <p:cNvPicPr>
            <a:picLocks noChangeAspect="1"/>
          </p:cNvPicPr>
          <p:nvPr/>
        </p:nvPicPr>
        <p:blipFill rotWithShape="1">
          <a:blip r:embed="rId4">
            <a:extLst>
              <a:ext uri="{28A0092B-C50C-407E-A947-70E740481C1C}">
                <a14:useLocalDpi xmlns:a14="http://schemas.microsoft.com/office/drawing/2010/main" val="0"/>
              </a:ext>
            </a:extLst>
          </a:blip>
          <a:srcRect l="6955" t="19082" r="72471" b="15280"/>
          <a:stretch/>
        </p:blipFill>
        <p:spPr>
          <a:xfrm>
            <a:off x="5007606" y="2243684"/>
            <a:ext cx="933465" cy="953498"/>
          </a:xfrm>
          <a:prstGeom prst="rect">
            <a:avLst/>
          </a:prstGeom>
        </p:spPr>
      </p:pic>
      <p:pic>
        <p:nvPicPr>
          <p:cNvPr id="39" name="Picture 38">
            <a:extLst>
              <a:ext uri="{FF2B5EF4-FFF2-40B4-BE49-F238E27FC236}">
                <a16:creationId xmlns:a16="http://schemas.microsoft.com/office/drawing/2014/main" id="{6023959D-2085-4EF0-C3B9-7D1D5202F509}"/>
              </a:ext>
            </a:extLst>
          </p:cNvPr>
          <p:cNvPicPr>
            <a:picLocks noChangeAspect="1"/>
          </p:cNvPicPr>
          <p:nvPr/>
        </p:nvPicPr>
        <p:blipFill rotWithShape="1">
          <a:blip r:embed="rId4">
            <a:extLst>
              <a:ext uri="{28A0092B-C50C-407E-A947-70E740481C1C}">
                <a14:useLocalDpi xmlns:a14="http://schemas.microsoft.com/office/drawing/2010/main" val="0"/>
              </a:ext>
            </a:extLst>
          </a:blip>
          <a:srcRect l="29073" t="19082" r="50353" b="15280"/>
          <a:stretch/>
        </p:blipFill>
        <p:spPr>
          <a:xfrm>
            <a:off x="5904206" y="1736603"/>
            <a:ext cx="933465" cy="953498"/>
          </a:xfrm>
          <a:prstGeom prst="rect">
            <a:avLst/>
          </a:prstGeom>
        </p:spPr>
      </p:pic>
      <p:pic>
        <p:nvPicPr>
          <p:cNvPr id="40" name="Picture 39">
            <a:extLst>
              <a:ext uri="{FF2B5EF4-FFF2-40B4-BE49-F238E27FC236}">
                <a16:creationId xmlns:a16="http://schemas.microsoft.com/office/drawing/2014/main" id="{2018E2E4-0648-387B-9F5F-6C1679F9D3E5}"/>
              </a:ext>
            </a:extLst>
          </p:cNvPr>
          <p:cNvPicPr>
            <a:picLocks noChangeAspect="1"/>
          </p:cNvPicPr>
          <p:nvPr/>
        </p:nvPicPr>
        <p:blipFill rotWithShape="1">
          <a:blip r:embed="rId4">
            <a:extLst>
              <a:ext uri="{28A0092B-C50C-407E-A947-70E740481C1C}">
                <a14:useLocalDpi xmlns:a14="http://schemas.microsoft.com/office/drawing/2010/main" val="0"/>
              </a:ext>
            </a:extLst>
          </a:blip>
          <a:srcRect l="51343" t="19082" r="28083" b="15280"/>
          <a:stretch/>
        </p:blipFill>
        <p:spPr>
          <a:xfrm>
            <a:off x="6984959" y="1435897"/>
            <a:ext cx="933465" cy="953498"/>
          </a:xfrm>
          <a:prstGeom prst="rect">
            <a:avLst/>
          </a:prstGeom>
        </p:spPr>
      </p:pic>
      <p:pic>
        <p:nvPicPr>
          <p:cNvPr id="41" name="Picture 40">
            <a:extLst>
              <a:ext uri="{FF2B5EF4-FFF2-40B4-BE49-F238E27FC236}">
                <a16:creationId xmlns:a16="http://schemas.microsoft.com/office/drawing/2014/main" id="{40100CA7-42F9-2113-02C3-9A52E4A93BAF}"/>
              </a:ext>
            </a:extLst>
          </p:cNvPr>
          <p:cNvPicPr>
            <a:picLocks noChangeAspect="1"/>
          </p:cNvPicPr>
          <p:nvPr/>
        </p:nvPicPr>
        <p:blipFill rotWithShape="1">
          <a:blip r:embed="rId4">
            <a:extLst>
              <a:ext uri="{28A0092B-C50C-407E-A947-70E740481C1C}">
                <a14:useLocalDpi xmlns:a14="http://schemas.microsoft.com/office/drawing/2010/main" val="0"/>
              </a:ext>
            </a:extLst>
          </a:blip>
          <a:srcRect l="74656" t="19082" r="4770" b="15280"/>
          <a:stretch/>
        </p:blipFill>
        <p:spPr>
          <a:xfrm>
            <a:off x="7957572" y="2065658"/>
            <a:ext cx="933465" cy="953498"/>
          </a:xfrm>
          <a:prstGeom prst="rect">
            <a:avLst/>
          </a:prstGeom>
        </p:spPr>
      </p:pic>
      <p:pic>
        <p:nvPicPr>
          <p:cNvPr id="106" name="Picture 105">
            <a:extLst>
              <a:ext uri="{FF2B5EF4-FFF2-40B4-BE49-F238E27FC236}">
                <a16:creationId xmlns:a16="http://schemas.microsoft.com/office/drawing/2014/main" id="{06BA2ED0-B774-A45C-EB89-8DB50B26CD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71" t="11786" r="49729" b="6731"/>
          <a:stretch/>
        </p:blipFill>
        <p:spPr>
          <a:xfrm rot="151959">
            <a:off x="5917201" y="2300457"/>
            <a:ext cx="2649445" cy="3613131"/>
          </a:xfrm>
          <a:prstGeom prst="rect">
            <a:avLst/>
          </a:prstGeom>
        </p:spPr>
      </p:pic>
      <p:pic>
        <p:nvPicPr>
          <p:cNvPr id="48" name="Picture 47">
            <a:extLst>
              <a:ext uri="{FF2B5EF4-FFF2-40B4-BE49-F238E27FC236}">
                <a16:creationId xmlns:a16="http://schemas.microsoft.com/office/drawing/2014/main" id="{E3639FF4-9730-AC91-5918-316594EEC1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525" t="15947" r="9405" b="29866"/>
          <a:stretch/>
        </p:blipFill>
        <p:spPr>
          <a:xfrm flipH="1">
            <a:off x="5886502" y="5034838"/>
            <a:ext cx="2806516" cy="1392815"/>
          </a:xfrm>
          <a:prstGeom prst="rect">
            <a:avLst/>
          </a:prstGeom>
        </p:spPr>
      </p:pic>
      <p:grpSp>
        <p:nvGrpSpPr>
          <p:cNvPr id="26" name="Group 25">
            <a:extLst>
              <a:ext uri="{FF2B5EF4-FFF2-40B4-BE49-F238E27FC236}">
                <a16:creationId xmlns:a16="http://schemas.microsoft.com/office/drawing/2014/main" id="{9B8665FC-4981-A4D6-E992-49992B7A8235}"/>
              </a:ext>
            </a:extLst>
          </p:cNvPr>
          <p:cNvGrpSpPr/>
          <p:nvPr/>
        </p:nvGrpSpPr>
        <p:grpSpPr>
          <a:xfrm>
            <a:off x="632735" y="3317220"/>
            <a:ext cx="5213819" cy="454773"/>
            <a:chOff x="826861" y="4630835"/>
            <a:chExt cx="2783704" cy="274539"/>
          </a:xfrm>
        </p:grpSpPr>
        <p:grpSp>
          <p:nvGrpSpPr>
            <p:cNvPr id="22" name="Group 21">
              <a:extLst>
                <a:ext uri="{FF2B5EF4-FFF2-40B4-BE49-F238E27FC236}">
                  <a16:creationId xmlns:a16="http://schemas.microsoft.com/office/drawing/2014/main" id="{79A64E00-8983-D152-0125-6A69EAC5132E}"/>
                </a:ext>
              </a:extLst>
            </p:cNvPr>
            <p:cNvGrpSpPr/>
            <p:nvPr/>
          </p:nvGrpSpPr>
          <p:grpSpPr>
            <a:xfrm>
              <a:off x="826861" y="4630835"/>
              <a:ext cx="1391852" cy="274539"/>
              <a:chOff x="826861" y="4630835"/>
              <a:chExt cx="1391852" cy="274539"/>
            </a:xfrm>
            <a:solidFill>
              <a:srgbClr val="F3F2E6"/>
            </a:solidFill>
          </p:grpSpPr>
          <p:sp>
            <p:nvSpPr>
              <p:cNvPr id="20" name="Rounded Rectangle 19">
                <a:extLst>
                  <a:ext uri="{FF2B5EF4-FFF2-40B4-BE49-F238E27FC236}">
                    <a16:creationId xmlns:a16="http://schemas.microsoft.com/office/drawing/2014/main" id="{867B491C-D633-6D63-236A-76D5318FD4F6}"/>
                  </a:ext>
                </a:extLst>
              </p:cNvPr>
              <p:cNvSpPr/>
              <p:nvPr/>
            </p:nvSpPr>
            <p:spPr>
              <a:xfrm>
                <a:off x="826861" y="4630835"/>
                <a:ext cx="954314" cy="27453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B31BB0C8-1548-D4E6-B838-A89A48CD924E}"/>
                  </a:ext>
                </a:extLst>
              </p:cNvPr>
              <p:cNvSpPr/>
              <p:nvPr/>
            </p:nvSpPr>
            <p:spPr>
              <a:xfrm>
                <a:off x="1264399" y="4630835"/>
                <a:ext cx="954314" cy="274539"/>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8818215C-8FF3-517B-7439-A20DEADAE06F}"/>
                </a:ext>
              </a:extLst>
            </p:cNvPr>
            <p:cNvGrpSpPr/>
            <p:nvPr/>
          </p:nvGrpSpPr>
          <p:grpSpPr>
            <a:xfrm rot="10800000">
              <a:off x="2218713" y="4630835"/>
              <a:ext cx="1391852" cy="274539"/>
              <a:chOff x="826861" y="4630835"/>
              <a:chExt cx="1391852" cy="274539"/>
            </a:xfrm>
          </p:grpSpPr>
          <p:sp>
            <p:nvSpPr>
              <p:cNvPr id="24" name="Rounded Rectangle 23">
                <a:extLst>
                  <a:ext uri="{FF2B5EF4-FFF2-40B4-BE49-F238E27FC236}">
                    <a16:creationId xmlns:a16="http://schemas.microsoft.com/office/drawing/2014/main" id="{9399E962-E0FB-9626-A54F-50A94C5CA87E}"/>
                  </a:ext>
                </a:extLst>
              </p:cNvPr>
              <p:cNvSpPr/>
              <p:nvPr/>
            </p:nvSpPr>
            <p:spPr>
              <a:xfrm>
                <a:off x="826861" y="4630835"/>
                <a:ext cx="954314" cy="27453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3B0EEA08-DEE8-21D1-E7B4-A350FC029F15}"/>
                  </a:ext>
                </a:extLst>
              </p:cNvPr>
              <p:cNvSpPr/>
              <p:nvPr/>
            </p:nvSpPr>
            <p:spPr>
              <a:xfrm>
                <a:off x="1264399" y="4630835"/>
                <a:ext cx="954314" cy="27453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5" name="Picture 44">
            <a:extLst>
              <a:ext uri="{FF2B5EF4-FFF2-40B4-BE49-F238E27FC236}">
                <a16:creationId xmlns:a16="http://schemas.microsoft.com/office/drawing/2014/main" id="{7A879707-F53A-CF7F-0FEB-60D497858E3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999" t="14324" r="28894" b="14641"/>
          <a:stretch/>
        </p:blipFill>
        <p:spPr>
          <a:xfrm>
            <a:off x="711764" y="1453777"/>
            <a:ext cx="1237742" cy="1836618"/>
          </a:xfrm>
          <a:prstGeom prst="rect">
            <a:avLst/>
          </a:prstGeom>
        </p:spPr>
      </p:pic>
      <p:sp>
        <p:nvSpPr>
          <p:cNvPr id="46" name="TextBox 45">
            <a:extLst>
              <a:ext uri="{FF2B5EF4-FFF2-40B4-BE49-F238E27FC236}">
                <a16:creationId xmlns:a16="http://schemas.microsoft.com/office/drawing/2014/main" id="{4783198C-2243-3A76-1E23-C67E8A39CD35}"/>
              </a:ext>
            </a:extLst>
          </p:cNvPr>
          <p:cNvSpPr txBox="1"/>
          <p:nvPr/>
        </p:nvSpPr>
        <p:spPr>
          <a:xfrm>
            <a:off x="1646408" y="2653563"/>
            <a:ext cx="1269707" cy="461665"/>
          </a:xfrm>
          <a:prstGeom prst="rect">
            <a:avLst/>
          </a:prstGeom>
          <a:noFill/>
        </p:spPr>
        <p:txBody>
          <a:bodyPr wrap="none" rtlCol="0">
            <a:spAutoFit/>
          </a:bodyPr>
          <a:lstStyle/>
          <a:p>
            <a:pPr algn="r"/>
            <a:r>
              <a:rPr lang="en-US" sz="1200" b="1">
                <a:solidFill>
                  <a:schemeClr val="bg2">
                    <a:lumMod val="25000"/>
                  </a:schemeClr>
                </a:solidFill>
                <a:latin typeface="Arial" panose="020B0604020202020204" pitchFamily="34" charset="0"/>
                <a:cs typeface="Arial" panose="020B0604020202020204" pitchFamily="34" charset="0"/>
              </a:rPr>
              <a:t>Typical Bubble</a:t>
            </a:r>
          </a:p>
          <a:p>
            <a:pPr algn="r"/>
            <a:r>
              <a:rPr lang="en-US" sz="1200" b="1">
                <a:solidFill>
                  <a:schemeClr val="bg2">
                    <a:lumMod val="25000"/>
                  </a:schemeClr>
                </a:solidFill>
                <a:latin typeface="Arial" panose="020B0604020202020204" pitchFamily="34" charset="0"/>
                <a:cs typeface="Arial" panose="020B0604020202020204" pitchFamily="34" charset="0"/>
              </a:rPr>
              <a:t>Milk Tea</a:t>
            </a:r>
          </a:p>
        </p:txBody>
      </p:sp>
      <p:grpSp>
        <p:nvGrpSpPr>
          <p:cNvPr id="51" name="Group 50">
            <a:extLst>
              <a:ext uri="{FF2B5EF4-FFF2-40B4-BE49-F238E27FC236}">
                <a16:creationId xmlns:a16="http://schemas.microsoft.com/office/drawing/2014/main" id="{2536B381-2802-A433-FA38-986301425ECF}"/>
              </a:ext>
            </a:extLst>
          </p:cNvPr>
          <p:cNvGrpSpPr/>
          <p:nvPr/>
        </p:nvGrpSpPr>
        <p:grpSpPr>
          <a:xfrm>
            <a:off x="2954208" y="2721140"/>
            <a:ext cx="568908" cy="480034"/>
            <a:chOff x="6123352" y="3356636"/>
            <a:chExt cx="462897" cy="390584"/>
          </a:xfrm>
        </p:grpSpPr>
        <p:sp>
          <p:nvSpPr>
            <p:cNvPr id="49" name="Oval 48">
              <a:extLst>
                <a:ext uri="{FF2B5EF4-FFF2-40B4-BE49-F238E27FC236}">
                  <a16:creationId xmlns:a16="http://schemas.microsoft.com/office/drawing/2014/main" id="{96010618-E5AA-AE56-9AB5-F265BF22AF76}"/>
                </a:ext>
              </a:extLst>
            </p:cNvPr>
            <p:cNvSpPr/>
            <p:nvPr/>
          </p:nvSpPr>
          <p:spPr>
            <a:xfrm>
              <a:off x="6160712" y="3356636"/>
              <a:ext cx="370030" cy="3700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F27777E9-10DC-2D7C-C76D-4DB49CDEC1CA}"/>
                </a:ext>
              </a:extLst>
            </p:cNvPr>
            <p:cNvSpPr txBox="1"/>
            <p:nvPr/>
          </p:nvSpPr>
          <p:spPr>
            <a:xfrm>
              <a:off x="6123352" y="3408666"/>
              <a:ext cx="462897" cy="338554"/>
            </a:xfrm>
            <a:prstGeom prst="rect">
              <a:avLst/>
            </a:prstGeom>
            <a:noFill/>
          </p:spPr>
          <p:txBody>
            <a:bodyPr wrap="square" rtlCol="0">
              <a:spAutoFit/>
            </a:bodyPr>
            <a:lstStyle/>
            <a:p>
              <a:pPr algn="ctr"/>
              <a:r>
                <a:rPr lang="en-US" sz="1600" b="1">
                  <a:solidFill>
                    <a:srgbClr val="2FBDB7"/>
                  </a:solidFill>
                  <a:latin typeface="Arial" panose="020B0604020202020204" pitchFamily="34" charset="0"/>
                  <a:cs typeface="Arial" panose="020B0604020202020204" pitchFamily="34" charset="0"/>
                </a:rPr>
                <a:t>VS</a:t>
              </a:r>
            </a:p>
          </p:txBody>
        </p:sp>
      </p:grpSp>
      <p:sp>
        <p:nvSpPr>
          <p:cNvPr id="52" name="TextBox 51">
            <a:extLst>
              <a:ext uri="{FF2B5EF4-FFF2-40B4-BE49-F238E27FC236}">
                <a16:creationId xmlns:a16="http://schemas.microsoft.com/office/drawing/2014/main" id="{ABAC162F-1A89-432F-8549-9569001CE5E3}"/>
              </a:ext>
            </a:extLst>
          </p:cNvPr>
          <p:cNvSpPr txBox="1"/>
          <p:nvPr/>
        </p:nvSpPr>
        <p:spPr>
          <a:xfrm>
            <a:off x="3569091" y="2510241"/>
            <a:ext cx="1556459" cy="646331"/>
          </a:xfrm>
          <a:prstGeom prst="rect">
            <a:avLst/>
          </a:prstGeom>
          <a:noFill/>
        </p:spPr>
        <p:txBody>
          <a:bodyPr wrap="square" rtlCol="0">
            <a:spAutoFit/>
          </a:bodyPr>
          <a:lstStyle/>
          <a:p>
            <a:r>
              <a:rPr lang="en-US" sz="1200" b="1" err="1">
                <a:solidFill>
                  <a:schemeClr val="bg2">
                    <a:lumMod val="25000"/>
                  </a:schemeClr>
                </a:solidFill>
                <a:latin typeface="Arial" panose="020B0604020202020204" pitchFamily="34" charset="0"/>
                <a:cs typeface="Arial" panose="020B0604020202020204" pitchFamily="34" charset="0"/>
              </a:rPr>
              <a:t>BodyKey</a:t>
            </a:r>
            <a:r>
              <a:rPr lang="en-US" sz="1200" b="1">
                <a:solidFill>
                  <a:schemeClr val="bg2">
                    <a:lumMod val="25000"/>
                  </a:schemeClr>
                </a:solidFill>
                <a:latin typeface="Arial" panose="020B0604020202020204" pitchFamily="34" charset="0"/>
                <a:cs typeface="Arial" panose="020B0604020202020204" pitchFamily="34" charset="0"/>
              </a:rPr>
              <a:t> Meal</a:t>
            </a:r>
          </a:p>
          <a:p>
            <a:r>
              <a:rPr lang="en-US" sz="1200" b="1">
                <a:solidFill>
                  <a:schemeClr val="bg2">
                    <a:lumMod val="25000"/>
                  </a:schemeClr>
                </a:solidFill>
                <a:latin typeface="Arial" panose="020B0604020202020204" pitchFamily="34" charset="0"/>
                <a:cs typeface="Arial" panose="020B0604020202020204" pitchFamily="34" charset="0"/>
              </a:rPr>
              <a:t>Replacement</a:t>
            </a:r>
            <a:br>
              <a:rPr lang="en-US" sz="1200" b="1">
                <a:solidFill>
                  <a:schemeClr val="bg2">
                    <a:lumMod val="25000"/>
                  </a:schemeClr>
                </a:solidFill>
                <a:latin typeface="Arial" panose="020B0604020202020204" pitchFamily="34" charset="0"/>
                <a:cs typeface="Arial" panose="020B0604020202020204" pitchFamily="34" charset="0"/>
              </a:rPr>
            </a:br>
            <a:r>
              <a:rPr lang="en-US" sz="1200" b="1">
                <a:solidFill>
                  <a:schemeClr val="bg2">
                    <a:lumMod val="25000"/>
                  </a:schemeClr>
                </a:solidFill>
                <a:latin typeface="Arial" panose="020B0604020202020204" pitchFamily="34" charset="0"/>
                <a:cs typeface="Arial" panose="020B0604020202020204" pitchFamily="34" charset="0"/>
              </a:rPr>
              <a:t>Shake (Milk Tea)</a:t>
            </a:r>
          </a:p>
        </p:txBody>
      </p:sp>
      <p:grpSp>
        <p:nvGrpSpPr>
          <p:cNvPr id="61" name="Group 60">
            <a:extLst>
              <a:ext uri="{FF2B5EF4-FFF2-40B4-BE49-F238E27FC236}">
                <a16:creationId xmlns:a16="http://schemas.microsoft.com/office/drawing/2014/main" id="{DA68E095-29AE-FBFE-DA4B-BCB45366EFD5}"/>
              </a:ext>
            </a:extLst>
          </p:cNvPr>
          <p:cNvGrpSpPr/>
          <p:nvPr/>
        </p:nvGrpSpPr>
        <p:grpSpPr>
          <a:xfrm>
            <a:off x="632735" y="3835684"/>
            <a:ext cx="5213819" cy="454773"/>
            <a:chOff x="826861" y="4630835"/>
            <a:chExt cx="2783704" cy="274539"/>
          </a:xfrm>
        </p:grpSpPr>
        <p:grpSp>
          <p:nvGrpSpPr>
            <p:cNvPr id="62" name="Group 61">
              <a:extLst>
                <a:ext uri="{FF2B5EF4-FFF2-40B4-BE49-F238E27FC236}">
                  <a16:creationId xmlns:a16="http://schemas.microsoft.com/office/drawing/2014/main" id="{DFE32E9C-616A-08B5-FA88-D26F7620044C}"/>
                </a:ext>
              </a:extLst>
            </p:cNvPr>
            <p:cNvGrpSpPr/>
            <p:nvPr/>
          </p:nvGrpSpPr>
          <p:grpSpPr>
            <a:xfrm>
              <a:off x="826861" y="4630835"/>
              <a:ext cx="1391852" cy="274539"/>
              <a:chOff x="826861" y="4630835"/>
              <a:chExt cx="1391852" cy="274539"/>
            </a:xfrm>
            <a:solidFill>
              <a:srgbClr val="F3F2E6"/>
            </a:solidFill>
          </p:grpSpPr>
          <p:sp>
            <p:nvSpPr>
              <p:cNvPr id="66" name="Rounded Rectangle 65">
                <a:extLst>
                  <a:ext uri="{FF2B5EF4-FFF2-40B4-BE49-F238E27FC236}">
                    <a16:creationId xmlns:a16="http://schemas.microsoft.com/office/drawing/2014/main" id="{7F8DABCB-BCAA-FA59-AE52-FA0DAF2D9CE3}"/>
                  </a:ext>
                </a:extLst>
              </p:cNvPr>
              <p:cNvSpPr/>
              <p:nvPr/>
            </p:nvSpPr>
            <p:spPr>
              <a:xfrm>
                <a:off x="826861" y="4630835"/>
                <a:ext cx="954314" cy="27453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a:extLst>
                  <a:ext uri="{FF2B5EF4-FFF2-40B4-BE49-F238E27FC236}">
                    <a16:creationId xmlns:a16="http://schemas.microsoft.com/office/drawing/2014/main" id="{8D8A5CAF-A2CA-48F4-3CBD-78CB9FE4BFD9}"/>
                  </a:ext>
                </a:extLst>
              </p:cNvPr>
              <p:cNvSpPr/>
              <p:nvPr/>
            </p:nvSpPr>
            <p:spPr>
              <a:xfrm>
                <a:off x="1264399" y="4630835"/>
                <a:ext cx="954314" cy="274539"/>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A5FA7D5A-0D3D-F9C5-97F4-63DC76777A41}"/>
                </a:ext>
              </a:extLst>
            </p:cNvPr>
            <p:cNvGrpSpPr/>
            <p:nvPr/>
          </p:nvGrpSpPr>
          <p:grpSpPr>
            <a:xfrm rot="10800000">
              <a:off x="2218713" y="4630835"/>
              <a:ext cx="1391852" cy="274539"/>
              <a:chOff x="826861" y="4630835"/>
              <a:chExt cx="1391852" cy="274539"/>
            </a:xfrm>
          </p:grpSpPr>
          <p:sp>
            <p:nvSpPr>
              <p:cNvPr id="64" name="Rounded Rectangle 63">
                <a:extLst>
                  <a:ext uri="{FF2B5EF4-FFF2-40B4-BE49-F238E27FC236}">
                    <a16:creationId xmlns:a16="http://schemas.microsoft.com/office/drawing/2014/main" id="{C84BEB9B-8269-B860-B4CF-BA9DBDF4865D}"/>
                  </a:ext>
                </a:extLst>
              </p:cNvPr>
              <p:cNvSpPr/>
              <p:nvPr/>
            </p:nvSpPr>
            <p:spPr>
              <a:xfrm>
                <a:off x="826861" y="4630835"/>
                <a:ext cx="954314" cy="27453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a:extLst>
                  <a:ext uri="{FF2B5EF4-FFF2-40B4-BE49-F238E27FC236}">
                    <a16:creationId xmlns:a16="http://schemas.microsoft.com/office/drawing/2014/main" id="{D8E5B8A6-855F-BAF5-C822-39E71B679357}"/>
                  </a:ext>
                </a:extLst>
              </p:cNvPr>
              <p:cNvSpPr/>
              <p:nvPr/>
            </p:nvSpPr>
            <p:spPr>
              <a:xfrm>
                <a:off x="1264399" y="4630835"/>
                <a:ext cx="954314" cy="27453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5" name="Group 74">
            <a:extLst>
              <a:ext uri="{FF2B5EF4-FFF2-40B4-BE49-F238E27FC236}">
                <a16:creationId xmlns:a16="http://schemas.microsoft.com/office/drawing/2014/main" id="{7BDDDFDC-83F4-D2D6-106E-2C68E8E815B3}"/>
              </a:ext>
            </a:extLst>
          </p:cNvPr>
          <p:cNvGrpSpPr/>
          <p:nvPr/>
        </p:nvGrpSpPr>
        <p:grpSpPr>
          <a:xfrm>
            <a:off x="632735" y="4354148"/>
            <a:ext cx="5213819" cy="454773"/>
            <a:chOff x="826861" y="4630835"/>
            <a:chExt cx="2783704" cy="274539"/>
          </a:xfrm>
        </p:grpSpPr>
        <p:grpSp>
          <p:nvGrpSpPr>
            <p:cNvPr id="76" name="Group 75">
              <a:extLst>
                <a:ext uri="{FF2B5EF4-FFF2-40B4-BE49-F238E27FC236}">
                  <a16:creationId xmlns:a16="http://schemas.microsoft.com/office/drawing/2014/main" id="{4CC63109-EEE6-586B-05F6-919A24E07750}"/>
                </a:ext>
              </a:extLst>
            </p:cNvPr>
            <p:cNvGrpSpPr/>
            <p:nvPr/>
          </p:nvGrpSpPr>
          <p:grpSpPr>
            <a:xfrm>
              <a:off x="826861" y="4630835"/>
              <a:ext cx="1391852" cy="274539"/>
              <a:chOff x="826861" y="4630835"/>
              <a:chExt cx="1391852" cy="274539"/>
            </a:xfrm>
            <a:solidFill>
              <a:srgbClr val="F3F2E6"/>
            </a:solidFill>
          </p:grpSpPr>
          <p:sp>
            <p:nvSpPr>
              <p:cNvPr id="80" name="Rounded Rectangle 79">
                <a:extLst>
                  <a:ext uri="{FF2B5EF4-FFF2-40B4-BE49-F238E27FC236}">
                    <a16:creationId xmlns:a16="http://schemas.microsoft.com/office/drawing/2014/main" id="{02BE9384-0C18-7FAE-7C82-64D664034270}"/>
                  </a:ext>
                </a:extLst>
              </p:cNvPr>
              <p:cNvSpPr/>
              <p:nvPr/>
            </p:nvSpPr>
            <p:spPr>
              <a:xfrm>
                <a:off x="826861" y="4630835"/>
                <a:ext cx="954314" cy="27453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a:extLst>
                  <a:ext uri="{FF2B5EF4-FFF2-40B4-BE49-F238E27FC236}">
                    <a16:creationId xmlns:a16="http://schemas.microsoft.com/office/drawing/2014/main" id="{EE751882-A011-FD0B-687A-92F68E1F8FED}"/>
                  </a:ext>
                </a:extLst>
              </p:cNvPr>
              <p:cNvSpPr/>
              <p:nvPr/>
            </p:nvSpPr>
            <p:spPr>
              <a:xfrm>
                <a:off x="1264399" y="4630835"/>
                <a:ext cx="954314" cy="274539"/>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910A78CE-36A7-4D34-5D95-2B9ADA0A0D76}"/>
                </a:ext>
              </a:extLst>
            </p:cNvPr>
            <p:cNvGrpSpPr/>
            <p:nvPr/>
          </p:nvGrpSpPr>
          <p:grpSpPr>
            <a:xfrm rot="10800000">
              <a:off x="2218713" y="4630835"/>
              <a:ext cx="1391852" cy="274539"/>
              <a:chOff x="826861" y="4630835"/>
              <a:chExt cx="1391852" cy="274539"/>
            </a:xfrm>
          </p:grpSpPr>
          <p:sp>
            <p:nvSpPr>
              <p:cNvPr id="78" name="Rounded Rectangle 77">
                <a:extLst>
                  <a:ext uri="{FF2B5EF4-FFF2-40B4-BE49-F238E27FC236}">
                    <a16:creationId xmlns:a16="http://schemas.microsoft.com/office/drawing/2014/main" id="{51D4494B-D0E1-F442-0FDD-143A91A9FAF7}"/>
                  </a:ext>
                </a:extLst>
              </p:cNvPr>
              <p:cNvSpPr/>
              <p:nvPr/>
            </p:nvSpPr>
            <p:spPr>
              <a:xfrm>
                <a:off x="826861" y="4630835"/>
                <a:ext cx="954314" cy="27453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a:extLst>
                  <a:ext uri="{FF2B5EF4-FFF2-40B4-BE49-F238E27FC236}">
                    <a16:creationId xmlns:a16="http://schemas.microsoft.com/office/drawing/2014/main" id="{075B7F39-0529-3C15-0D69-B602F27F480A}"/>
                  </a:ext>
                </a:extLst>
              </p:cNvPr>
              <p:cNvSpPr/>
              <p:nvPr/>
            </p:nvSpPr>
            <p:spPr>
              <a:xfrm>
                <a:off x="1264399" y="4630835"/>
                <a:ext cx="954314" cy="27453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2" name="Group 81">
            <a:extLst>
              <a:ext uri="{FF2B5EF4-FFF2-40B4-BE49-F238E27FC236}">
                <a16:creationId xmlns:a16="http://schemas.microsoft.com/office/drawing/2014/main" id="{C6112D1F-C75F-07FC-6DF8-D78269798EF4}"/>
              </a:ext>
            </a:extLst>
          </p:cNvPr>
          <p:cNvGrpSpPr/>
          <p:nvPr/>
        </p:nvGrpSpPr>
        <p:grpSpPr>
          <a:xfrm>
            <a:off x="632735" y="4872613"/>
            <a:ext cx="5213819" cy="454773"/>
            <a:chOff x="826861" y="4630835"/>
            <a:chExt cx="2783704" cy="274539"/>
          </a:xfrm>
        </p:grpSpPr>
        <p:grpSp>
          <p:nvGrpSpPr>
            <p:cNvPr id="83" name="Group 82">
              <a:extLst>
                <a:ext uri="{FF2B5EF4-FFF2-40B4-BE49-F238E27FC236}">
                  <a16:creationId xmlns:a16="http://schemas.microsoft.com/office/drawing/2014/main" id="{F74C60B9-E5B5-5B12-896C-15A76543C89F}"/>
                </a:ext>
              </a:extLst>
            </p:cNvPr>
            <p:cNvGrpSpPr/>
            <p:nvPr/>
          </p:nvGrpSpPr>
          <p:grpSpPr>
            <a:xfrm>
              <a:off x="826861" y="4630835"/>
              <a:ext cx="1391852" cy="274539"/>
              <a:chOff x="826861" y="4630835"/>
              <a:chExt cx="1391852" cy="274539"/>
            </a:xfrm>
            <a:solidFill>
              <a:srgbClr val="F3F2E6"/>
            </a:solidFill>
          </p:grpSpPr>
          <p:sp>
            <p:nvSpPr>
              <p:cNvPr id="87" name="Rounded Rectangle 86">
                <a:extLst>
                  <a:ext uri="{FF2B5EF4-FFF2-40B4-BE49-F238E27FC236}">
                    <a16:creationId xmlns:a16="http://schemas.microsoft.com/office/drawing/2014/main" id="{BD032C8C-B813-EF02-4DF6-0514857AF7E1}"/>
                  </a:ext>
                </a:extLst>
              </p:cNvPr>
              <p:cNvSpPr/>
              <p:nvPr/>
            </p:nvSpPr>
            <p:spPr>
              <a:xfrm>
                <a:off x="826861" y="4630835"/>
                <a:ext cx="954314" cy="27453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a:extLst>
                  <a:ext uri="{FF2B5EF4-FFF2-40B4-BE49-F238E27FC236}">
                    <a16:creationId xmlns:a16="http://schemas.microsoft.com/office/drawing/2014/main" id="{2FF7987C-7AAF-62BF-FF6B-90FA7023D145}"/>
                  </a:ext>
                </a:extLst>
              </p:cNvPr>
              <p:cNvSpPr/>
              <p:nvPr/>
            </p:nvSpPr>
            <p:spPr>
              <a:xfrm>
                <a:off x="1264399" y="4630835"/>
                <a:ext cx="954314" cy="274539"/>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CF87957C-E4B6-0F2B-522A-4E5FA111995F}"/>
                </a:ext>
              </a:extLst>
            </p:cNvPr>
            <p:cNvGrpSpPr/>
            <p:nvPr/>
          </p:nvGrpSpPr>
          <p:grpSpPr>
            <a:xfrm rot="10800000">
              <a:off x="2218713" y="4630835"/>
              <a:ext cx="1391852" cy="274539"/>
              <a:chOff x="826861" y="4630835"/>
              <a:chExt cx="1391852" cy="274539"/>
            </a:xfrm>
          </p:grpSpPr>
          <p:sp>
            <p:nvSpPr>
              <p:cNvPr id="85" name="Rounded Rectangle 84">
                <a:extLst>
                  <a:ext uri="{FF2B5EF4-FFF2-40B4-BE49-F238E27FC236}">
                    <a16:creationId xmlns:a16="http://schemas.microsoft.com/office/drawing/2014/main" id="{59B26E04-B36D-1FC9-75A4-858201C81497}"/>
                  </a:ext>
                </a:extLst>
              </p:cNvPr>
              <p:cNvSpPr/>
              <p:nvPr/>
            </p:nvSpPr>
            <p:spPr>
              <a:xfrm>
                <a:off x="826861" y="4630835"/>
                <a:ext cx="954314" cy="27453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a:extLst>
                  <a:ext uri="{FF2B5EF4-FFF2-40B4-BE49-F238E27FC236}">
                    <a16:creationId xmlns:a16="http://schemas.microsoft.com/office/drawing/2014/main" id="{263C8C06-310A-7E2A-BC01-B5AF23C5C71F}"/>
                  </a:ext>
                </a:extLst>
              </p:cNvPr>
              <p:cNvSpPr/>
              <p:nvPr/>
            </p:nvSpPr>
            <p:spPr>
              <a:xfrm>
                <a:off x="1264399" y="4630835"/>
                <a:ext cx="954314" cy="27453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9" name="Group 88">
            <a:extLst>
              <a:ext uri="{FF2B5EF4-FFF2-40B4-BE49-F238E27FC236}">
                <a16:creationId xmlns:a16="http://schemas.microsoft.com/office/drawing/2014/main" id="{A05E96EC-998A-704D-7807-378EA3378886}"/>
              </a:ext>
            </a:extLst>
          </p:cNvPr>
          <p:cNvGrpSpPr/>
          <p:nvPr/>
        </p:nvGrpSpPr>
        <p:grpSpPr>
          <a:xfrm>
            <a:off x="632735" y="5391077"/>
            <a:ext cx="5213819" cy="454773"/>
            <a:chOff x="826861" y="4630835"/>
            <a:chExt cx="2783704" cy="274539"/>
          </a:xfrm>
        </p:grpSpPr>
        <p:grpSp>
          <p:nvGrpSpPr>
            <p:cNvPr id="90" name="Group 89">
              <a:extLst>
                <a:ext uri="{FF2B5EF4-FFF2-40B4-BE49-F238E27FC236}">
                  <a16:creationId xmlns:a16="http://schemas.microsoft.com/office/drawing/2014/main" id="{BCD21928-DF9D-9237-6A33-DC0C2D16638B}"/>
                </a:ext>
              </a:extLst>
            </p:cNvPr>
            <p:cNvGrpSpPr/>
            <p:nvPr/>
          </p:nvGrpSpPr>
          <p:grpSpPr>
            <a:xfrm>
              <a:off x="826861" y="4630835"/>
              <a:ext cx="1391852" cy="274539"/>
              <a:chOff x="826861" y="4630835"/>
              <a:chExt cx="1391852" cy="274539"/>
            </a:xfrm>
            <a:solidFill>
              <a:srgbClr val="F3F2E6"/>
            </a:solidFill>
          </p:grpSpPr>
          <p:sp>
            <p:nvSpPr>
              <p:cNvPr id="94" name="Rounded Rectangle 93">
                <a:extLst>
                  <a:ext uri="{FF2B5EF4-FFF2-40B4-BE49-F238E27FC236}">
                    <a16:creationId xmlns:a16="http://schemas.microsoft.com/office/drawing/2014/main" id="{7FC5125F-05F5-B2A6-FDFC-547C08BD72A1}"/>
                  </a:ext>
                </a:extLst>
              </p:cNvPr>
              <p:cNvSpPr/>
              <p:nvPr/>
            </p:nvSpPr>
            <p:spPr>
              <a:xfrm>
                <a:off x="826861" y="4630835"/>
                <a:ext cx="954314" cy="27453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a:extLst>
                  <a:ext uri="{FF2B5EF4-FFF2-40B4-BE49-F238E27FC236}">
                    <a16:creationId xmlns:a16="http://schemas.microsoft.com/office/drawing/2014/main" id="{5B4A7519-06D4-0F2B-1D04-DA6C480EAE5F}"/>
                  </a:ext>
                </a:extLst>
              </p:cNvPr>
              <p:cNvSpPr/>
              <p:nvPr/>
            </p:nvSpPr>
            <p:spPr>
              <a:xfrm>
                <a:off x="1264399" y="4630835"/>
                <a:ext cx="954314" cy="274539"/>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9B746636-7D5A-1079-6A08-B7E209C3BD57}"/>
                </a:ext>
              </a:extLst>
            </p:cNvPr>
            <p:cNvGrpSpPr/>
            <p:nvPr/>
          </p:nvGrpSpPr>
          <p:grpSpPr>
            <a:xfrm rot="10800000">
              <a:off x="2218713" y="4630835"/>
              <a:ext cx="1391852" cy="274539"/>
              <a:chOff x="826861" y="4630835"/>
              <a:chExt cx="1391852" cy="274539"/>
            </a:xfrm>
          </p:grpSpPr>
          <p:sp>
            <p:nvSpPr>
              <p:cNvPr id="92" name="Rounded Rectangle 91">
                <a:extLst>
                  <a:ext uri="{FF2B5EF4-FFF2-40B4-BE49-F238E27FC236}">
                    <a16:creationId xmlns:a16="http://schemas.microsoft.com/office/drawing/2014/main" id="{173A83C6-4F90-A867-0412-0FB9BFC06658}"/>
                  </a:ext>
                </a:extLst>
              </p:cNvPr>
              <p:cNvSpPr/>
              <p:nvPr/>
            </p:nvSpPr>
            <p:spPr>
              <a:xfrm>
                <a:off x="826861" y="4630835"/>
                <a:ext cx="954314" cy="27453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a:extLst>
                  <a:ext uri="{FF2B5EF4-FFF2-40B4-BE49-F238E27FC236}">
                    <a16:creationId xmlns:a16="http://schemas.microsoft.com/office/drawing/2014/main" id="{A29F4080-9663-C2AD-6D91-AB3BF4DDBCE0}"/>
                  </a:ext>
                </a:extLst>
              </p:cNvPr>
              <p:cNvSpPr/>
              <p:nvPr/>
            </p:nvSpPr>
            <p:spPr>
              <a:xfrm>
                <a:off x="1264399" y="4630835"/>
                <a:ext cx="954314" cy="27453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6" name="Group 95">
            <a:extLst>
              <a:ext uri="{FF2B5EF4-FFF2-40B4-BE49-F238E27FC236}">
                <a16:creationId xmlns:a16="http://schemas.microsoft.com/office/drawing/2014/main" id="{57D5A6BB-2C31-9A53-F33F-FE9B51D46571}"/>
              </a:ext>
            </a:extLst>
          </p:cNvPr>
          <p:cNvGrpSpPr/>
          <p:nvPr/>
        </p:nvGrpSpPr>
        <p:grpSpPr>
          <a:xfrm>
            <a:off x="632735" y="5909544"/>
            <a:ext cx="5213819" cy="454773"/>
            <a:chOff x="826861" y="4630835"/>
            <a:chExt cx="2783704" cy="274539"/>
          </a:xfrm>
        </p:grpSpPr>
        <p:grpSp>
          <p:nvGrpSpPr>
            <p:cNvPr id="97" name="Group 96">
              <a:extLst>
                <a:ext uri="{FF2B5EF4-FFF2-40B4-BE49-F238E27FC236}">
                  <a16:creationId xmlns:a16="http://schemas.microsoft.com/office/drawing/2014/main" id="{9CC46D24-A12B-9498-1049-3BEA052FA02A}"/>
                </a:ext>
              </a:extLst>
            </p:cNvPr>
            <p:cNvGrpSpPr/>
            <p:nvPr/>
          </p:nvGrpSpPr>
          <p:grpSpPr>
            <a:xfrm>
              <a:off x="826861" y="4630835"/>
              <a:ext cx="1391852" cy="274539"/>
              <a:chOff x="826861" y="4630835"/>
              <a:chExt cx="1391852" cy="274539"/>
            </a:xfrm>
            <a:solidFill>
              <a:srgbClr val="F3F2E6"/>
            </a:solidFill>
          </p:grpSpPr>
          <p:sp>
            <p:nvSpPr>
              <p:cNvPr id="101" name="Rounded Rectangle 100">
                <a:extLst>
                  <a:ext uri="{FF2B5EF4-FFF2-40B4-BE49-F238E27FC236}">
                    <a16:creationId xmlns:a16="http://schemas.microsoft.com/office/drawing/2014/main" id="{DFA8B8A6-2C32-6FD9-5BEF-3157569B851E}"/>
                  </a:ext>
                </a:extLst>
              </p:cNvPr>
              <p:cNvSpPr/>
              <p:nvPr/>
            </p:nvSpPr>
            <p:spPr>
              <a:xfrm>
                <a:off x="826861" y="4630835"/>
                <a:ext cx="954314" cy="27453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a:extLst>
                  <a:ext uri="{FF2B5EF4-FFF2-40B4-BE49-F238E27FC236}">
                    <a16:creationId xmlns:a16="http://schemas.microsoft.com/office/drawing/2014/main" id="{2C90F8A4-E551-51E5-7417-00E50193568E}"/>
                  </a:ext>
                </a:extLst>
              </p:cNvPr>
              <p:cNvSpPr/>
              <p:nvPr/>
            </p:nvSpPr>
            <p:spPr>
              <a:xfrm>
                <a:off x="1264399" y="4630835"/>
                <a:ext cx="954314" cy="274539"/>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a:extLst>
                <a:ext uri="{FF2B5EF4-FFF2-40B4-BE49-F238E27FC236}">
                  <a16:creationId xmlns:a16="http://schemas.microsoft.com/office/drawing/2014/main" id="{AAF89A1E-B5A2-A622-A2E7-35835DFAEA9C}"/>
                </a:ext>
              </a:extLst>
            </p:cNvPr>
            <p:cNvGrpSpPr/>
            <p:nvPr/>
          </p:nvGrpSpPr>
          <p:grpSpPr>
            <a:xfrm rot="10800000">
              <a:off x="2218713" y="4630835"/>
              <a:ext cx="1391852" cy="274539"/>
              <a:chOff x="826861" y="4630835"/>
              <a:chExt cx="1391852" cy="274539"/>
            </a:xfrm>
          </p:grpSpPr>
          <p:sp>
            <p:nvSpPr>
              <p:cNvPr id="99" name="Rounded Rectangle 98">
                <a:extLst>
                  <a:ext uri="{FF2B5EF4-FFF2-40B4-BE49-F238E27FC236}">
                    <a16:creationId xmlns:a16="http://schemas.microsoft.com/office/drawing/2014/main" id="{1E3F71D1-E6FB-2658-AAA9-73B5D49A78D9}"/>
                  </a:ext>
                </a:extLst>
              </p:cNvPr>
              <p:cNvSpPr/>
              <p:nvPr/>
            </p:nvSpPr>
            <p:spPr>
              <a:xfrm>
                <a:off x="826861" y="4630835"/>
                <a:ext cx="954314" cy="27453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a:extLst>
                  <a:ext uri="{FF2B5EF4-FFF2-40B4-BE49-F238E27FC236}">
                    <a16:creationId xmlns:a16="http://schemas.microsoft.com/office/drawing/2014/main" id="{0B28FBF3-904C-7633-0046-D2D03702B440}"/>
                  </a:ext>
                </a:extLst>
              </p:cNvPr>
              <p:cNvSpPr/>
              <p:nvPr/>
            </p:nvSpPr>
            <p:spPr>
              <a:xfrm>
                <a:off x="1264399" y="4630835"/>
                <a:ext cx="954314" cy="27453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4" name="Picture 103">
            <a:extLst>
              <a:ext uri="{FF2B5EF4-FFF2-40B4-BE49-F238E27FC236}">
                <a16:creationId xmlns:a16="http://schemas.microsoft.com/office/drawing/2014/main" id="{EFD73C20-E601-CC26-7DA7-189E1AE0A991}"/>
              </a:ext>
            </a:extLst>
          </p:cNvPr>
          <p:cNvPicPr>
            <a:picLocks noChangeAspect="1"/>
          </p:cNvPicPr>
          <p:nvPr/>
        </p:nvPicPr>
        <p:blipFill rotWithShape="1">
          <a:blip r:embed="rId8">
            <a:extLst>
              <a:ext uri="{28A0092B-C50C-407E-A947-70E740481C1C}">
                <a14:useLocalDpi xmlns:a14="http://schemas.microsoft.com/office/drawing/2010/main" val="0"/>
              </a:ext>
            </a:extLst>
          </a:blip>
          <a:srcRect l="11540" r="57356"/>
          <a:stretch/>
        </p:blipFill>
        <p:spPr>
          <a:xfrm>
            <a:off x="639668" y="3121645"/>
            <a:ext cx="516870" cy="3427305"/>
          </a:xfrm>
          <a:prstGeom prst="rect">
            <a:avLst/>
          </a:prstGeom>
        </p:spPr>
      </p:pic>
      <p:pic>
        <p:nvPicPr>
          <p:cNvPr id="105" name="Picture 104">
            <a:extLst>
              <a:ext uri="{FF2B5EF4-FFF2-40B4-BE49-F238E27FC236}">
                <a16:creationId xmlns:a16="http://schemas.microsoft.com/office/drawing/2014/main" id="{97587D63-C806-D433-491A-55EF21195118}"/>
              </a:ext>
            </a:extLst>
          </p:cNvPr>
          <p:cNvPicPr>
            <a:picLocks noChangeAspect="1"/>
          </p:cNvPicPr>
          <p:nvPr/>
        </p:nvPicPr>
        <p:blipFill rotWithShape="1">
          <a:blip r:embed="rId8">
            <a:extLst>
              <a:ext uri="{28A0092B-C50C-407E-A947-70E740481C1C}">
                <a14:useLocalDpi xmlns:a14="http://schemas.microsoft.com/office/drawing/2010/main" val="0"/>
              </a:ext>
            </a:extLst>
          </a:blip>
          <a:srcRect l="53741" r="15155"/>
          <a:stretch/>
        </p:blipFill>
        <p:spPr>
          <a:xfrm>
            <a:off x="5340882" y="3121645"/>
            <a:ext cx="516870" cy="3427305"/>
          </a:xfrm>
          <a:prstGeom prst="rect">
            <a:avLst/>
          </a:prstGeom>
        </p:spPr>
      </p:pic>
      <p:sp>
        <p:nvSpPr>
          <p:cNvPr id="109" name="TextBox 108">
            <a:extLst>
              <a:ext uri="{FF2B5EF4-FFF2-40B4-BE49-F238E27FC236}">
                <a16:creationId xmlns:a16="http://schemas.microsoft.com/office/drawing/2014/main" id="{0D15FB05-1798-614B-4209-DCA31F68C975}"/>
              </a:ext>
            </a:extLst>
          </p:cNvPr>
          <p:cNvSpPr txBox="1"/>
          <p:nvPr/>
        </p:nvSpPr>
        <p:spPr>
          <a:xfrm>
            <a:off x="1047571" y="3429190"/>
            <a:ext cx="2072255" cy="230832"/>
          </a:xfrm>
          <a:prstGeom prst="rect">
            <a:avLst/>
          </a:prstGeom>
          <a:noFill/>
        </p:spPr>
        <p:txBody>
          <a:bodyPr wrap="square" rtlCol="0">
            <a:spAutoFit/>
          </a:bodyPr>
          <a:lstStyle/>
          <a:p>
            <a:pPr algn="r"/>
            <a:r>
              <a:rPr lang="en-US" sz="900">
                <a:latin typeface="Arial" panose="020B0604020202020204" pitchFamily="34" charset="0"/>
                <a:cs typeface="Arial" panose="020B0604020202020204" pitchFamily="34" charset="0"/>
              </a:rPr>
              <a:t>Indulgent drink to satisfy cravings</a:t>
            </a:r>
          </a:p>
        </p:txBody>
      </p:sp>
      <p:sp>
        <p:nvSpPr>
          <p:cNvPr id="110" name="TextBox 109">
            <a:extLst>
              <a:ext uri="{FF2B5EF4-FFF2-40B4-BE49-F238E27FC236}">
                <a16:creationId xmlns:a16="http://schemas.microsoft.com/office/drawing/2014/main" id="{97AA901F-8162-8436-B6FF-F6245666CBE1}"/>
              </a:ext>
            </a:extLst>
          </p:cNvPr>
          <p:cNvSpPr txBox="1"/>
          <p:nvPr/>
        </p:nvSpPr>
        <p:spPr>
          <a:xfrm>
            <a:off x="1424767" y="3962608"/>
            <a:ext cx="1695059" cy="230832"/>
          </a:xfrm>
          <a:prstGeom prst="rect">
            <a:avLst/>
          </a:prstGeom>
          <a:noFill/>
        </p:spPr>
        <p:txBody>
          <a:bodyPr wrap="square" rtlCol="0">
            <a:spAutoFit/>
          </a:bodyPr>
          <a:lstStyle/>
          <a:p>
            <a:pPr algn="r"/>
            <a:r>
              <a:rPr lang="en-US" sz="900">
                <a:latin typeface="Arial" panose="020B0604020202020204" pitchFamily="34" charset="0"/>
                <a:cs typeface="Arial" panose="020B0604020202020204" pitchFamily="34" charset="0"/>
              </a:rPr>
              <a:t>Low in nutritional value</a:t>
            </a:r>
          </a:p>
        </p:txBody>
      </p:sp>
      <p:sp>
        <p:nvSpPr>
          <p:cNvPr id="111" name="TextBox 110">
            <a:extLst>
              <a:ext uri="{FF2B5EF4-FFF2-40B4-BE49-F238E27FC236}">
                <a16:creationId xmlns:a16="http://schemas.microsoft.com/office/drawing/2014/main" id="{E5A6C4B6-35FA-48B1-097C-C93DBC14D063}"/>
              </a:ext>
            </a:extLst>
          </p:cNvPr>
          <p:cNvSpPr txBox="1"/>
          <p:nvPr/>
        </p:nvSpPr>
        <p:spPr>
          <a:xfrm>
            <a:off x="1309943" y="4412015"/>
            <a:ext cx="1809883" cy="369332"/>
          </a:xfrm>
          <a:prstGeom prst="rect">
            <a:avLst/>
          </a:prstGeom>
          <a:noFill/>
        </p:spPr>
        <p:txBody>
          <a:bodyPr wrap="square" rtlCol="0">
            <a:spAutoFit/>
          </a:bodyPr>
          <a:lstStyle/>
          <a:p>
            <a:pPr algn="r"/>
            <a:r>
              <a:rPr lang="en-US" sz="900">
                <a:latin typeface="Arial" panose="020B0604020202020204" pitchFamily="34" charset="0"/>
                <a:cs typeface="Arial" panose="020B0604020202020204" pitchFamily="34" charset="0"/>
              </a:rPr>
              <a:t>Contributes to additional</a:t>
            </a:r>
          </a:p>
          <a:p>
            <a:pPr algn="r"/>
            <a:r>
              <a:rPr lang="en-US" sz="900">
                <a:latin typeface="Arial" panose="020B0604020202020204" pitchFamily="34" charset="0"/>
                <a:cs typeface="Arial" panose="020B0604020202020204" pitchFamily="34" charset="0"/>
              </a:rPr>
              <a:t>empty calorie</a:t>
            </a:r>
          </a:p>
        </p:txBody>
      </p:sp>
      <p:sp>
        <p:nvSpPr>
          <p:cNvPr id="112" name="TextBox 111">
            <a:extLst>
              <a:ext uri="{FF2B5EF4-FFF2-40B4-BE49-F238E27FC236}">
                <a16:creationId xmlns:a16="http://schemas.microsoft.com/office/drawing/2014/main" id="{CB258511-30D9-D2B8-DA33-437E3F63F831}"/>
              </a:ext>
            </a:extLst>
          </p:cNvPr>
          <p:cNvSpPr txBox="1"/>
          <p:nvPr/>
        </p:nvSpPr>
        <p:spPr>
          <a:xfrm>
            <a:off x="1424767" y="4975772"/>
            <a:ext cx="1695059" cy="230832"/>
          </a:xfrm>
          <a:prstGeom prst="rect">
            <a:avLst/>
          </a:prstGeom>
          <a:noFill/>
        </p:spPr>
        <p:txBody>
          <a:bodyPr wrap="square" rtlCol="0">
            <a:spAutoFit/>
          </a:bodyPr>
          <a:lstStyle/>
          <a:p>
            <a:pPr algn="r"/>
            <a:r>
              <a:rPr lang="en-US" sz="900">
                <a:latin typeface="Arial" panose="020B0604020202020204" pitchFamily="34" charset="0"/>
                <a:cs typeface="Arial" panose="020B0604020202020204" pitchFamily="34" charset="0"/>
              </a:rPr>
              <a:t>High in trans fat</a:t>
            </a:r>
          </a:p>
        </p:txBody>
      </p:sp>
      <p:sp>
        <p:nvSpPr>
          <p:cNvPr id="113" name="TextBox 112">
            <a:extLst>
              <a:ext uri="{FF2B5EF4-FFF2-40B4-BE49-F238E27FC236}">
                <a16:creationId xmlns:a16="http://schemas.microsoft.com/office/drawing/2014/main" id="{51850ADC-CFDE-65B9-3C4F-DEE58DDCC4BB}"/>
              </a:ext>
            </a:extLst>
          </p:cNvPr>
          <p:cNvSpPr txBox="1"/>
          <p:nvPr/>
        </p:nvSpPr>
        <p:spPr>
          <a:xfrm>
            <a:off x="1514921" y="5405492"/>
            <a:ext cx="1604905" cy="369332"/>
          </a:xfrm>
          <a:prstGeom prst="rect">
            <a:avLst/>
          </a:prstGeom>
          <a:noFill/>
        </p:spPr>
        <p:txBody>
          <a:bodyPr wrap="square" rtlCol="0">
            <a:spAutoFit/>
          </a:bodyPr>
          <a:lstStyle/>
          <a:p>
            <a:pPr algn="r"/>
            <a:r>
              <a:rPr lang="en-US" sz="900">
                <a:latin typeface="Arial" panose="020B0604020202020204" pitchFamily="34" charset="0"/>
                <a:cs typeface="Arial" panose="020B0604020202020204" pitchFamily="34" charset="0"/>
              </a:rPr>
              <a:t>High in sugar and sodium content</a:t>
            </a:r>
          </a:p>
        </p:txBody>
      </p:sp>
      <p:sp>
        <p:nvSpPr>
          <p:cNvPr id="114" name="TextBox 113">
            <a:extLst>
              <a:ext uri="{FF2B5EF4-FFF2-40B4-BE49-F238E27FC236}">
                <a16:creationId xmlns:a16="http://schemas.microsoft.com/office/drawing/2014/main" id="{B083B6F8-7FD8-2105-A378-EF7335F033E5}"/>
              </a:ext>
            </a:extLst>
          </p:cNvPr>
          <p:cNvSpPr txBox="1"/>
          <p:nvPr/>
        </p:nvSpPr>
        <p:spPr>
          <a:xfrm>
            <a:off x="1091284" y="5941971"/>
            <a:ext cx="2028542" cy="369332"/>
          </a:xfrm>
          <a:prstGeom prst="rect">
            <a:avLst/>
          </a:prstGeom>
          <a:noFill/>
        </p:spPr>
        <p:txBody>
          <a:bodyPr wrap="square" rtlCol="0">
            <a:spAutoFit/>
          </a:bodyPr>
          <a:lstStyle/>
          <a:p>
            <a:pPr algn="r"/>
            <a:r>
              <a:rPr lang="en-US" sz="900">
                <a:latin typeface="Arial" panose="020B0604020202020204" pitchFamily="34" charset="0"/>
                <a:cs typeface="Arial" panose="020B0604020202020204" pitchFamily="34" charset="0"/>
              </a:rPr>
              <a:t>Contains artificial </a:t>
            </a:r>
            <a:r>
              <a:rPr lang="en-US" sz="900" err="1">
                <a:latin typeface="Arial" panose="020B0604020202020204" pitchFamily="34" charset="0"/>
                <a:cs typeface="Arial" panose="020B0604020202020204" pitchFamily="34" charset="0"/>
              </a:rPr>
              <a:t>colourings</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flavourings</a:t>
            </a:r>
            <a:r>
              <a:rPr lang="en-US" sz="900">
                <a:latin typeface="Arial" panose="020B0604020202020204" pitchFamily="34" charset="0"/>
                <a:cs typeface="Arial" panose="020B0604020202020204" pitchFamily="34" charset="0"/>
              </a:rPr>
              <a:t> and sweeteners</a:t>
            </a:r>
          </a:p>
        </p:txBody>
      </p:sp>
      <p:sp>
        <p:nvSpPr>
          <p:cNvPr id="115" name="TextBox 114">
            <a:extLst>
              <a:ext uri="{FF2B5EF4-FFF2-40B4-BE49-F238E27FC236}">
                <a16:creationId xmlns:a16="http://schemas.microsoft.com/office/drawing/2014/main" id="{86CC3D32-577D-F51F-F16B-1753300D3116}"/>
              </a:ext>
            </a:extLst>
          </p:cNvPr>
          <p:cNvSpPr txBox="1"/>
          <p:nvPr/>
        </p:nvSpPr>
        <p:spPr>
          <a:xfrm>
            <a:off x="3280077" y="3359940"/>
            <a:ext cx="2340877" cy="369332"/>
          </a:xfrm>
          <a:prstGeom prst="rect">
            <a:avLst/>
          </a:prstGeom>
          <a:noFill/>
        </p:spPr>
        <p:txBody>
          <a:bodyPr wrap="square" rtlCol="0">
            <a:spAutoFit/>
          </a:bodyPr>
          <a:lstStyle/>
          <a:p>
            <a:r>
              <a:rPr lang="en-US" sz="900">
                <a:latin typeface="Arial" panose="020B0604020202020204" pitchFamily="34" charset="0"/>
                <a:cs typeface="Arial" panose="020B0604020202020204" pitchFamily="34" charset="0"/>
              </a:rPr>
              <a:t>Healthy meal replacement for weight management and general wellness </a:t>
            </a:r>
          </a:p>
        </p:txBody>
      </p:sp>
      <p:sp>
        <p:nvSpPr>
          <p:cNvPr id="116" name="TextBox 115">
            <a:extLst>
              <a:ext uri="{FF2B5EF4-FFF2-40B4-BE49-F238E27FC236}">
                <a16:creationId xmlns:a16="http://schemas.microsoft.com/office/drawing/2014/main" id="{C46DDC6B-71B5-69E4-5F94-689ADC7E8722}"/>
              </a:ext>
            </a:extLst>
          </p:cNvPr>
          <p:cNvSpPr txBox="1"/>
          <p:nvPr/>
        </p:nvSpPr>
        <p:spPr>
          <a:xfrm>
            <a:off x="3258270" y="3893358"/>
            <a:ext cx="2064967" cy="369332"/>
          </a:xfrm>
          <a:prstGeom prst="rect">
            <a:avLst/>
          </a:prstGeom>
          <a:noFill/>
        </p:spPr>
        <p:txBody>
          <a:bodyPr wrap="square" rtlCol="0">
            <a:spAutoFit/>
          </a:bodyPr>
          <a:lstStyle/>
          <a:p>
            <a:r>
              <a:rPr lang="en-US" sz="900">
                <a:latin typeface="Arial" panose="020B0604020202020204" pitchFamily="34" charset="0"/>
                <a:cs typeface="Arial" panose="020B0604020202020204" pitchFamily="34" charset="0"/>
              </a:rPr>
              <a:t>High in nutritional value </a:t>
            </a:r>
          </a:p>
          <a:p>
            <a:r>
              <a:rPr lang="en-US" sz="900">
                <a:latin typeface="Arial" panose="020B0604020202020204" pitchFamily="34" charset="0"/>
                <a:cs typeface="Arial" panose="020B0604020202020204" pitchFamily="34" charset="0"/>
              </a:rPr>
              <a:t>(packed with essential nutrients)</a:t>
            </a:r>
          </a:p>
        </p:txBody>
      </p:sp>
      <p:sp>
        <p:nvSpPr>
          <p:cNvPr id="117" name="TextBox 116">
            <a:extLst>
              <a:ext uri="{FF2B5EF4-FFF2-40B4-BE49-F238E27FC236}">
                <a16:creationId xmlns:a16="http://schemas.microsoft.com/office/drawing/2014/main" id="{7416C3C1-D2CD-B670-F8B3-929C21A0C39D}"/>
              </a:ext>
            </a:extLst>
          </p:cNvPr>
          <p:cNvSpPr txBox="1"/>
          <p:nvPr/>
        </p:nvSpPr>
        <p:spPr>
          <a:xfrm>
            <a:off x="3266777" y="4481265"/>
            <a:ext cx="2028542" cy="230832"/>
          </a:xfrm>
          <a:prstGeom prst="rect">
            <a:avLst/>
          </a:prstGeom>
          <a:noFill/>
        </p:spPr>
        <p:txBody>
          <a:bodyPr wrap="square" rtlCol="0">
            <a:spAutoFit/>
          </a:bodyPr>
          <a:lstStyle/>
          <a:p>
            <a:r>
              <a:rPr lang="en-US" sz="900">
                <a:latin typeface="Arial" panose="020B0604020202020204" pitchFamily="34" charset="0"/>
                <a:cs typeface="Arial" panose="020B0604020202020204" pitchFamily="34" charset="0"/>
              </a:rPr>
              <a:t>Optimal calorie intake</a:t>
            </a:r>
          </a:p>
        </p:txBody>
      </p:sp>
      <p:sp>
        <p:nvSpPr>
          <p:cNvPr id="118" name="TextBox 117">
            <a:extLst>
              <a:ext uri="{FF2B5EF4-FFF2-40B4-BE49-F238E27FC236}">
                <a16:creationId xmlns:a16="http://schemas.microsoft.com/office/drawing/2014/main" id="{1DCB9EB9-0891-2D76-C93F-F2C135DA81FB}"/>
              </a:ext>
            </a:extLst>
          </p:cNvPr>
          <p:cNvSpPr txBox="1"/>
          <p:nvPr/>
        </p:nvSpPr>
        <p:spPr>
          <a:xfrm>
            <a:off x="3280092" y="4975772"/>
            <a:ext cx="1695059" cy="230832"/>
          </a:xfrm>
          <a:prstGeom prst="rect">
            <a:avLst/>
          </a:prstGeom>
          <a:noFill/>
        </p:spPr>
        <p:txBody>
          <a:bodyPr wrap="square" rtlCol="0">
            <a:spAutoFit/>
          </a:bodyPr>
          <a:lstStyle/>
          <a:p>
            <a:r>
              <a:rPr lang="en-US" sz="900">
                <a:latin typeface="Arial" panose="020B0604020202020204" pitchFamily="34" charset="0"/>
                <a:cs typeface="Arial" panose="020B0604020202020204" pitchFamily="34" charset="0"/>
              </a:rPr>
              <a:t>Zero trans fat</a:t>
            </a:r>
          </a:p>
        </p:txBody>
      </p:sp>
      <p:sp>
        <p:nvSpPr>
          <p:cNvPr id="119" name="TextBox 118">
            <a:extLst>
              <a:ext uri="{FF2B5EF4-FFF2-40B4-BE49-F238E27FC236}">
                <a16:creationId xmlns:a16="http://schemas.microsoft.com/office/drawing/2014/main" id="{BDB837CA-69D1-E184-7513-66878E8316A3}"/>
              </a:ext>
            </a:extLst>
          </p:cNvPr>
          <p:cNvSpPr txBox="1"/>
          <p:nvPr/>
        </p:nvSpPr>
        <p:spPr>
          <a:xfrm>
            <a:off x="3277071" y="5474742"/>
            <a:ext cx="1918810" cy="230832"/>
          </a:xfrm>
          <a:prstGeom prst="rect">
            <a:avLst/>
          </a:prstGeom>
          <a:noFill/>
        </p:spPr>
        <p:txBody>
          <a:bodyPr wrap="square" rtlCol="0">
            <a:spAutoFit/>
          </a:bodyPr>
          <a:lstStyle/>
          <a:p>
            <a:r>
              <a:rPr lang="en-US" sz="900">
                <a:latin typeface="Arial" panose="020B0604020202020204" pitchFamily="34" charset="0"/>
                <a:cs typeface="Arial" panose="020B0604020202020204" pitchFamily="34" charset="0"/>
              </a:rPr>
              <a:t>Low sugar and sodium content</a:t>
            </a:r>
          </a:p>
        </p:txBody>
      </p:sp>
      <p:sp>
        <p:nvSpPr>
          <p:cNvPr id="120" name="TextBox 119">
            <a:extLst>
              <a:ext uri="{FF2B5EF4-FFF2-40B4-BE49-F238E27FC236}">
                <a16:creationId xmlns:a16="http://schemas.microsoft.com/office/drawing/2014/main" id="{39590D62-E449-1C9C-48D2-F78D19F9CFC0}"/>
              </a:ext>
            </a:extLst>
          </p:cNvPr>
          <p:cNvSpPr txBox="1"/>
          <p:nvPr/>
        </p:nvSpPr>
        <p:spPr>
          <a:xfrm>
            <a:off x="3269836" y="6011221"/>
            <a:ext cx="2028542" cy="230832"/>
          </a:xfrm>
          <a:prstGeom prst="rect">
            <a:avLst/>
          </a:prstGeom>
          <a:noFill/>
        </p:spPr>
        <p:txBody>
          <a:bodyPr wrap="square" rtlCol="0">
            <a:spAutoFit/>
          </a:bodyPr>
          <a:lstStyle/>
          <a:p>
            <a:r>
              <a:rPr lang="en-US" sz="900">
                <a:latin typeface="Arial" panose="020B0604020202020204" pitchFamily="34" charset="0"/>
                <a:cs typeface="Arial" panose="020B0604020202020204" pitchFamily="34" charset="0"/>
              </a:rPr>
              <a:t>All-natural ingredients</a:t>
            </a:r>
          </a:p>
        </p:txBody>
      </p:sp>
      <p:cxnSp>
        <p:nvCxnSpPr>
          <p:cNvPr id="122" name="Straight Connector 121">
            <a:extLst>
              <a:ext uri="{FF2B5EF4-FFF2-40B4-BE49-F238E27FC236}">
                <a16:creationId xmlns:a16="http://schemas.microsoft.com/office/drawing/2014/main" id="{B355D0B4-24D1-F2E0-46C0-6F26BB96B169}"/>
              </a:ext>
            </a:extLst>
          </p:cNvPr>
          <p:cNvCxnSpPr>
            <a:stCxn id="50" idx="2"/>
          </p:cNvCxnSpPr>
          <p:nvPr/>
        </p:nvCxnSpPr>
        <p:spPr>
          <a:xfrm>
            <a:off x="3238662" y="3201176"/>
            <a:ext cx="8457" cy="366523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2699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ESPRING-CARTRIDGE">
            <a:extLst>
              <a:ext uri="{FF2B5EF4-FFF2-40B4-BE49-F238E27FC236}">
                <a16:creationId xmlns:a16="http://schemas.microsoft.com/office/drawing/2014/main" id="{4849B403-BC01-7137-1892-3C61109984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743" t="4445" r="25547" b="4127"/>
          <a:stretch/>
        </p:blipFill>
        <p:spPr bwMode="auto">
          <a:xfrm>
            <a:off x="5693843" y="5009986"/>
            <a:ext cx="583922" cy="105279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19A33334-D994-F058-7E08-7079D0706D60}"/>
              </a:ext>
            </a:extLst>
          </p:cNvPr>
          <p:cNvSpPr/>
          <p:nvPr/>
        </p:nvSpPr>
        <p:spPr>
          <a:xfrm>
            <a:off x="371061" y="1272208"/>
            <a:ext cx="8600662" cy="252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6428F47-002D-43BA-3996-24A9053861F7}"/>
              </a:ext>
            </a:extLst>
          </p:cNvPr>
          <p:cNvSpPr/>
          <p:nvPr/>
        </p:nvSpPr>
        <p:spPr>
          <a:xfrm rot="16200000">
            <a:off x="-504498" y="2112579"/>
            <a:ext cx="1765741" cy="7567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D1ED5FB8-4AAB-0D4E-69B9-1E8AA884B85F}"/>
              </a:ext>
            </a:extLst>
          </p:cNvPr>
          <p:cNvPicPr>
            <a:picLocks noChangeAspect="1"/>
          </p:cNvPicPr>
          <p:nvPr/>
        </p:nvPicPr>
        <p:blipFill rotWithShape="1">
          <a:blip r:embed="rId4">
            <a:extLst>
              <a:ext uri="{28A0092B-C50C-407E-A947-70E740481C1C}">
                <a14:useLocalDpi xmlns:a14="http://schemas.microsoft.com/office/drawing/2010/main" val="0"/>
              </a:ext>
            </a:extLst>
          </a:blip>
          <a:srcRect l="10396" t="42366" r="38962" b="8673"/>
          <a:stretch/>
        </p:blipFill>
        <p:spPr>
          <a:xfrm>
            <a:off x="0" y="5495366"/>
            <a:ext cx="5406887" cy="1362634"/>
          </a:xfrm>
          <a:prstGeom prst="rect">
            <a:avLst/>
          </a:prstGeom>
        </p:spPr>
      </p:pic>
      <p:pic>
        <p:nvPicPr>
          <p:cNvPr id="2" name="Picture 1">
            <a:extLst>
              <a:ext uri="{FF2B5EF4-FFF2-40B4-BE49-F238E27FC236}">
                <a16:creationId xmlns:a16="http://schemas.microsoft.com/office/drawing/2014/main" id="{420484EF-CD67-4225-8B21-DC0DF93DB89B}"/>
              </a:ext>
            </a:extLst>
          </p:cNvPr>
          <p:cNvPicPr>
            <a:picLocks noChangeAspect="1"/>
          </p:cNvPicPr>
          <p:nvPr/>
        </p:nvPicPr>
        <p:blipFill rotWithShape="1">
          <a:blip r:embed="rId5">
            <a:extLst>
              <a:ext uri="{28A0092B-C50C-407E-A947-70E740481C1C}">
                <a14:useLocalDpi xmlns:a14="http://schemas.microsoft.com/office/drawing/2010/main" val="0"/>
              </a:ext>
            </a:extLst>
          </a:blip>
          <a:srcRect l="10670" t="63345" r="6938" b="-5116"/>
          <a:stretch/>
        </p:blipFill>
        <p:spPr>
          <a:xfrm>
            <a:off x="0" y="0"/>
            <a:ext cx="9144000" cy="1144195"/>
          </a:xfrm>
          <a:prstGeom prst="rect">
            <a:avLst/>
          </a:prstGeom>
        </p:spPr>
      </p:pic>
      <p:sp>
        <p:nvSpPr>
          <p:cNvPr id="7" name="Rectangle 6">
            <a:extLst>
              <a:ext uri="{FF2B5EF4-FFF2-40B4-BE49-F238E27FC236}">
                <a16:creationId xmlns:a16="http://schemas.microsoft.com/office/drawing/2014/main" id="{87665264-7CEF-46C5-9C1A-A840B230F7CB}"/>
              </a:ext>
            </a:extLst>
          </p:cNvPr>
          <p:cNvSpPr/>
          <p:nvPr/>
        </p:nvSpPr>
        <p:spPr>
          <a:xfrm>
            <a:off x="353574" y="-11575"/>
            <a:ext cx="962400" cy="501429"/>
          </a:xfrm>
          <a:prstGeom prst="rect">
            <a:avLst/>
          </a:prstGeom>
          <a:solidFill>
            <a:srgbClr val="C78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56352C6-4BE4-4A6C-94D1-486B214D9B80}"/>
              </a:ext>
            </a:extLst>
          </p:cNvPr>
          <p:cNvSpPr txBox="1"/>
          <p:nvPr/>
        </p:nvSpPr>
        <p:spPr>
          <a:xfrm>
            <a:off x="349684" y="129940"/>
            <a:ext cx="970181" cy="338554"/>
          </a:xfrm>
          <a:prstGeom prst="rect">
            <a:avLst/>
          </a:prstGeom>
          <a:noFill/>
          <a:effectLst/>
        </p:spPr>
        <p:txBody>
          <a:bodyPr wrap="square" rtlCol="0">
            <a:spAutoFit/>
          </a:bodyPr>
          <a:lstStyle/>
          <a:p>
            <a:pPr algn="ctr" defTabSz="914400">
              <a:defRPr/>
            </a:pPr>
            <a:r>
              <a:rPr lang="en-US" sz="1600" b="1">
                <a:solidFill>
                  <a:schemeClr val="bg1"/>
                </a:solidFill>
                <a:latin typeface="Arial" panose="020B0604020202020204" pitchFamily="34" charset="0"/>
                <a:cs typeface="Arial" panose="020B0604020202020204" pitchFamily="34" charset="0"/>
              </a:rPr>
              <a:t>BNPL</a:t>
            </a:r>
          </a:p>
        </p:txBody>
      </p:sp>
      <p:sp>
        <p:nvSpPr>
          <p:cNvPr id="9" name="Rectangle 8">
            <a:extLst>
              <a:ext uri="{FF2B5EF4-FFF2-40B4-BE49-F238E27FC236}">
                <a16:creationId xmlns:a16="http://schemas.microsoft.com/office/drawing/2014/main" id="{BB91F63B-2363-41F9-A2A5-D2022A42DA08}"/>
              </a:ext>
            </a:extLst>
          </p:cNvPr>
          <p:cNvSpPr/>
          <p:nvPr/>
        </p:nvSpPr>
        <p:spPr>
          <a:xfrm>
            <a:off x="353574" y="468086"/>
            <a:ext cx="962400" cy="87085"/>
          </a:xfrm>
          <a:prstGeom prst="rect">
            <a:avLst/>
          </a:prstGeom>
          <a:solidFill>
            <a:srgbClr val="FFE6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3C28981-CB3B-4F69-B345-FA42D75798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7054" y="381347"/>
            <a:ext cx="6409892" cy="994539"/>
          </a:xfrm>
          <a:prstGeom prst="rect">
            <a:avLst/>
          </a:prstGeom>
        </p:spPr>
      </p:pic>
      <p:pic>
        <p:nvPicPr>
          <p:cNvPr id="28" name="Picture 27" descr="A picture containing text, clipart&#10;&#10;Description automatically generated">
            <a:extLst>
              <a:ext uri="{FF2B5EF4-FFF2-40B4-BE49-F238E27FC236}">
                <a16:creationId xmlns:a16="http://schemas.microsoft.com/office/drawing/2014/main" id="{CA430EAD-4D0F-4ED1-89C5-D606A2E4485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966" b="88966" l="6500" r="95000">
                        <a14:foregroundMark x1="11000" y1="44138" x2="12000" y2="49655"/>
                        <a14:foregroundMark x1="6500" y1="53103" x2="6500" y2="53103"/>
                        <a14:foregroundMark x1="22000" y1="53793" x2="22000" y2="53793"/>
                        <a14:foregroundMark x1="34250" y1="49655" x2="34250" y2="49655"/>
                        <a14:foregroundMark x1="41500" y1="48276" x2="41500" y2="48276"/>
                        <a14:foregroundMark x1="63500" y1="44138" x2="63500" y2="44138"/>
                        <a14:foregroundMark x1="89250" y1="55172" x2="90750" y2="59310"/>
                        <a14:foregroundMark x1="92250" y1="40690" x2="92500" y2="51034"/>
                        <a14:foregroundMark x1="92653" y1="25803" x2="90750" y2="26207"/>
                        <a14:foregroundMark x1="94750" y1="46207" x2="94750" y2="46207"/>
                        <a14:foregroundMark x1="94500" y1="75172" x2="94500" y2="75172"/>
                        <a14:foregroundMark x1="94500" y1="75172" x2="94500" y2="75172"/>
                        <a14:foregroundMark x1="94500" y1="75172" x2="94500" y2="75172"/>
                        <a14:foregroundMark x1="94000" y1="24828" x2="94000" y2="24828"/>
                        <a14:foregroundMark x1="94000" y1="73793" x2="95000" y2="75172"/>
                        <a14:backgroundMark x1="96215" y1="24828" x2="97000" y2="26207"/>
                        <a14:backgroundMark x1="94250" y1="21379" x2="96215" y2="24828"/>
                        <a14:backgroundMark x1="94000" y1="80690" x2="98750" y2="75862"/>
                        <a14:backgroundMark x1="95625" y1="75172" x2="97250" y2="71034"/>
                        <a14:backgroundMark x1="94000" y1="79310" x2="95625" y2="75172"/>
                        <a14:backgroundMark x1="94003" y1="78216" x2="92250" y2="88966"/>
                      </a14:backgroundRemoval>
                    </a14:imgEffect>
                  </a14:imgLayer>
                </a14:imgProps>
              </a:ext>
              <a:ext uri="{28A0092B-C50C-407E-A947-70E740481C1C}">
                <a14:useLocalDpi xmlns:a14="http://schemas.microsoft.com/office/drawing/2010/main" val="0"/>
              </a:ext>
            </a:extLst>
          </a:blip>
          <a:stretch>
            <a:fillRect/>
          </a:stretch>
        </p:blipFill>
        <p:spPr>
          <a:xfrm>
            <a:off x="7141296" y="6090354"/>
            <a:ext cx="1678511" cy="608460"/>
          </a:xfrm>
          <a:prstGeom prst="rect">
            <a:avLst/>
          </a:prstGeom>
        </p:spPr>
      </p:pic>
      <p:sp>
        <p:nvSpPr>
          <p:cNvPr id="29" name="TextBox 28">
            <a:extLst>
              <a:ext uri="{FF2B5EF4-FFF2-40B4-BE49-F238E27FC236}">
                <a16:creationId xmlns:a16="http://schemas.microsoft.com/office/drawing/2014/main" id="{72DE64A6-C6FE-427D-BDBF-F1C4539C41A3}"/>
              </a:ext>
            </a:extLst>
          </p:cNvPr>
          <p:cNvSpPr txBox="1"/>
          <p:nvPr/>
        </p:nvSpPr>
        <p:spPr>
          <a:xfrm>
            <a:off x="6852748" y="6541971"/>
            <a:ext cx="2255606" cy="246221"/>
          </a:xfrm>
          <a:prstGeom prst="rect">
            <a:avLst/>
          </a:prstGeom>
          <a:noFill/>
        </p:spPr>
        <p:txBody>
          <a:bodyPr wrap="square" rtlCol="0">
            <a:spAutoFit/>
          </a:bodyPr>
          <a:lstStyle/>
          <a:p>
            <a:pPr algn="ctr"/>
            <a:r>
              <a:rPr lang="en-US" sz="1000" b="1">
                <a:latin typeface="Arial "/>
              </a:rPr>
              <a:t>3 easy payments, 0% interest</a:t>
            </a:r>
          </a:p>
        </p:txBody>
      </p:sp>
      <p:grpSp>
        <p:nvGrpSpPr>
          <p:cNvPr id="44" name="Group 43">
            <a:extLst>
              <a:ext uri="{FF2B5EF4-FFF2-40B4-BE49-F238E27FC236}">
                <a16:creationId xmlns:a16="http://schemas.microsoft.com/office/drawing/2014/main" id="{2F247394-DCD2-E959-C48D-9613F1DD67F3}"/>
              </a:ext>
            </a:extLst>
          </p:cNvPr>
          <p:cNvGrpSpPr/>
          <p:nvPr/>
        </p:nvGrpSpPr>
        <p:grpSpPr>
          <a:xfrm>
            <a:off x="1513217" y="6289032"/>
            <a:ext cx="885554" cy="424527"/>
            <a:chOff x="442088" y="6289032"/>
            <a:chExt cx="885554" cy="424527"/>
          </a:xfrm>
        </p:grpSpPr>
        <p:sp>
          <p:nvSpPr>
            <p:cNvPr id="46" name="TextBox 45">
              <a:extLst>
                <a:ext uri="{FF2B5EF4-FFF2-40B4-BE49-F238E27FC236}">
                  <a16:creationId xmlns:a16="http://schemas.microsoft.com/office/drawing/2014/main" id="{5571B39C-9F6F-BC9E-C5DE-3E78D33F66ED}"/>
                </a:ext>
              </a:extLst>
            </p:cNvPr>
            <p:cNvSpPr txBox="1"/>
            <p:nvPr/>
          </p:nvSpPr>
          <p:spPr>
            <a:xfrm>
              <a:off x="748637" y="6289032"/>
              <a:ext cx="579005" cy="261610"/>
            </a:xfrm>
            <a:prstGeom prst="rect">
              <a:avLst/>
            </a:prstGeom>
            <a:noFill/>
          </p:spPr>
          <p:txBody>
            <a:bodyPr wrap="none" rtlCol="0">
              <a:spAutoFit/>
            </a:bodyPr>
            <a:lstStyle/>
            <a:p>
              <a:r>
                <a:rPr lang="en-US" sz="1050">
                  <a:solidFill>
                    <a:schemeClr val="tx1">
                      <a:lumMod val="75000"/>
                      <a:lumOff val="25000"/>
                    </a:schemeClr>
                  </a:solidFill>
                  <a:latin typeface="Arial" panose="020B0604020202020204" pitchFamily="34" charset="0"/>
                  <a:cs typeface="Arial" panose="020B0604020202020204" pitchFamily="34" charset="0"/>
                </a:rPr>
                <a:t>READ</a:t>
              </a:r>
              <a:endParaRPr lang="en-US" sz="110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822D2F7B-8B4F-C4E6-D6CF-0E01054E2D08}"/>
                </a:ext>
              </a:extLst>
            </p:cNvPr>
            <p:cNvGrpSpPr/>
            <p:nvPr/>
          </p:nvGrpSpPr>
          <p:grpSpPr>
            <a:xfrm>
              <a:off x="442088" y="6334002"/>
              <a:ext cx="332960" cy="330409"/>
              <a:chOff x="442087" y="6210434"/>
              <a:chExt cx="391885" cy="388882"/>
            </a:xfrm>
          </p:grpSpPr>
          <p:sp>
            <p:nvSpPr>
              <p:cNvPr id="49" name="Rounded Rectangle 48">
                <a:extLst>
                  <a:ext uri="{FF2B5EF4-FFF2-40B4-BE49-F238E27FC236}">
                    <a16:creationId xmlns:a16="http://schemas.microsoft.com/office/drawing/2014/main" id="{EE91F9C3-A40B-3F62-50D3-B59AB27114AF}"/>
                  </a:ext>
                </a:extLst>
              </p:cNvPr>
              <p:cNvSpPr/>
              <p:nvPr/>
            </p:nvSpPr>
            <p:spPr>
              <a:xfrm>
                <a:off x="442087" y="6210434"/>
                <a:ext cx="391885" cy="38888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hlinkClick r:id="rId9" action="ppaction://hlinksldjump"/>
                <a:extLst>
                  <a:ext uri="{FF2B5EF4-FFF2-40B4-BE49-F238E27FC236}">
                    <a16:creationId xmlns:a16="http://schemas.microsoft.com/office/drawing/2014/main" id="{A02D9C04-1D82-5224-EDFD-A0EFA2FD260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60045" y="6237097"/>
                <a:ext cx="341749" cy="341749"/>
              </a:xfrm>
              <a:prstGeom prst="rect">
                <a:avLst/>
              </a:prstGeom>
              <a:noFill/>
            </p:spPr>
          </p:pic>
        </p:grpSp>
        <p:sp>
          <p:nvSpPr>
            <p:cNvPr id="48" name="TextBox 47">
              <a:extLst>
                <a:ext uri="{FF2B5EF4-FFF2-40B4-BE49-F238E27FC236}">
                  <a16:creationId xmlns:a16="http://schemas.microsoft.com/office/drawing/2014/main" id="{B3500617-0B2E-4ABC-AC5B-8D90BF6404F3}"/>
                </a:ext>
              </a:extLst>
            </p:cNvPr>
            <p:cNvSpPr txBox="1"/>
            <p:nvPr/>
          </p:nvSpPr>
          <p:spPr>
            <a:xfrm>
              <a:off x="747179" y="6451949"/>
              <a:ext cx="468398" cy="261610"/>
            </a:xfrm>
            <a:prstGeom prst="rect">
              <a:avLst/>
            </a:prstGeom>
            <a:noFill/>
          </p:spPr>
          <p:txBody>
            <a:bodyPr wrap="none" rtlCol="0">
              <a:spAutoFit/>
            </a:bodyPr>
            <a:lstStyle/>
            <a:p>
              <a:r>
                <a:rPr lang="en-US" sz="1100">
                  <a:solidFill>
                    <a:schemeClr val="tx1">
                      <a:lumMod val="75000"/>
                      <a:lumOff val="25000"/>
                    </a:schemeClr>
                  </a:solidFill>
                  <a:latin typeface="Arial" panose="020B0604020202020204" pitchFamily="34" charset="0"/>
                  <a:cs typeface="Arial" panose="020B0604020202020204" pitchFamily="34" charset="0"/>
                </a:rPr>
                <a:t>T&amp;C</a:t>
              </a:r>
            </a:p>
          </p:txBody>
        </p:sp>
      </p:grpSp>
      <p:sp>
        <p:nvSpPr>
          <p:cNvPr id="51" name="TextBox 50">
            <a:extLst>
              <a:ext uri="{FF2B5EF4-FFF2-40B4-BE49-F238E27FC236}">
                <a16:creationId xmlns:a16="http://schemas.microsoft.com/office/drawing/2014/main" id="{4E95E1B9-8679-0AD6-9C55-4639D1A3CB95}"/>
              </a:ext>
            </a:extLst>
          </p:cNvPr>
          <p:cNvSpPr txBox="1"/>
          <p:nvPr/>
        </p:nvSpPr>
        <p:spPr>
          <a:xfrm>
            <a:off x="436692" y="6355158"/>
            <a:ext cx="1090363" cy="307777"/>
          </a:xfrm>
          <a:prstGeom prst="rect">
            <a:avLst/>
          </a:prstGeom>
          <a:noFill/>
        </p:spPr>
        <p:txBody>
          <a:bodyPr wrap="none" rtlCol="0">
            <a:spAutoFit/>
          </a:bodyPr>
          <a:lstStyle/>
          <a:p>
            <a:r>
              <a:rPr lang="en-US" sz="1400"/>
              <a:t>MORE INFO:</a:t>
            </a:r>
          </a:p>
        </p:txBody>
      </p:sp>
      <p:sp>
        <p:nvSpPr>
          <p:cNvPr id="60" name="TextBox 59">
            <a:extLst>
              <a:ext uri="{FF2B5EF4-FFF2-40B4-BE49-F238E27FC236}">
                <a16:creationId xmlns:a16="http://schemas.microsoft.com/office/drawing/2014/main" id="{C61D3D65-DBD2-4296-9203-F74D5E40A4F1}"/>
              </a:ext>
            </a:extLst>
          </p:cNvPr>
          <p:cNvSpPr txBox="1"/>
          <p:nvPr/>
        </p:nvSpPr>
        <p:spPr>
          <a:xfrm>
            <a:off x="876656" y="2497157"/>
            <a:ext cx="1512780" cy="11541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b="1">
                <a:latin typeface="Arial"/>
                <a:ea typeface="DengXian"/>
                <a:cs typeface="Arial"/>
              </a:rPr>
              <a:t>NOXXA</a:t>
            </a:r>
            <a:br>
              <a:rPr lang="en-US" sz="1500" b="1">
                <a:latin typeface="Arial"/>
                <a:ea typeface="DengXian"/>
                <a:cs typeface="Arial"/>
              </a:rPr>
            </a:br>
            <a:r>
              <a:rPr lang="en-US" sz="1500" b="1">
                <a:latin typeface="Arial"/>
                <a:ea typeface="DengXian"/>
                <a:cs typeface="Arial"/>
              </a:rPr>
              <a:t>Low Sugar Rice Cooker </a:t>
            </a:r>
            <a:r>
              <a:rPr lang="en-US" sz="1200">
                <a:latin typeface="Arial"/>
                <a:ea typeface="DengXian"/>
                <a:cs typeface="Arial"/>
              </a:rPr>
              <a:t>(</a:t>
            </a:r>
            <a:r>
              <a:rPr lang="en-US" sz="1200" kern="100">
                <a:effectLst/>
                <a:latin typeface="Arial"/>
                <a:ea typeface="Calibri" panose="020F0502020204030204" pitchFamily="34" charset="0"/>
                <a:cs typeface="Arial"/>
              </a:rPr>
              <a:t>309199</a:t>
            </a:r>
            <a:r>
              <a:rPr lang="en-US" sz="1200">
                <a:latin typeface="Arial"/>
                <a:ea typeface="DengXian"/>
                <a:cs typeface="Arial"/>
              </a:rPr>
              <a:t>) </a:t>
            </a:r>
            <a:br>
              <a:rPr lang="en-US" sz="1200">
                <a:latin typeface="Arial"/>
                <a:ea typeface="DengXian"/>
                <a:cs typeface="Arial"/>
              </a:rPr>
            </a:br>
            <a:r>
              <a:rPr lang="en-US" sz="1200">
                <a:latin typeface="Arial"/>
                <a:ea typeface="DengXian"/>
                <a:cs typeface="Arial"/>
              </a:rPr>
              <a:t>AP RM765.00</a:t>
            </a:r>
          </a:p>
        </p:txBody>
      </p:sp>
      <p:pic>
        <p:nvPicPr>
          <p:cNvPr id="1026" name="Picture 2">
            <a:extLst>
              <a:ext uri="{FF2B5EF4-FFF2-40B4-BE49-F238E27FC236}">
                <a16:creationId xmlns:a16="http://schemas.microsoft.com/office/drawing/2014/main" id="{C2172059-2FA5-8CFF-5456-B9A1719FD52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31402" y="1373971"/>
            <a:ext cx="1203289" cy="12032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F931C19-613A-7B8C-B0CF-3235DDB4CF5C}"/>
              </a:ext>
            </a:extLst>
          </p:cNvPr>
          <p:cNvSpPr txBox="1"/>
          <p:nvPr/>
        </p:nvSpPr>
        <p:spPr>
          <a:xfrm rot="16200000">
            <a:off x="-397182" y="2121848"/>
            <a:ext cx="1567250"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spc="300">
                <a:solidFill>
                  <a:schemeClr val="bg1"/>
                </a:solidFill>
                <a:latin typeface="Arial" panose="020B0604020202020204" pitchFamily="34" charset="0"/>
                <a:cs typeface="Arial" panose="020B0604020202020204" pitchFamily="34" charset="0"/>
              </a:rPr>
              <a:t>NEW</a:t>
            </a:r>
          </a:p>
        </p:txBody>
      </p:sp>
      <p:sp>
        <p:nvSpPr>
          <p:cNvPr id="11" name="TextBox 10">
            <a:extLst>
              <a:ext uri="{FF2B5EF4-FFF2-40B4-BE49-F238E27FC236}">
                <a16:creationId xmlns:a16="http://schemas.microsoft.com/office/drawing/2014/main" id="{0FF37008-2D4E-C0D8-F97C-C826CEBFABFF}"/>
              </a:ext>
            </a:extLst>
          </p:cNvPr>
          <p:cNvSpPr txBox="1"/>
          <p:nvPr/>
        </p:nvSpPr>
        <p:spPr>
          <a:xfrm>
            <a:off x="1772227" y="4121334"/>
            <a:ext cx="3038312"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err="1">
                <a:latin typeface="Arial" panose="020B0604020202020204" pitchFamily="34" charset="0"/>
                <a:ea typeface="DengXian" panose="02010600030101010101" pitchFamily="2" charset="-122"/>
                <a:cs typeface="Arial" panose="020B0604020202020204" pitchFamily="34" charset="0"/>
              </a:rPr>
              <a:t>Nutrilite</a:t>
            </a:r>
            <a:r>
              <a:rPr lang="en-US" sz="1400" b="1">
                <a:latin typeface="Arial" panose="020B0604020202020204" pitchFamily="34" charset="0"/>
                <a:ea typeface="DengXian" panose="02010600030101010101" pitchFamily="2" charset="-122"/>
                <a:cs typeface="Arial" panose="020B0604020202020204" pitchFamily="34" charset="0"/>
              </a:rPr>
              <a:t> Foundational Trio Plus </a:t>
            </a:r>
            <a:r>
              <a:rPr lang="en-US" sz="1200">
                <a:latin typeface="Arial" panose="020B0604020202020204" pitchFamily="34" charset="0"/>
                <a:ea typeface="DengXian" panose="02010600030101010101" pitchFamily="2" charset="-122"/>
                <a:cs typeface="Arial" panose="020B0604020202020204" pitchFamily="34" charset="0"/>
              </a:rPr>
              <a:t>(309207)  </a:t>
            </a:r>
          </a:p>
          <a:p>
            <a:r>
              <a:rPr lang="en-US" sz="1200">
                <a:latin typeface="Arial"/>
                <a:ea typeface="DengXian"/>
                <a:cs typeface="Arial"/>
              </a:rPr>
              <a:t>AP RM</a:t>
            </a:r>
            <a:r>
              <a:rPr lang="en-US" sz="1200">
                <a:effectLst/>
                <a:latin typeface="Arial "/>
              </a:rPr>
              <a:t>386.00 – RM484.50</a:t>
            </a:r>
          </a:p>
        </p:txBody>
      </p:sp>
      <p:sp>
        <p:nvSpPr>
          <p:cNvPr id="12" name="TextBox 11">
            <a:extLst>
              <a:ext uri="{FF2B5EF4-FFF2-40B4-BE49-F238E27FC236}">
                <a16:creationId xmlns:a16="http://schemas.microsoft.com/office/drawing/2014/main" id="{735371F7-BDA7-36AD-8027-F8385A35FE8D}"/>
              </a:ext>
            </a:extLst>
          </p:cNvPr>
          <p:cNvSpPr txBox="1"/>
          <p:nvPr/>
        </p:nvSpPr>
        <p:spPr>
          <a:xfrm>
            <a:off x="2559458" y="2497157"/>
            <a:ext cx="1560596" cy="11541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b="1">
                <a:latin typeface="Arial"/>
                <a:ea typeface="DengXian"/>
                <a:cs typeface="Arial"/>
              </a:rPr>
              <a:t>ARTISTRY Defend &amp; Glow Trio </a:t>
            </a:r>
          </a:p>
          <a:p>
            <a:pPr algn="ctr"/>
            <a:r>
              <a:rPr lang="en-US" sz="1200">
                <a:latin typeface="Arial"/>
                <a:ea typeface="DengXian"/>
                <a:cs typeface="Arial"/>
              </a:rPr>
              <a:t>(</a:t>
            </a:r>
            <a:r>
              <a:rPr lang="en-US" sz="1200" kern="100">
                <a:effectLst/>
                <a:latin typeface="Arial"/>
                <a:ea typeface="Calibri" panose="020F0502020204030204" pitchFamily="34" charset="0"/>
                <a:cs typeface="Arial"/>
              </a:rPr>
              <a:t>314626</a:t>
            </a:r>
            <a:r>
              <a:rPr lang="en-US" sz="1200">
                <a:latin typeface="Arial"/>
                <a:ea typeface="DengXian"/>
                <a:cs typeface="Arial"/>
              </a:rPr>
              <a:t>)</a:t>
            </a:r>
            <a:br>
              <a:rPr lang="en-US" sz="1200">
                <a:latin typeface="Arial"/>
                <a:ea typeface="DengXian"/>
                <a:cs typeface="Arial"/>
              </a:rPr>
            </a:br>
            <a:r>
              <a:rPr lang="en-US" sz="1200">
                <a:latin typeface="Arial"/>
                <a:ea typeface="DengXian"/>
                <a:cs typeface="Arial"/>
              </a:rPr>
              <a:t>AP RM</a:t>
            </a:r>
            <a:r>
              <a:rPr lang="en-US" sz="1200">
                <a:effectLst/>
                <a:latin typeface="Arial "/>
              </a:rPr>
              <a:t>513.50</a:t>
            </a:r>
          </a:p>
        </p:txBody>
      </p:sp>
      <p:sp>
        <p:nvSpPr>
          <p:cNvPr id="13" name="TextBox 12">
            <a:extLst>
              <a:ext uri="{FF2B5EF4-FFF2-40B4-BE49-F238E27FC236}">
                <a16:creationId xmlns:a16="http://schemas.microsoft.com/office/drawing/2014/main" id="{BADD3EE9-E875-DBC6-3FBE-1794114991C0}"/>
              </a:ext>
            </a:extLst>
          </p:cNvPr>
          <p:cNvSpPr txBox="1"/>
          <p:nvPr/>
        </p:nvSpPr>
        <p:spPr>
          <a:xfrm>
            <a:off x="4591194" y="2497157"/>
            <a:ext cx="1923394" cy="1154162"/>
          </a:xfrm>
          <a:prstGeom prst="rect">
            <a:avLst/>
          </a:prstGeom>
          <a:noFill/>
        </p:spPr>
        <p:txBody>
          <a:bodyPr wrap="square" lIns="91440" tIns="45720" rIns="91440" bIns="45720" rtlCol="0" anchor="t">
            <a:spAutoFit/>
          </a:bodyPr>
          <a:lstStyle/>
          <a:p>
            <a:pPr algn="ctr"/>
            <a:r>
              <a:rPr lang="en-US" sz="1500" b="1" err="1">
                <a:latin typeface="Arial"/>
                <a:ea typeface="+mn-lt"/>
                <a:cs typeface="Arial"/>
              </a:rPr>
              <a:t>BodyKey</a:t>
            </a:r>
            <a:r>
              <a:rPr lang="en-US" sz="1500" b="1">
                <a:latin typeface="Arial"/>
                <a:ea typeface="+mn-lt"/>
                <a:cs typeface="Arial"/>
              </a:rPr>
              <a:t> </a:t>
            </a:r>
            <a:br>
              <a:rPr lang="en-US" sz="1500" b="1">
                <a:latin typeface="Arial"/>
                <a:ea typeface="+mn-lt"/>
                <a:cs typeface="Arial"/>
              </a:rPr>
            </a:br>
            <a:r>
              <a:rPr lang="en-US" sz="1500" b="1">
                <a:latin typeface="Arial"/>
                <a:ea typeface="+mn-lt"/>
                <a:cs typeface="Arial"/>
              </a:rPr>
              <a:t>Start-Up Pack </a:t>
            </a:r>
          </a:p>
          <a:p>
            <a:pPr algn="ctr"/>
            <a:r>
              <a:rPr lang="en-US" sz="1500" b="1">
                <a:latin typeface="Arial"/>
                <a:ea typeface="+mn-lt"/>
                <a:cs typeface="Arial"/>
              </a:rPr>
              <a:t>(Gut Reset Edition) </a:t>
            </a:r>
          </a:p>
          <a:p>
            <a:pPr algn="ctr"/>
            <a:r>
              <a:rPr lang="en-US" sz="1200">
                <a:latin typeface="Arial"/>
                <a:ea typeface="+mn-lt"/>
                <a:cs typeface="Arial"/>
              </a:rPr>
              <a:t>(318226)</a:t>
            </a:r>
            <a:br>
              <a:rPr lang="en-US" sz="1200">
                <a:latin typeface="Arial"/>
                <a:ea typeface="+mn-lt"/>
                <a:cs typeface="Arial"/>
              </a:rPr>
            </a:br>
            <a:r>
              <a:rPr lang="en-US" sz="1200">
                <a:latin typeface="Arial"/>
                <a:ea typeface="+mn-lt"/>
                <a:cs typeface="Arial"/>
              </a:rPr>
              <a:t>AP </a:t>
            </a:r>
            <a:r>
              <a:rPr lang="en-US" sz="1200">
                <a:highlight>
                  <a:srgbClr val="FFFF00"/>
                </a:highlight>
                <a:latin typeface="Arial"/>
                <a:ea typeface="+mn-lt"/>
                <a:cs typeface="Arial"/>
              </a:rPr>
              <a:t>RM</a:t>
            </a:r>
            <a:r>
              <a:rPr lang="en-US" sz="1200">
                <a:highlight>
                  <a:srgbClr val="FFFF00"/>
                </a:highlight>
                <a:latin typeface="Arial "/>
                <a:ea typeface="+mn-lt"/>
                <a:cs typeface="Arial"/>
              </a:rPr>
              <a:t>801.5</a:t>
            </a:r>
            <a:r>
              <a:rPr lang="en-US" sz="1200">
                <a:effectLst/>
                <a:highlight>
                  <a:srgbClr val="FFFF00"/>
                </a:highlight>
                <a:latin typeface="Arial "/>
              </a:rPr>
              <a:t>0</a:t>
            </a:r>
            <a:endParaRPr lang="en-US" sz="1200"/>
          </a:p>
        </p:txBody>
      </p:sp>
      <p:sp>
        <p:nvSpPr>
          <p:cNvPr id="14" name="TextBox 13">
            <a:extLst>
              <a:ext uri="{FF2B5EF4-FFF2-40B4-BE49-F238E27FC236}">
                <a16:creationId xmlns:a16="http://schemas.microsoft.com/office/drawing/2014/main" id="{0D628EFC-CE74-F11A-075A-B53B6548F358}"/>
              </a:ext>
            </a:extLst>
          </p:cNvPr>
          <p:cNvSpPr txBox="1"/>
          <p:nvPr/>
        </p:nvSpPr>
        <p:spPr>
          <a:xfrm>
            <a:off x="6778100" y="2497157"/>
            <a:ext cx="2251201"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err="1">
                <a:ln>
                  <a:noFill/>
                </a:ln>
                <a:solidFill>
                  <a:prstClr val="black"/>
                </a:solidFill>
                <a:effectLst/>
                <a:uLnTx/>
                <a:uFillTx/>
                <a:latin typeface="Arial"/>
                <a:ea typeface="+mn-lt"/>
                <a:cs typeface="Arial"/>
              </a:rPr>
              <a:t>BodyKey</a:t>
            </a:r>
            <a:br>
              <a:rPr lang="en-US" sz="1500" b="1">
                <a:solidFill>
                  <a:prstClr val="black"/>
                </a:solidFill>
                <a:latin typeface="Arial"/>
                <a:ea typeface="+mn-lt"/>
                <a:cs typeface="Arial"/>
              </a:rPr>
            </a:br>
            <a:r>
              <a:rPr kumimoji="0" lang="en-US" sz="1500" b="1" i="0" u="none" strike="noStrike" kern="1200" cap="none" spc="0" normalizeH="0" baseline="0" noProof="0">
                <a:ln>
                  <a:noFill/>
                </a:ln>
                <a:solidFill>
                  <a:prstClr val="black"/>
                </a:solidFill>
                <a:effectLst/>
                <a:uLnTx/>
                <a:uFillTx/>
                <a:latin typeface="Arial"/>
                <a:ea typeface="+mn-lt"/>
                <a:cs typeface="Arial"/>
              </a:rPr>
              <a:t>Jump Start Kit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lt"/>
                <a:cs typeface="Arial"/>
              </a:rPr>
              <a:t>(313880)</a:t>
            </a:r>
            <a:endParaRPr kumimoji="0" lang="en-US" sz="1200" b="0" i="0" u="none" strike="noStrike" kern="1200" cap="none" spc="0" normalizeH="0" baseline="0" noProof="0">
              <a:ln>
                <a:noFill/>
              </a:ln>
              <a:solidFill>
                <a:prstClr val="black"/>
              </a:solidFill>
              <a:effectLst/>
              <a:uLnTx/>
              <a:uFillTx/>
              <a:latin typeface="Calibri" panose="020F0502020204030204"/>
              <a:ea typeface="+mn-lt"/>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Arial"/>
                <a:ea typeface="+mn-lt"/>
                <a:cs typeface="Arial"/>
              </a:rPr>
              <a:t>AP </a:t>
            </a:r>
            <a:r>
              <a:rPr lang="en-US" sz="1200">
                <a:highlight>
                  <a:srgbClr val="FFFF00"/>
                </a:highlight>
                <a:latin typeface="Arial"/>
                <a:ea typeface="+mn-lt"/>
                <a:cs typeface="Arial"/>
              </a:rPr>
              <a:t>RM</a:t>
            </a:r>
            <a:r>
              <a:rPr lang="en-US" sz="1200">
                <a:highlight>
                  <a:srgbClr val="FFFF00"/>
                </a:highlight>
                <a:latin typeface="Arial "/>
                <a:ea typeface="+mn-lt"/>
                <a:cs typeface="Arial"/>
              </a:rPr>
              <a:t>1607</a:t>
            </a:r>
            <a:r>
              <a:rPr lang="en-US" sz="1200">
                <a:effectLst/>
                <a:highlight>
                  <a:srgbClr val="FFFF00"/>
                </a:highlight>
                <a:latin typeface="Arial "/>
              </a:rPr>
              <a:t>.50</a:t>
            </a:r>
            <a:endParaRPr lang="en-US" sz="1200">
              <a:effectLst/>
              <a:latin typeface="Arial "/>
            </a:endParaRPr>
          </a:p>
        </p:txBody>
      </p:sp>
      <p:sp>
        <p:nvSpPr>
          <p:cNvPr id="16" name="TextBox 15">
            <a:extLst>
              <a:ext uri="{FF2B5EF4-FFF2-40B4-BE49-F238E27FC236}">
                <a16:creationId xmlns:a16="http://schemas.microsoft.com/office/drawing/2014/main" id="{D5266BBD-65D1-B13D-C8BC-D8B3E9373AB3}"/>
              </a:ext>
            </a:extLst>
          </p:cNvPr>
          <p:cNvSpPr txBox="1"/>
          <p:nvPr/>
        </p:nvSpPr>
        <p:spPr>
          <a:xfrm>
            <a:off x="6317726" y="4121334"/>
            <a:ext cx="2148132" cy="677108"/>
          </a:xfrm>
          <a:prstGeom prst="rect">
            <a:avLst/>
          </a:prstGeom>
          <a:noFill/>
        </p:spPr>
        <p:txBody>
          <a:bodyPr wrap="square" rtlCol="0">
            <a:spAutoFit/>
          </a:bodyPr>
          <a:lstStyle/>
          <a:p>
            <a:r>
              <a:rPr lang="en-US" sz="1400" b="1">
                <a:latin typeface="Arial" panose="020B0604020202020204" pitchFamily="34" charset="0"/>
                <a:ea typeface="DengXian" panose="02010600030101010101" pitchFamily="2" charset="-122"/>
                <a:cs typeface="Arial" panose="020B0604020202020204" pitchFamily="34" charset="0"/>
              </a:rPr>
              <a:t>NUTRILITE Gut C Duo </a:t>
            </a:r>
          </a:p>
          <a:p>
            <a:r>
              <a:rPr lang="en-US" sz="1200">
                <a:latin typeface="Arial" panose="020B0604020202020204" pitchFamily="34" charset="0"/>
                <a:ea typeface="DengXian" panose="02010600030101010101" pitchFamily="2" charset="-122"/>
                <a:cs typeface="Arial" panose="020B0604020202020204" pitchFamily="34" charset="0"/>
              </a:rPr>
              <a:t>(312599) </a:t>
            </a:r>
            <a:br>
              <a:rPr lang="en-US" sz="1200">
                <a:latin typeface="Arial" panose="020B0604020202020204" pitchFamily="34" charset="0"/>
                <a:ea typeface="DengXian" panose="02010600030101010101" pitchFamily="2" charset="-122"/>
                <a:cs typeface="Arial" panose="020B0604020202020204" pitchFamily="34" charset="0"/>
              </a:rPr>
            </a:br>
            <a:r>
              <a:rPr lang="en-US" sz="1200">
                <a:latin typeface="Arial" panose="020B0604020202020204" pitchFamily="34" charset="0"/>
                <a:ea typeface="DengXian" panose="02010600030101010101" pitchFamily="2" charset="-122"/>
                <a:cs typeface="Arial" panose="020B0604020202020204" pitchFamily="34" charset="0"/>
              </a:rPr>
              <a:t>AP RM</a:t>
            </a:r>
            <a:r>
              <a:rPr lang="en-US" sz="1200">
                <a:effectLst/>
                <a:latin typeface="Arial "/>
              </a:rPr>
              <a:t>225.50 – RM 287.50</a:t>
            </a:r>
          </a:p>
        </p:txBody>
      </p:sp>
      <p:pic>
        <p:nvPicPr>
          <p:cNvPr id="25" name="Picture 24">
            <a:extLst>
              <a:ext uri="{FF2B5EF4-FFF2-40B4-BE49-F238E27FC236}">
                <a16:creationId xmlns:a16="http://schemas.microsoft.com/office/drawing/2014/main" id="{FAB0E602-A2E3-4E27-98D6-EB058C1C30E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0498" b="26164"/>
          <a:stretch/>
        </p:blipFill>
        <p:spPr>
          <a:xfrm>
            <a:off x="617363" y="5308282"/>
            <a:ext cx="1225411" cy="531077"/>
          </a:xfrm>
          <a:prstGeom prst="rect">
            <a:avLst/>
          </a:prstGeom>
        </p:spPr>
      </p:pic>
      <p:grpSp>
        <p:nvGrpSpPr>
          <p:cNvPr id="26" name="Group 25">
            <a:extLst>
              <a:ext uri="{FF2B5EF4-FFF2-40B4-BE49-F238E27FC236}">
                <a16:creationId xmlns:a16="http://schemas.microsoft.com/office/drawing/2014/main" id="{D5711EF3-0185-3D41-EDAC-352DD2B28B53}"/>
              </a:ext>
            </a:extLst>
          </p:cNvPr>
          <p:cNvGrpSpPr/>
          <p:nvPr/>
        </p:nvGrpSpPr>
        <p:grpSpPr>
          <a:xfrm>
            <a:off x="5362412" y="3936518"/>
            <a:ext cx="986532" cy="861624"/>
            <a:chOff x="10376456" y="2692294"/>
            <a:chExt cx="1768631" cy="1544702"/>
          </a:xfrm>
        </p:grpSpPr>
        <p:pic>
          <p:nvPicPr>
            <p:cNvPr id="30" name="Picture 8" descr="Graphical user interface&#10;&#10;Description automatically generated">
              <a:extLst>
                <a:ext uri="{FF2B5EF4-FFF2-40B4-BE49-F238E27FC236}">
                  <a16:creationId xmlns:a16="http://schemas.microsoft.com/office/drawing/2014/main" id="{65F1FB03-10B8-156D-3896-03369DD8C7D5}"/>
                </a:ext>
              </a:extLst>
            </p:cNvPr>
            <p:cNvPicPr>
              <a:picLocks noChangeAspect="1"/>
            </p:cNvPicPr>
            <p:nvPr/>
          </p:nvPicPr>
          <p:blipFill>
            <a:blip r:embed="rId13"/>
            <a:stretch>
              <a:fillRect/>
            </a:stretch>
          </p:blipFill>
          <p:spPr>
            <a:xfrm>
              <a:off x="10376456" y="2692294"/>
              <a:ext cx="833702" cy="1544702"/>
            </a:xfrm>
            <a:prstGeom prst="rect">
              <a:avLst/>
            </a:prstGeom>
          </p:spPr>
        </p:pic>
        <p:pic>
          <p:nvPicPr>
            <p:cNvPr id="31" name="Picture 9">
              <a:extLst>
                <a:ext uri="{FF2B5EF4-FFF2-40B4-BE49-F238E27FC236}">
                  <a16:creationId xmlns:a16="http://schemas.microsoft.com/office/drawing/2014/main" id="{E7192415-8BD2-7789-2838-7A4767BA52E7}"/>
                </a:ext>
              </a:extLst>
            </p:cNvPr>
            <p:cNvPicPr>
              <a:picLocks noChangeAspect="1"/>
            </p:cNvPicPr>
            <p:nvPr/>
          </p:nvPicPr>
          <p:blipFill>
            <a:blip r:embed="rId14"/>
            <a:stretch>
              <a:fillRect/>
            </a:stretch>
          </p:blipFill>
          <p:spPr>
            <a:xfrm>
              <a:off x="11000764" y="3091370"/>
              <a:ext cx="1144323" cy="1142966"/>
            </a:xfrm>
            <a:prstGeom prst="rect">
              <a:avLst/>
            </a:prstGeom>
          </p:spPr>
        </p:pic>
      </p:grpSp>
      <p:grpSp>
        <p:nvGrpSpPr>
          <p:cNvPr id="32" name="Group 31">
            <a:extLst>
              <a:ext uri="{FF2B5EF4-FFF2-40B4-BE49-F238E27FC236}">
                <a16:creationId xmlns:a16="http://schemas.microsoft.com/office/drawing/2014/main" id="{B05840C9-CC45-B122-E715-C1439C01E499}"/>
              </a:ext>
            </a:extLst>
          </p:cNvPr>
          <p:cNvGrpSpPr/>
          <p:nvPr/>
        </p:nvGrpSpPr>
        <p:grpSpPr>
          <a:xfrm>
            <a:off x="2702162" y="1342139"/>
            <a:ext cx="1275187" cy="1215564"/>
            <a:chOff x="-778267" y="2260258"/>
            <a:chExt cx="3711590" cy="3429803"/>
          </a:xfrm>
        </p:grpSpPr>
        <p:pic>
          <p:nvPicPr>
            <p:cNvPr id="33" name="Picture 32" descr="A picture containing text, toiletry&#10;&#10;Description automatically generated">
              <a:extLst>
                <a:ext uri="{FF2B5EF4-FFF2-40B4-BE49-F238E27FC236}">
                  <a16:creationId xmlns:a16="http://schemas.microsoft.com/office/drawing/2014/main" id="{B2343BA5-141F-924C-7E72-7ACBBA9AB11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8267" y="2260258"/>
              <a:ext cx="1934022" cy="3403281"/>
            </a:xfrm>
            <a:prstGeom prst="rect">
              <a:avLst/>
            </a:prstGeom>
          </p:spPr>
        </p:pic>
        <p:pic>
          <p:nvPicPr>
            <p:cNvPr id="34" name="Picture 33" descr="A picture containing text, monitor, screen&#10;&#10;Description automatically generated">
              <a:extLst>
                <a:ext uri="{FF2B5EF4-FFF2-40B4-BE49-F238E27FC236}">
                  <a16:creationId xmlns:a16="http://schemas.microsoft.com/office/drawing/2014/main" id="{CA348189-8BD8-4603-6AB3-831632C86F8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6865" y="4099470"/>
              <a:ext cx="2126458" cy="1590591"/>
            </a:xfrm>
            <a:prstGeom prst="rect">
              <a:avLst/>
            </a:prstGeom>
          </p:spPr>
        </p:pic>
        <p:pic>
          <p:nvPicPr>
            <p:cNvPr id="35" name="Picture 34" descr="A picture containing toiletry, cup&#10;&#10;Description automatically generated">
              <a:extLst>
                <a:ext uri="{FF2B5EF4-FFF2-40B4-BE49-F238E27FC236}">
                  <a16:creationId xmlns:a16="http://schemas.microsoft.com/office/drawing/2014/main" id="{2359AFE9-DF4D-D3D7-B41B-BABB0132A42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4034" y="3843537"/>
              <a:ext cx="1141397" cy="1777067"/>
            </a:xfrm>
            <a:prstGeom prst="rect">
              <a:avLst/>
            </a:prstGeom>
          </p:spPr>
        </p:pic>
      </p:grpSp>
      <p:sp>
        <p:nvSpPr>
          <p:cNvPr id="36" name="TextBox 35">
            <a:extLst>
              <a:ext uri="{FF2B5EF4-FFF2-40B4-BE49-F238E27FC236}">
                <a16:creationId xmlns:a16="http://schemas.microsoft.com/office/drawing/2014/main" id="{960B8DE0-E744-23CB-5257-24592D346A0E}"/>
              </a:ext>
            </a:extLst>
          </p:cNvPr>
          <p:cNvSpPr txBox="1"/>
          <p:nvPr/>
        </p:nvSpPr>
        <p:spPr>
          <a:xfrm>
            <a:off x="7322819" y="2099509"/>
            <a:ext cx="17391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0000"/>
                </a:solidFill>
                <a:latin typeface="Arial" panose="020B0604020202020204" pitchFamily="34" charset="0"/>
                <a:cs typeface="Arial" panose="020B0604020202020204" pitchFamily="34" charset="0"/>
              </a:rPr>
              <a:t>NEW</a:t>
            </a:r>
          </a:p>
        </p:txBody>
      </p:sp>
      <p:grpSp>
        <p:nvGrpSpPr>
          <p:cNvPr id="37" name="Group 36">
            <a:extLst>
              <a:ext uri="{FF2B5EF4-FFF2-40B4-BE49-F238E27FC236}">
                <a16:creationId xmlns:a16="http://schemas.microsoft.com/office/drawing/2014/main" id="{E52F05AF-E120-D05A-73A7-6A76627F031F}"/>
              </a:ext>
            </a:extLst>
          </p:cNvPr>
          <p:cNvGrpSpPr/>
          <p:nvPr/>
        </p:nvGrpSpPr>
        <p:grpSpPr>
          <a:xfrm>
            <a:off x="4550917" y="1584382"/>
            <a:ext cx="1921626" cy="1011794"/>
            <a:chOff x="1052067" y="3161125"/>
            <a:chExt cx="1860958" cy="979849"/>
          </a:xfrm>
        </p:grpSpPr>
        <p:pic>
          <p:nvPicPr>
            <p:cNvPr id="38" name="Picture 37" descr="A picture containing container, plastic, vegetable&#10;&#10;Description automatically generated">
              <a:extLst>
                <a:ext uri="{FF2B5EF4-FFF2-40B4-BE49-F238E27FC236}">
                  <a16:creationId xmlns:a16="http://schemas.microsoft.com/office/drawing/2014/main" id="{AA1AEC5B-CC3A-3C73-C914-1D4158E5A02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09844" y="3311089"/>
              <a:ext cx="503181" cy="799883"/>
            </a:xfrm>
            <a:prstGeom prst="rect">
              <a:avLst/>
            </a:prstGeom>
          </p:spPr>
        </p:pic>
        <p:pic>
          <p:nvPicPr>
            <p:cNvPr id="39" name="Picture 38" descr="Graphical user interface, application&#10;&#10;Description automatically generated">
              <a:extLst>
                <a:ext uri="{FF2B5EF4-FFF2-40B4-BE49-F238E27FC236}">
                  <a16:creationId xmlns:a16="http://schemas.microsoft.com/office/drawing/2014/main" id="{A48A5D66-8B34-4EB0-401A-8CB8E209808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32337" y="3161125"/>
              <a:ext cx="695886" cy="942877"/>
            </a:xfrm>
            <a:prstGeom prst="rect">
              <a:avLst/>
            </a:prstGeom>
          </p:spPr>
        </p:pic>
        <p:pic>
          <p:nvPicPr>
            <p:cNvPr id="40" name="Picture 39">
              <a:extLst>
                <a:ext uri="{FF2B5EF4-FFF2-40B4-BE49-F238E27FC236}">
                  <a16:creationId xmlns:a16="http://schemas.microsoft.com/office/drawing/2014/main" id="{6686B8BA-199D-5480-1849-B85144568DE6}"/>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1052067" y="3446591"/>
              <a:ext cx="657646" cy="657645"/>
            </a:xfrm>
            <a:prstGeom prst="rect">
              <a:avLst/>
            </a:prstGeom>
          </p:spPr>
        </p:pic>
        <p:pic>
          <p:nvPicPr>
            <p:cNvPr id="41" name="Picture 40" descr="A picture containing text, skin cream&#10;&#10;Description automatically generated">
              <a:extLst>
                <a:ext uri="{FF2B5EF4-FFF2-40B4-BE49-F238E27FC236}">
                  <a16:creationId xmlns:a16="http://schemas.microsoft.com/office/drawing/2014/main" id="{39244C90-D3D9-8B9E-BA80-45317CD3648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278886" y="3618010"/>
              <a:ext cx="285444" cy="515838"/>
            </a:xfrm>
            <a:prstGeom prst="rect">
              <a:avLst/>
            </a:prstGeom>
          </p:spPr>
        </p:pic>
        <p:pic>
          <p:nvPicPr>
            <p:cNvPr id="42" name="Picture 41" descr="Diagram&#10;&#10;Description automatically generated with low confidence">
              <a:extLst>
                <a:ext uri="{FF2B5EF4-FFF2-40B4-BE49-F238E27FC236}">
                  <a16:creationId xmlns:a16="http://schemas.microsoft.com/office/drawing/2014/main" id="{0943AC42-9A81-1B86-B4A2-ED271FB1060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413386" y="3441330"/>
              <a:ext cx="715508" cy="699644"/>
            </a:xfrm>
            <a:prstGeom prst="rect">
              <a:avLst/>
            </a:prstGeom>
          </p:spPr>
        </p:pic>
      </p:grpSp>
      <p:pic>
        <p:nvPicPr>
          <p:cNvPr id="43" name="Picture 42">
            <a:extLst>
              <a:ext uri="{FF2B5EF4-FFF2-40B4-BE49-F238E27FC236}">
                <a16:creationId xmlns:a16="http://schemas.microsoft.com/office/drawing/2014/main" id="{A8C32DF8-645C-60EA-182B-ECCF5A6A1CF8}"/>
              </a:ext>
              <a:ext uri="{C183D7F6-B498-43B3-948B-1728B52AA6E4}">
                <adec:decorative xmlns:adec="http://schemas.microsoft.com/office/drawing/2017/decorative" val="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734325" y="1346484"/>
            <a:ext cx="2095278" cy="1378694"/>
          </a:xfrm>
          <a:prstGeom prst="rect">
            <a:avLst/>
          </a:prstGeom>
        </p:spPr>
      </p:pic>
      <p:grpSp>
        <p:nvGrpSpPr>
          <p:cNvPr id="56" name="Group 55">
            <a:extLst>
              <a:ext uri="{FF2B5EF4-FFF2-40B4-BE49-F238E27FC236}">
                <a16:creationId xmlns:a16="http://schemas.microsoft.com/office/drawing/2014/main" id="{3E998F57-DCCF-82CA-E1F4-3BA082DE8B3E}"/>
              </a:ext>
            </a:extLst>
          </p:cNvPr>
          <p:cNvGrpSpPr/>
          <p:nvPr/>
        </p:nvGrpSpPr>
        <p:grpSpPr>
          <a:xfrm>
            <a:off x="336333" y="3867173"/>
            <a:ext cx="1510881" cy="1101621"/>
            <a:chOff x="3449110" y="2953075"/>
            <a:chExt cx="2503286" cy="1825209"/>
          </a:xfrm>
        </p:grpSpPr>
        <p:pic>
          <p:nvPicPr>
            <p:cNvPr id="53" name="Picture 52" descr="A picture containing text&#10;&#10;Description automatically generated">
              <a:extLst>
                <a:ext uri="{FF2B5EF4-FFF2-40B4-BE49-F238E27FC236}">
                  <a16:creationId xmlns:a16="http://schemas.microsoft.com/office/drawing/2014/main" id="{AA9A0F4D-049B-B5BE-9931-94695524BA5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449110" y="2953075"/>
              <a:ext cx="1183379" cy="1706617"/>
            </a:xfrm>
            <a:prstGeom prst="rect">
              <a:avLst/>
            </a:prstGeom>
          </p:spPr>
        </p:pic>
        <p:pic>
          <p:nvPicPr>
            <p:cNvPr id="54" name="Picture 53" descr="A picture containing text&#10;&#10;Description automatically generated">
              <a:extLst>
                <a:ext uri="{FF2B5EF4-FFF2-40B4-BE49-F238E27FC236}">
                  <a16:creationId xmlns:a16="http://schemas.microsoft.com/office/drawing/2014/main" id="{C23037F4-A1B8-FAA0-3DFB-2CA90C6C3F3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580087" y="3034313"/>
              <a:ext cx="486946" cy="990058"/>
            </a:xfrm>
            <a:prstGeom prst="rect">
              <a:avLst/>
            </a:prstGeom>
          </p:spPr>
        </p:pic>
        <p:pic>
          <p:nvPicPr>
            <p:cNvPr id="55" name="Picture 54">
              <a:extLst>
                <a:ext uri="{FF2B5EF4-FFF2-40B4-BE49-F238E27FC236}">
                  <a16:creationId xmlns:a16="http://schemas.microsoft.com/office/drawing/2014/main" id="{6320039D-B1FE-52D2-4E9B-3F67AF8C05C7}"/>
                </a:ext>
              </a:extLst>
            </p:cNvPr>
            <p:cNvPicPr>
              <a:picLocks noChangeAspect="1"/>
            </p:cNvPicPr>
            <p:nvPr/>
          </p:nvPicPr>
          <p:blipFill>
            <a:blip r:embed="rId26" cstate="print">
              <a:extLst>
                <a:ext uri="{28A0092B-C50C-407E-A947-70E740481C1C}">
                  <a14:useLocalDpi xmlns:a14="http://schemas.microsoft.com/office/drawing/2010/main" val="0"/>
                </a:ext>
              </a:extLst>
            </a:blip>
            <a:srcRect/>
            <a:stretch/>
          </p:blipFill>
          <p:spPr>
            <a:xfrm>
              <a:off x="3946359" y="3813608"/>
              <a:ext cx="2006037" cy="964676"/>
            </a:xfrm>
            <a:prstGeom prst="rect">
              <a:avLst/>
            </a:prstGeom>
          </p:spPr>
        </p:pic>
      </p:grpSp>
      <p:sp>
        <p:nvSpPr>
          <p:cNvPr id="21" name="TextBox 20">
            <a:extLst>
              <a:ext uri="{FF2B5EF4-FFF2-40B4-BE49-F238E27FC236}">
                <a16:creationId xmlns:a16="http://schemas.microsoft.com/office/drawing/2014/main" id="{4D9B480C-326D-512E-6CF3-B527B2CDDB00}"/>
              </a:ext>
            </a:extLst>
          </p:cNvPr>
          <p:cNvSpPr txBox="1"/>
          <p:nvPr/>
        </p:nvSpPr>
        <p:spPr>
          <a:xfrm>
            <a:off x="1772227" y="5190486"/>
            <a:ext cx="307339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Arial"/>
                <a:cs typeface="Arial"/>
              </a:rPr>
              <a:t>ARTISTRY INTENSIVE SKINCARE </a:t>
            </a:r>
            <a:br>
              <a:rPr lang="en-US" sz="1400" b="1">
                <a:latin typeface="Arial"/>
                <a:cs typeface="Arial"/>
              </a:rPr>
            </a:br>
            <a:r>
              <a:rPr lang="en-US" sz="1400" b="1">
                <a:latin typeface="Arial"/>
                <a:cs typeface="Arial"/>
              </a:rPr>
              <a:t>14-Night Reset Program </a:t>
            </a:r>
            <a:r>
              <a:rPr lang="en-US" sz="1200">
                <a:latin typeface="Arial"/>
                <a:cs typeface="Arial"/>
              </a:rPr>
              <a:t>(123776)</a:t>
            </a:r>
          </a:p>
          <a:p>
            <a:r>
              <a:rPr lang="en-US" sz="1200">
                <a:latin typeface="Arial"/>
                <a:cs typeface="Arial"/>
              </a:rPr>
              <a:t>AP RM</a:t>
            </a:r>
            <a:r>
              <a:rPr lang="en-US" sz="1200">
                <a:effectLst/>
                <a:latin typeface="Arial "/>
              </a:rPr>
              <a:t>896.50</a:t>
            </a:r>
          </a:p>
        </p:txBody>
      </p:sp>
      <p:sp>
        <p:nvSpPr>
          <p:cNvPr id="22" name="TextBox 21">
            <a:extLst>
              <a:ext uri="{FF2B5EF4-FFF2-40B4-BE49-F238E27FC236}">
                <a16:creationId xmlns:a16="http://schemas.microsoft.com/office/drawing/2014/main" id="{BF24B871-A9F5-C06D-4DFB-F733234B9ADD}"/>
              </a:ext>
            </a:extLst>
          </p:cNvPr>
          <p:cNvSpPr txBox="1"/>
          <p:nvPr/>
        </p:nvSpPr>
        <p:spPr>
          <a:xfrm>
            <a:off x="6317726" y="5326533"/>
            <a:ext cx="2610620"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Arial" panose="020B0604020202020204" pitchFamily="34" charset="0"/>
                <a:ea typeface="DengXian" panose="02010600030101010101" pitchFamily="2" charset="-122"/>
                <a:cs typeface="Arial" panose="020B0604020202020204" pitchFamily="34" charset="0"/>
              </a:rPr>
              <a:t>eSpring Cartridge</a:t>
            </a:r>
            <a:br>
              <a:rPr lang="en-US" sz="1400" b="1">
                <a:latin typeface="Arial" panose="020B0604020202020204" pitchFamily="34" charset="0"/>
                <a:ea typeface="DengXian" panose="02010600030101010101" pitchFamily="2" charset="-122"/>
                <a:cs typeface="Arial" panose="020B0604020202020204" pitchFamily="34" charset="0"/>
              </a:rPr>
            </a:br>
            <a:r>
              <a:rPr lang="en-US" sz="1200">
                <a:latin typeface="Arial" panose="020B0604020202020204" pitchFamily="34" charset="0"/>
                <a:ea typeface="DengXian" panose="02010600030101010101" pitchFamily="2" charset="-122"/>
                <a:cs typeface="Arial" panose="020B0604020202020204" pitchFamily="34" charset="0"/>
              </a:rPr>
              <a:t>(100186)</a:t>
            </a:r>
          </a:p>
          <a:p>
            <a:r>
              <a:rPr lang="en-US" sz="1200">
                <a:latin typeface="Arial" panose="020B0604020202020204" pitchFamily="34" charset="0"/>
                <a:ea typeface="DengXian" panose="02010600030101010101" pitchFamily="2" charset="-122"/>
                <a:cs typeface="Arial" panose="020B0604020202020204" pitchFamily="34" charset="0"/>
              </a:rPr>
              <a:t>AP RM639.00</a:t>
            </a:r>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4571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03EF9C-54D0-1E4D-AEB5-729A2EA5A315}"/>
              </a:ext>
            </a:extLst>
          </p:cNvPr>
          <p:cNvSpPr/>
          <p:nvPr/>
        </p:nvSpPr>
        <p:spPr>
          <a:xfrm>
            <a:off x="148757" y="245204"/>
            <a:ext cx="8820000" cy="6612796"/>
          </a:xfrm>
          <a:prstGeom prst="rect">
            <a:avLst/>
          </a:prstGeom>
          <a:solidFill>
            <a:srgbClr val="82A17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16841B6-AA4D-4741-9A2F-0832740CDEF0}"/>
              </a:ext>
            </a:extLst>
          </p:cNvPr>
          <p:cNvSpPr/>
          <p:nvPr/>
        </p:nvSpPr>
        <p:spPr>
          <a:xfrm>
            <a:off x="350091" y="-61644"/>
            <a:ext cx="2700000" cy="482010"/>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EA5D44B-3469-DA40-8A18-BFB569AB3EAB}"/>
              </a:ext>
            </a:extLst>
          </p:cNvPr>
          <p:cNvSpPr txBox="1"/>
          <p:nvPr/>
        </p:nvSpPr>
        <p:spPr>
          <a:xfrm>
            <a:off x="384134" y="79871"/>
            <a:ext cx="2631915" cy="338554"/>
          </a:xfrm>
          <a:prstGeom prst="rect">
            <a:avLst/>
          </a:prstGeom>
          <a:noFill/>
          <a:effectLst/>
        </p:spPr>
        <p:txBody>
          <a:bodyPr wrap="square" rtlCol="0">
            <a:spAutoFit/>
          </a:bodyPr>
          <a:lstStyle/>
          <a:p>
            <a:pPr algn="ctr"/>
            <a:r>
              <a:rPr lang="en-MY" sz="1600" b="1" spc="50">
                <a:ln w="9525" cmpd="sng">
                  <a:noFill/>
                  <a:prstDash val="solid"/>
                </a:ln>
                <a:solidFill>
                  <a:schemeClr val="bg1"/>
                </a:solidFill>
                <a:latin typeface="Arial" panose="020B0604020202020204" pitchFamily="34" charset="0"/>
                <a:cs typeface="Arial" panose="020B0604020202020204" pitchFamily="34" charset="0"/>
              </a:rPr>
              <a:t>TERMS &amp; CONDITIONS</a:t>
            </a:r>
          </a:p>
        </p:txBody>
      </p:sp>
      <p:graphicFrame>
        <p:nvGraphicFramePr>
          <p:cNvPr id="28" name="Table 27">
            <a:extLst>
              <a:ext uri="{FF2B5EF4-FFF2-40B4-BE49-F238E27FC236}">
                <a16:creationId xmlns:a16="http://schemas.microsoft.com/office/drawing/2014/main" id="{EAEA3CEF-2609-44B3-B814-E4402AE0C868}"/>
              </a:ext>
            </a:extLst>
          </p:cNvPr>
          <p:cNvGraphicFramePr>
            <a:graphicFrameLocks noGrp="1"/>
          </p:cNvGraphicFramePr>
          <p:nvPr/>
        </p:nvGraphicFramePr>
        <p:xfrm>
          <a:off x="311197" y="457200"/>
          <a:ext cx="3884414" cy="1097280"/>
        </p:xfrm>
        <a:graphic>
          <a:graphicData uri="http://schemas.openxmlformats.org/drawingml/2006/table">
            <a:tbl>
              <a:tblPr/>
              <a:tblGrid>
                <a:gridCol w="3884414">
                  <a:extLst>
                    <a:ext uri="{9D8B030D-6E8A-4147-A177-3AD203B41FA5}">
                      <a16:colId xmlns:a16="http://schemas.microsoft.com/office/drawing/2014/main" val="340511979"/>
                    </a:ext>
                  </a:extLst>
                </a:gridCol>
              </a:tblGrid>
              <a:tr h="158750">
                <a:tc>
                  <a:txBody>
                    <a:bodyPr/>
                    <a:lstStyle/>
                    <a:p>
                      <a:pPr algn="l" fontAlgn="base"/>
                      <a:r>
                        <a:rPr lang="en-US" sz="1000" b="1" i="0">
                          <a:solidFill>
                            <a:schemeClr val="bg1"/>
                          </a:solidFill>
                          <a:effectLst/>
                          <a:latin typeface="Arial"/>
                        </a:rPr>
                        <a:t>LAUNCH: </a:t>
                      </a:r>
                      <a:r>
                        <a:rPr lang="en-US" sz="1000" b="1" i="0" err="1">
                          <a:solidFill>
                            <a:schemeClr val="bg1"/>
                          </a:solidFill>
                          <a:effectLst/>
                          <a:latin typeface="Arial"/>
                        </a:rPr>
                        <a:t>BodyKey</a:t>
                      </a:r>
                      <a:r>
                        <a:rPr lang="en-US" sz="1000" b="1" i="0">
                          <a:solidFill>
                            <a:schemeClr val="bg1"/>
                          </a:solidFill>
                          <a:effectLst/>
                          <a:latin typeface="Arial"/>
                        </a:rPr>
                        <a:t> by </a:t>
                      </a:r>
                      <a:r>
                        <a:rPr lang="en-US" sz="1000" b="1" i="0" err="1">
                          <a:solidFill>
                            <a:schemeClr val="bg1"/>
                          </a:solidFill>
                          <a:effectLst/>
                          <a:latin typeface="Arial"/>
                        </a:rPr>
                        <a:t>Nutrilite</a:t>
                      </a:r>
                      <a:r>
                        <a:rPr lang="en-US" sz="1000" b="1" i="0">
                          <a:solidFill>
                            <a:schemeClr val="bg1"/>
                          </a:solidFill>
                          <a:effectLst/>
                          <a:latin typeface="Arial"/>
                        </a:rPr>
                        <a:t> Meal Replacement Shake (Milk Tea)</a:t>
                      </a:r>
                      <a:endParaRPr lang="en-US" b="1" i="0">
                        <a:solidFill>
                          <a:schemeClr val="bg1"/>
                        </a:solidFill>
                        <a:effectLst/>
                        <a:latin typeface="Arial"/>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2A176"/>
                    </a:solidFill>
                  </a:tcPr>
                </a:tc>
                <a:extLst>
                  <a:ext uri="{0D108BD9-81ED-4DB2-BD59-A6C34878D82A}">
                    <a16:rowId xmlns:a16="http://schemas.microsoft.com/office/drawing/2014/main" val="461463819"/>
                  </a:ext>
                </a:extLst>
              </a:tr>
              <a:tr h="406400">
                <a:tc>
                  <a:txBody>
                    <a:bodyPr/>
                    <a:lstStyle/>
                    <a:p>
                      <a:pPr marL="0" marR="0" lvl="0" indent="0" algn="l" rtl="0" eaLnBrk="1" fontAlgn="auto" latinLnBrk="0" hangingPunct="1">
                        <a:lnSpc>
                          <a:spcPts val="1200"/>
                        </a:lnSpc>
                        <a:spcBef>
                          <a:spcPts val="600"/>
                        </a:spcBef>
                        <a:spcAft>
                          <a:spcPts val="0"/>
                        </a:spcAft>
                        <a:buClrTx/>
                        <a:buSzTx/>
                        <a:buFontTx/>
                        <a:buNone/>
                      </a:pPr>
                      <a:r>
                        <a:rPr lang="en-US" sz="1000">
                          <a:latin typeface="Arial"/>
                          <a:ea typeface="Arial Narrow" charset="0"/>
                          <a:cs typeface="Arial"/>
                        </a:rPr>
                        <a:t>Available in Malaysia &amp; Brunei, while stocks last. </a:t>
                      </a:r>
                      <a:r>
                        <a:rPr lang="en-US" sz="1000" b="0" i="0" u="none" strike="noStrike" noProof="0">
                          <a:solidFill>
                            <a:schemeClr val="tx1"/>
                          </a:solidFill>
                          <a:latin typeface="Arial"/>
                        </a:rPr>
                        <a:t>Open to </a:t>
                      </a:r>
                      <a:r>
                        <a:rPr lang="en-US" sz="1000" b="0" i="0" u="none" strike="noStrike" noProof="0" err="1">
                          <a:solidFill>
                            <a:schemeClr val="tx1"/>
                          </a:solidFill>
                          <a:latin typeface="Arial"/>
                        </a:rPr>
                        <a:t>Platinums</a:t>
                      </a:r>
                      <a:r>
                        <a:rPr lang="en-US" sz="1000" b="0" i="0" u="none" strike="noStrike" noProof="0">
                          <a:solidFill>
                            <a:schemeClr val="tx1"/>
                          </a:solidFill>
                          <a:latin typeface="Arial"/>
                        </a:rPr>
                        <a:t> &amp; Above: 1 (10am onwards) – 2 Jul 2023, limited to 6ea per </a:t>
                      </a:r>
                      <a:r>
                        <a:rPr lang="en-US" sz="1000" b="0" i="0" u="none" strike="noStrike" noProof="0" err="1">
                          <a:solidFill>
                            <a:schemeClr val="tx1"/>
                          </a:solidFill>
                          <a:latin typeface="Arial"/>
                        </a:rPr>
                        <a:t>ABOship</a:t>
                      </a:r>
                      <a:r>
                        <a:rPr lang="en-US" sz="1000" b="0" i="0" u="none" strike="noStrike" noProof="0">
                          <a:solidFill>
                            <a:schemeClr val="tx1"/>
                          </a:solidFill>
                          <a:latin typeface="Arial"/>
                        </a:rPr>
                        <a:t> per day. </a:t>
                      </a:r>
                      <a:r>
                        <a:rPr lang="en-US" sz="1000" b="0" i="0" u="none" strike="noStrike" noProof="0">
                          <a:latin typeface="Arial"/>
                        </a:rPr>
                        <a:t>Open to all ABOs &amp; APCs: 3 Jul (10am onwards)</a:t>
                      </a:r>
                      <a:endParaRPr lang="en-US" sz="1000" b="0" i="0" u="none" strike="noStrike" noProof="0"/>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1E1E1"/>
                    </a:solidFill>
                  </a:tcPr>
                </a:tc>
                <a:extLst>
                  <a:ext uri="{0D108BD9-81ED-4DB2-BD59-A6C34878D82A}">
                    <a16:rowId xmlns:a16="http://schemas.microsoft.com/office/drawing/2014/main" val="2943169725"/>
                  </a:ext>
                </a:extLst>
              </a:tr>
            </a:tbl>
          </a:graphicData>
        </a:graphic>
      </p:graphicFrame>
      <p:graphicFrame>
        <p:nvGraphicFramePr>
          <p:cNvPr id="6" name="Table 7">
            <a:extLst>
              <a:ext uri="{FF2B5EF4-FFF2-40B4-BE49-F238E27FC236}">
                <a16:creationId xmlns:a16="http://schemas.microsoft.com/office/drawing/2014/main" id="{C4BD8880-C709-D3A4-B30F-B5D789ADEAA8}"/>
              </a:ext>
            </a:extLst>
          </p:cNvPr>
          <p:cNvGraphicFramePr>
            <a:graphicFrameLocks noGrp="1"/>
          </p:cNvGraphicFramePr>
          <p:nvPr/>
        </p:nvGraphicFramePr>
        <p:xfrm>
          <a:off x="302785" y="2848247"/>
          <a:ext cx="3892825" cy="2850027"/>
        </p:xfrm>
        <a:graphic>
          <a:graphicData uri="http://schemas.openxmlformats.org/drawingml/2006/table">
            <a:tbl>
              <a:tblPr firstRow="1" bandRow="1">
                <a:tableStyleId>{F5AB1C69-6EDB-4FF4-983F-18BD219EF322}</a:tableStyleId>
              </a:tblPr>
              <a:tblGrid>
                <a:gridCol w="3892825">
                  <a:extLst>
                    <a:ext uri="{9D8B030D-6E8A-4147-A177-3AD203B41FA5}">
                      <a16:colId xmlns:a16="http://schemas.microsoft.com/office/drawing/2014/main" val="2520394412"/>
                    </a:ext>
                  </a:extLst>
                </a:gridCol>
              </a:tblGrid>
              <a:tr h="243987">
                <a:tc>
                  <a:txBody>
                    <a:bodyPr/>
                    <a:lstStyle/>
                    <a:p>
                      <a:r>
                        <a:rPr lang="en-US" sz="1000" b="1">
                          <a:solidFill>
                            <a:schemeClr val="bg1"/>
                          </a:solidFill>
                          <a:latin typeface="Arial"/>
                          <a:ea typeface="Arial Narrow" charset="0"/>
                          <a:cs typeface="Arial"/>
                        </a:rPr>
                        <a:t>PROMO: </a:t>
                      </a:r>
                      <a:r>
                        <a:rPr lang="en-US" sz="1000" b="1">
                          <a:latin typeface="Arial"/>
                          <a:cs typeface="Arial"/>
                        </a:rPr>
                        <a:t>Nutrilite Reusable BOBA Tumbler </a:t>
                      </a:r>
                      <a:r>
                        <a:rPr lang="en-US" sz="1000" b="1">
                          <a:solidFill>
                            <a:schemeClr val="bg1"/>
                          </a:solidFill>
                          <a:latin typeface="Arial"/>
                          <a:ea typeface="Arial Narrow" charset="0"/>
                          <a:cs typeface="Arial"/>
                        </a:rPr>
                        <a:t>PWP</a:t>
                      </a:r>
                    </a:p>
                  </a:txBody>
                  <a:tcPr>
                    <a:solidFill>
                      <a:srgbClr val="82A176"/>
                    </a:solidFill>
                  </a:tcPr>
                </a:tc>
                <a:extLst>
                  <a:ext uri="{0D108BD9-81ED-4DB2-BD59-A6C34878D82A}">
                    <a16:rowId xmlns:a16="http://schemas.microsoft.com/office/drawing/2014/main" val="408793652"/>
                  </a:ext>
                </a:extLst>
              </a:tr>
              <a:tr h="618249">
                <a:tc>
                  <a:txBody>
                    <a:bodyPr/>
                    <a:lstStyle/>
                    <a:p>
                      <a:pPr lvl="0">
                        <a:lnSpc>
                          <a:spcPts val="1200"/>
                        </a:lnSpc>
                        <a:spcBef>
                          <a:spcPts val="600"/>
                        </a:spcBef>
                        <a:buNone/>
                      </a:pPr>
                      <a:r>
                        <a:rPr lang="en-US" sz="1000">
                          <a:latin typeface="Arial"/>
                          <a:ea typeface="Arial Narrow" charset="0"/>
                          <a:cs typeface="Arial"/>
                        </a:rPr>
                        <a:t>Available in Malaysia and Brunei, while stocks last. </a:t>
                      </a:r>
                      <a:r>
                        <a:rPr lang="en-US" sz="1000" b="0" i="0" u="none" strike="noStrike" noProof="0">
                          <a:latin typeface="Arial"/>
                        </a:rPr>
                        <a:t>Open to Platinums &amp; Above: 1 Jul (10am onwards) – 2 Jul 2023, limited to 6ea per ABOship per day. Open to all ABOs &amp; APCs: 3 Jul 2023 (10am onwards)</a:t>
                      </a:r>
                      <a:r>
                        <a:rPr lang="en-US" sz="1000">
                          <a:latin typeface="Arial"/>
                          <a:ea typeface="Arial Narrow" charset="0"/>
                          <a:cs typeface="Arial"/>
                        </a:rPr>
                        <a:t> – 31 Jul 2023.</a:t>
                      </a:r>
                      <a:endParaRPr lang="en-US" sz="1000" b="0" i="0" u="none" strike="noStrike" noProof="0">
                        <a:latin typeface="Arial"/>
                        <a:cs typeface="Arial"/>
                      </a:endParaRPr>
                    </a:p>
                    <a:p>
                      <a:pPr lvl="0">
                        <a:lnSpc>
                          <a:spcPts val="1200"/>
                        </a:lnSpc>
                        <a:spcBef>
                          <a:spcPts val="600"/>
                        </a:spcBef>
                        <a:buNone/>
                      </a:pPr>
                      <a:endParaRPr lang="en-US" sz="1000">
                        <a:latin typeface="Arial"/>
                        <a:cs typeface="Arial"/>
                      </a:endParaRPr>
                    </a:p>
                    <a:p>
                      <a:pPr rtl="0" fontAlgn="base"/>
                      <a:r>
                        <a:rPr lang="en-US" sz="1000" b="0" i="0" u="none" strike="noStrike" noProof="0">
                          <a:solidFill>
                            <a:schemeClr val="tx1"/>
                          </a:solidFill>
                          <a:latin typeface="Arial"/>
                        </a:rPr>
                        <a:t>B.O.B.A. Combo A contains</a:t>
                      </a:r>
                      <a:r>
                        <a:rPr lang="en-US" sz="1000" b="0" i="0" u="none" strike="noStrike" noProof="0">
                          <a:solidFill>
                            <a:schemeClr val="tx1"/>
                          </a:solidFill>
                          <a:latin typeface="Arial"/>
                          <a:cs typeface="Arial"/>
                        </a:rPr>
                        <a:t>: </a:t>
                      </a:r>
                      <a:r>
                        <a:rPr lang="en-US" sz="1000" b="0" i="0" u="none" strike="noStrike" kern="1200">
                          <a:solidFill>
                            <a:schemeClr val="dk1"/>
                          </a:solidFill>
                          <a:effectLst/>
                          <a:latin typeface="Arial"/>
                          <a:ea typeface="+mn-ea"/>
                          <a:cs typeface="Arial"/>
                        </a:rPr>
                        <a:t>2x BodyKey by Nutrilite Meal Replacement Shake (Milk Tea), 1x Nutrilite Soy Protein Drink (450g / 500g) (Any flavour)</a:t>
                      </a:r>
                      <a:endParaRPr lang="en-US" sz="1000" b="0" i="0" u="none" strike="noStrike" kern="1200" noProof="0">
                        <a:solidFill>
                          <a:schemeClr val="tx1"/>
                        </a:solidFill>
                        <a:effectLst/>
                        <a:latin typeface="Arial"/>
                        <a:ea typeface="+mn-ea"/>
                        <a:cs typeface="Arial"/>
                      </a:endParaRPr>
                    </a:p>
                    <a:p>
                      <a:pPr rtl="0" fontAlgn="base"/>
                      <a:endParaRPr lang="en-US" sz="1000" b="0" i="0" u="none" strike="noStrike" kern="1200" noProof="0">
                        <a:solidFill>
                          <a:schemeClr val="tx1"/>
                        </a:solidFill>
                        <a:effectLst/>
                        <a:latin typeface="Arial"/>
                        <a:ea typeface="+mn-ea"/>
                        <a:cs typeface="Arial" panose="020B0604020202020204" pitchFamily="34" charset="0"/>
                      </a:endParaRPr>
                    </a:p>
                    <a:p>
                      <a:pPr marL="0" marR="0" lvl="0" indent="0" algn="l" rtl="0" eaLnBrk="1" fontAlgn="base" latinLnBrk="0" hangingPunct="1">
                        <a:lnSpc>
                          <a:spcPct val="100000"/>
                        </a:lnSpc>
                        <a:spcBef>
                          <a:spcPts val="0"/>
                        </a:spcBef>
                        <a:spcAft>
                          <a:spcPts val="0"/>
                        </a:spcAft>
                        <a:buClrTx/>
                        <a:buSzTx/>
                        <a:buFontTx/>
                        <a:buNone/>
                      </a:pPr>
                      <a:r>
                        <a:rPr lang="en-US" sz="1000" b="0" i="0" u="none" strike="noStrike" noProof="0">
                          <a:solidFill>
                            <a:schemeClr val="tx1"/>
                          </a:solidFill>
                          <a:latin typeface="Arial"/>
                        </a:rPr>
                        <a:t>B.O.B.A. Combo B contains</a:t>
                      </a:r>
                      <a:r>
                        <a:rPr lang="en-US" sz="1000" b="0" i="0" u="none" strike="noStrike" noProof="0">
                          <a:solidFill>
                            <a:schemeClr val="tx1"/>
                          </a:solidFill>
                          <a:latin typeface="Arial"/>
                          <a:cs typeface="Arial"/>
                        </a:rPr>
                        <a:t>: </a:t>
                      </a:r>
                      <a:r>
                        <a:rPr lang="en-US" sz="1000" b="0" i="0" u="none" strike="noStrike" kern="1200">
                          <a:solidFill>
                            <a:schemeClr val="dk1"/>
                          </a:solidFill>
                          <a:effectLst/>
                          <a:latin typeface="Arial"/>
                          <a:ea typeface="+mn-ea"/>
                          <a:cs typeface="Arial"/>
                        </a:rPr>
                        <a:t>2x BodyKey by Nutrilite Meal Replacement Shake (Milk Tea), 1x Nutrilite Soy Protein Drink (900g)</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000" b="0" i="0" u="none" strike="noStrike" kern="1200">
                        <a:solidFill>
                          <a:schemeClr val="dk1"/>
                        </a:solidFill>
                        <a:effectLst/>
                        <a:latin typeface="Arial" panose="020B0604020202020204" pitchFamily="34" charset="0"/>
                        <a:ea typeface="+mn-ea"/>
                        <a:cs typeface="Arial" panose="020B0604020202020204" pitchFamily="34" charset="0"/>
                      </a:endParaRPr>
                    </a:p>
                    <a:p>
                      <a:pPr marL="0" marR="0" lvl="0" indent="0" algn="l" rtl="0" eaLnBrk="1" fontAlgn="base" latinLnBrk="0" hangingPunct="1">
                        <a:lnSpc>
                          <a:spcPct val="100000"/>
                        </a:lnSpc>
                        <a:spcBef>
                          <a:spcPts val="0"/>
                        </a:spcBef>
                        <a:spcAft>
                          <a:spcPts val="0"/>
                        </a:spcAft>
                        <a:buClrTx/>
                        <a:buSzTx/>
                        <a:buFontTx/>
                        <a:buNone/>
                      </a:pPr>
                      <a:r>
                        <a:rPr lang="en-US" sz="1000" b="0" i="0" u="none" strike="noStrike" noProof="0">
                          <a:solidFill>
                            <a:schemeClr val="tx1"/>
                          </a:solidFill>
                          <a:latin typeface="Arial"/>
                        </a:rPr>
                        <a:t>B.O.B.A. Combo C contains</a:t>
                      </a:r>
                      <a:r>
                        <a:rPr lang="en-US" sz="1000" b="0" i="0" u="none" strike="noStrike" noProof="0">
                          <a:solidFill>
                            <a:schemeClr val="tx1"/>
                          </a:solidFill>
                          <a:latin typeface="Arial"/>
                          <a:cs typeface="Arial"/>
                        </a:rPr>
                        <a:t>: </a:t>
                      </a:r>
                      <a:r>
                        <a:rPr lang="en-US" sz="1000" b="0" i="0" u="none" strike="noStrike" kern="1200">
                          <a:solidFill>
                            <a:schemeClr val="dk1"/>
                          </a:solidFill>
                          <a:effectLst/>
                          <a:latin typeface="Arial"/>
                          <a:ea typeface="+mn-ea"/>
                          <a:cs typeface="Arial"/>
                        </a:rPr>
                        <a:t>2x BodyKey by Nutrilite Meal Replacement Shake (Milk Tea), 1x Nutrilite Mixed Soy Protein Drink with Peptides &amp; Aloe Vera (450g)</a:t>
                      </a:r>
                      <a:endParaRPr lang="en-US" sz="1000" b="0" i="0" kern="1200">
                        <a:solidFill>
                          <a:schemeClr val="dk1"/>
                        </a:solidFill>
                        <a:effectLst/>
                        <a:latin typeface="Arial"/>
                        <a:ea typeface="+mn-ea"/>
                        <a:cs typeface="Arial"/>
                      </a:endParaRPr>
                    </a:p>
                  </a:txBody>
                  <a:tcPr/>
                </a:tc>
                <a:extLst>
                  <a:ext uri="{0D108BD9-81ED-4DB2-BD59-A6C34878D82A}">
                    <a16:rowId xmlns:a16="http://schemas.microsoft.com/office/drawing/2014/main" val="2555601763"/>
                  </a:ext>
                </a:extLst>
              </a:tr>
            </a:tbl>
          </a:graphicData>
        </a:graphic>
      </p:graphicFrame>
      <p:graphicFrame>
        <p:nvGraphicFramePr>
          <p:cNvPr id="9" name="Table 7">
            <a:extLst>
              <a:ext uri="{FF2B5EF4-FFF2-40B4-BE49-F238E27FC236}">
                <a16:creationId xmlns:a16="http://schemas.microsoft.com/office/drawing/2014/main" id="{FBD15DD4-E29D-213D-A150-E82A1713C3D7}"/>
              </a:ext>
            </a:extLst>
          </p:cNvPr>
          <p:cNvGraphicFramePr>
            <a:graphicFrameLocks noGrp="1"/>
          </p:cNvGraphicFramePr>
          <p:nvPr/>
        </p:nvGraphicFramePr>
        <p:xfrm>
          <a:off x="302785" y="1667341"/>
          <a:ext cx="3892825" cy="1015573"/>
        </p:xfrm>
        <a:graphic>
          <a:graphicData uri="http://schemas.openxmlformats.org/drawingml/2006/table">
            <a:tbl>
              <a:tblPr firstRow="1" bandRow="1">
                <a:tableStyleId>{F5AB1C69-6EDB-4FF4-983F-18BD219EF322}</a:tableStyleId>
              </a:tblPr>
              <a:tblGrid>
                <a:gridCol w="3892825">
                  <a:extLst>
                    <a:ext uri="{9D8B030D-6E8A-4147-A177-3AD203B41FA5}">
                      <a16:colId xmlns:a16="http://schemas.microsoft.com/office/drawing/2014/main" val="2520394412"/>
                    </a:ext>
                  </a:extLst>
                </a:gridCol>
              </a:tblGrid>
              <a:tr h="314533">
                <a:tc>
                  <a:txBody>
                    <a:bodyPr/>
                    <a:lstStyle/>
                    <a:p>
                      <a:r>
                        <a:rPr lang="en-US" sz="1000" b="1">
                          <a:solidFill>
                            <a:schemeClr val="bg1"/>
                          </a:solidFill>
                          <a:latin typeface="Arial"/>
                          <a:ea typeface="Arial Narrow" charset="0"/>
                          <a:cs typeface="Arial"/>
                        </a:rPr>
                        <a:t>LIMITED EDITION: B.O.B.A. Combos</a:t>
                      </a:r>
                    </a:p>
                  </a:txBody>
                  <a:tcPr>
                    <a:solidFill>
                      <a:srgbClr val="82A176"/>
                    </a:solidFill>
                  </a:tcPr>
                </a:tc>
                <a:extLst>
                  <a:ext uri="{0D108BD9-81ED-4DB2-BD59-A6C34878D82A}">
                    <a16:rowId xmlns:a16="http://schemas.microsoft.com/office/drawing/2014/main" val="408793652"/>
                  </a:ext>
                </a:extLst>
              </a:tr>
              <a:tr h="242108">
                <a:tc>
                  <a:txBody>
                    <a:bodyPr/>
                    <a:lstStyle/>
                    <a:p>
                      <a:pPr lvl="0">
                        <a:lnSpc>
                          <a:spcPts val="1200"/>
                        </a:lnSpc>
                        <a:spcBef>
                          <a:spcPts val="600"/>
                        </a:spcBef>
                        <a:buNone/>
                      </a:pPr>
                      <a:r>
                        <a:rPr lang="en-US" sz="1000">
                          <a:latin typeface="Arial"/>
                          <a:ea typeface="Arial Narrow" charset="0"/>
                          <a:cs typeface="Arial"/>
                        </a:rPr>
                        <a:t>Available in Malaysia and Brunei, while stocks last. </a:t>
                      </a:r>
                      <a:r>
                        <a:rPr lang="en-US" sz="1000" b="0" i="0" u="none" strike="noStrike" noProof="0">
                          <a:latin typeface="Arial"/>
                        </a:rPr>
                        <a:t>Open to </a:t>
                      </a:r>
                      <a:r>
                        <a:rPr lang="en-US" sz="1000" b="0" i="0" u="none" strike="noStrike" noProof="0" err="1">
                          <a:latin typeface="Arial"/>
                        </a:rPr>
                        <a:t>Platinums</a:t>
                      </a:r>
                      <a:r>
                        <a:rPr lang="en-US" sz="1000" b="0" i="0" u="none" strike="noStrike" noProof="0">
                          <a:latin typeface="Arial"/>
                        </a:rPr>
                        <a:t> &amp; Above: 1 Jul (10am onwards) – 2 Jul 2023, limited to 6ea per </a:t>
                      </a:r>
                      <a:r>
                        <a:rPr lang="en-US" sz="1000" b="0" i="0" u="none" strike="noStrike" noProof="0" err="1">
                          <a:latin typeface="Arial"/>
                        </a:rPr>
                        <a:t>ABOship</a:t>
                      </a:r>
                      <a:r>
                        <a:rPr lang="en-US" sz="1000" b="0" i="0" u="none" strike="noStrike" noProof="0">
                          <a:latin typeface="Arial"/>
                        </a:rPr>
                        <a:t> per day. Open to all ABOs &amp; APCs: 3 Jul (10am onwards)</a:t>
                      </a:r>
                      <a:r>
                        <a:rPr lang="en-US" sz="1000">
                          <a:latin typeface="Arial"/>
                          <a:ea typeface="Arial Narrow" charset="0"/>
                          <a:cs typeface="Arial"/>
                        </a:rPr>
                        <a:t> – 31 Jul 2023. </a:t>
                      </a:r>
                      <a:endParaRPr lang="en-US" sz="1000" b="0" i="0" u="none" strike="noStrike" noProof="0">
                        <a:latin typeface="Arial"/>
                        <a:cs typeface="Arial"/>
                      </a:endParaRPr>
                    </a:p>
                  </a:txBody>
                  <a:tcPr/>
                </a:tc>
                <a:extLst>
                  <a:ext uri="{0D108BD9-81ED-4DB2-BD59-A6C34878D82A}">
                    <a16:rowId xmlns:a16="http://schemas.microsoft.com/office/drawing/2014/main" val="2555601763"/>
                  </a:ext>
                </a:extLst>
              </a:tr>
            </a:tbl>
          </a:graphicData>
        </a:graphic>
      </p:graphicFrame>
      <p:graphicFrame>
        <p:nvGraphicFramePr>
          <p:cNvPr id="17" name="Table 16">
            <a:extLst>
              <a:ext uri="{FF2B5EF4-FFF2-40B4-BE49-F238E27FC236}">
                <a16:creationId xmlns:a16="http://schemas.microsoft.com/office/drawing/2014/main" id="{80886DB5-A151-D7B7-B86D-C63EDC9B26E2}"/>
              </a:ext>
            </a:extLst>
          </p:cNvPr>
          <p:cNvGraphicFramePr>
            <a:graphicFrameLocks noGrp="1"/>
          </p:cNvGraphicFramePr>
          <p:nvPr>
            <p:extLst>
              <p:ext uri="{D42A27DB-BD31-4B8C-83A1-F6EECF244321}">
                <p14:modId xmlns:p14="http://schemas.microsoft.com/office/powerpoint/2010/main" val="958491036"/>
              </p:ext>
            </p:extLst>
          </p:nvPr>
        </p:nvGraphicFramePr>
        <p:xfrm>
          <a:off x="4384693" y="470885"/>
          <a:ext cx="4458643" cy="862965"/>
        </p:xfrm>
        <a:graphic>
          <a:graphicData uri="http://schemas.openxmlformats.org/drawingml/2006/table">
            <a:tbl>
              <a:tblPr firstRow="1" bandRow="1">
                <a:tableStyleId>{5C22544A-7EE6-4342-B048-85BDC9FD1C3A}</a:tableStyleId>
              </a:tblPr>
              <a:tblGrid>
                <a:gridCol w="4458643">
                  <a:extLst>
                    <a:ext uri="{9D8B030D-6E8A-4147-A177-3AD203B41FA5}">
                      <a16:colId xmlns:a16="http://schemas.microsoft.com/office/drawing/2014/main" val="2312899534"/>
                    </a:ext>
                  </a:extLst>
                </a:gridCol>
              </a:tblGrid>
              <a:tr h="314325">
                <a:tc>
                  <a:txBody>
                    <a:bodyPr/>
                    <a:lstStyle/>
                    <a:p>
                      <a:pPr fontAlgn="base"/>
                      <a:r>
                        <a:rPr lang="en-US" sz="1000">
                          <a:effectLst/>
                          <a:latin typeface="Arial "/>
                        </a:rPr>
                        <a:t>LAUNCH: </a:t>
                      </a:r>
                      <a:r>
                        <a:rPr lang="en-US" sz="1000" err="1">
                          <a:effectLst/>
                          <a:latin typeface="Arial "/>
                        </a:rPr>
                        <a:t>BodyKey</a:t>
                      </a:r>
                      <a:r>
                        <a:rPr lang="en-US" sz="1000">
                          <a:effectLst/>
                          <a:latin typeface="Arial "/>
                        </a:rPr>
                        <a:t> </a:t>
                      </a:r>
                      <a:r>
                        <a:rPr lang="en-US" sz="1000" err="1">
                          <a:effectLst/>
                          <a:latin typeface="Arial "/>
                        </a:rPr>
                        <a:t>InBody</a:t>
                      </a:r>
                      <a:r>
                        <a:rPr lang="en-US" sz="1000">
                          <a:effectLst/>
                          <a:latin typeface="Arial "/>
                        </a:rPr>
                        <a:t> Dial​</a:t>
                      </a:r>
                      <a:endParaRPr lang="en-US" b="1">
                        <a:solidFill>
                          <a:srgbClr val="FFFFFF"/>
                        </a:solidFill>
                        <a:effectLst/>
                        <a:latin typeface="Arial "/>
                      </a:endParaRPr>
                    </a:p>
                  </a:txBody>
                  <a:tcPr>
                    <a:solidFill>
                      <a:srgbClr val="82A176"/>
                    </a:solidFill>
                  </a:tcPr>
                </a:tc>
                <a:extLst>
                  <a:ext uri="{0D108BD9-81ED-4DB2-BD59-A6C34878D82A}">
                    <a16:rowId xmlns:a16="http://schemas.microsoft.com/office/drawing/2014/main" val="2545709590"/>
                  </a:ext>
                </a:extLst>
              </a:tr>
              <a:tr h="238125">
                <a:tc>
                  <a:txBody>
                    <a:bodyPr/>
                    <a:lstStyle/>
                    <a:p>
                      <a:pPr fontAlgn="base"/>
                      <a:r>
                        <a:rPr lang="en-US" sz="1000" dirty="0">
                          <a:effectLst/>
                          <a:latin typeface="Arial "/>
                        </a:rPr>
                        <a:t>Available in Malaysia &amp; Brunei. Open to </a:t>
                      </a:r>
                      <a:r>
                        <a:rPr lang="en-US" sz="1000" dirty="0" err="1">
                          <a:effectLst/>
                          <a:latin typeface="Arial "/>
                        </a:rPr>
                        <a:t>Platinums</a:t>
                      </a:r>
                      <a:r>
                        <a:rPr lang="en-US" sz="1000" dirty="0">
                          <a:effectLst/>
                          <a:latin typeface="Arial "/>
                        </a:rPr>
                        <a:t> &amp; Above: 1 Jul (10am onwards) – 2 Jul 2023, limited to 6ea per </a:t>
                      </a:r>
                      <a:r>
                        <a:rPr lang="en-US" sz="1000" dirty="0" err="1">
                          <a:effectLst/>
                          <a:latin typeface="Arial "/>
                        </a:rPr>
                        <a:t>ABOship</a:t>
                      </a:r>
                      <a:r>
                        <a:rPr lang="en-US" sz="1000" dirty="0">
                          <a:effectLst/>
                          <a:latin typeface="Arial "/>
                        </a:rPr>
                        <a:t> per day. Open to all ABOs &amp; APCs: 3 Jul 2023 (10am) onwards.​</a:t>
                      </a:r>
                      <a:endParaRPr lang="en-US" dirty="0">
                        <a:effectLst/>
                        <a:latin typeface="Arial "/>
                      </a:endParaRPr>
                    </a:p>
                  </a:txBody>
                  <a:tcPr>
                    <a:solidFill>
                      <a:srgbClr val="E1E1E1"/>
                    </a:solidFill>
                  </a:tcPr>
                </a:tc>
                <a:extLst>
                  <a:ext uri="{0D108BD9-81ED-4DB2-BD59-A6C34878D82A}">
                    <a16:rowId xmlns:a16="http://schemas.microsoft.com/office/drawing/2014/main" val="1326176552"/>
                  </a:ext>
                </a:extLst>
              </a:tr>
            </a:tbl>
          </a:graphicData>
        </a:graphic>
      </p:graphicFrame>
      <p:sp>
        <p:nvSpPr>
          <p:cNvPr id="13" name="TextBox 1">
            <a:extLst>
              <a:ext uri="{FF2B5EF4-FFF2-40B4-BE49-F238E27FC236}">
                <a16:creationId xmlns:a16="http://schemas.microsoft.com/office/drawing/2014/main" id="{F4FE1411-3A30-376A-5CB9-0A616C650497}"/>
              </a:ext>
            </a:extLst>
          </p:cNvPr>
          <p:cNvSpPr txBox="1"/>
          <p:nvPr/>
        </p:nvSpPr>
        <p:spPr>
          <a:xfrm>
            <a:off x="228059" y="6432114"/>
            <a:ext cx="8815512"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i="1">
                <a:latin typeface="Arial"/>
                <a:ea typeface="Arial Narrow" charset="0"/>
                <a:cs typeface="Arial"/>
              </a:rPr>
              <a:t>Note: All promos are limited to 3ea per APCship per day.</a:t>
            </a:r>
            <a:endParaRPr lang="en-US" sz="1200">
              <a:latin typeface="Calibri" panose="020F0502020204030204"/>
              <a:ea typeface="Arial Narrow" charset="0"/>
              <a:cs typeface="Calibri" panose="020F0502020204030204"/>
            </a:endParaRPr>
          </a:p>
          <a:p>
            <a:pPr algn="r"/>
            <a:r>
              <a:rPr lang="en-US" sz="1200">
                <a:latin typeface="Arial"/>
                <a:ea typeface="Arial Narrow" charset="0"/>
                <a:cs typeface="Arial"/>
              </a:rPr>
              <a:t>Should any of the PWP/GWP premium stock deplete prior to the stated promo period, the promo may NLA.</a:t>
            </a:r>
            <a:endParaRPr lang="en-US" sz="1200">
              <a:ea typeface="+mn-lt"/>
              <a:cs typeface="+mn-lt"/>
            </a:endParaRPr>
          </a:p>
        </p:txBody>
      </p:sp>
    </p:spTree>
    <p:extLst>
      <p:ext uri="{BB962C8B-B14F-4D97-AF65-F5344CB8AC3E}">
        <p14:creationId xmlns:p14="http://schemas.microsoft.com/office/powerpoint/2010/main" val="4031246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03EF9C-54D0-1E4D-AEB5-729A2EA5A315}"/>
              </a:ext>
            </a:extLst>
          </p:cNvPr>
          <p:cNvSpPr/>
          <p:nvPr/>
        </p:nvSpPr>
        <p:spPr>
          <a:xfrm>
            <a:off x="148757" y="245203"/>
            <a:ext cx="8820000" cy="6648575"/>
          </a:xfrm>
          <a:prstGeom prst="rect">
            <a:avLst/>
          </a:prstGeom>
          <a:solidFill>
            <a:srgbClr val="82A17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16841B6-AA4D-4741-9A2F-0832740CDEF0}"/>
              </a:ext>
            </a:extLst>
          </p:cNvPr>
          <p:cNvSpPr/>
          <p:nvPr/>
        </p:nvSpPr>
        <p:spPr>
          <a:xfrm>
            <a:off x="350091" y="0"/>
            <a:ext cx="2700000" cy="482010"/>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EA5D44B-3469-DA40-8A18-BFB569AB3EAB}"/>
              </a:ext>
            </a:extLst>
          </p:cNvPr>
          <p:cNvSpPr txBox="1"/>
          <p:nvPr/>
        </p:nvSpPr>
        <p:spPr>
          <a:xfrm>
            <a:off x="384134" y="141515"/>
            <a:ext cx="2631915" cy="338554"/>
          </a:xfrm>
          <a:prstGeom prst="rect">
            <a:avLst/>
          </a:prstGeom>
          <a:noFill/>
          <a:effectLst/>
        </p:spPr>
        <p:txBody>
          <a:bodyPr wrap="square" rtlCol="0">
            <a:spAutoFit/>
          </a:bodyPr>
          <a:lstStyle/>
          <a:p>
            <a:pPr algn="ctr"/>
            <a:r>
              <a:rPr lang="en-MY" sz="1600" b="1" spc="50">
                <a:ln w="9525" cmpd="sng">
                  <a:noFill/>
                  <a:prstDash val="solid"/>
                </a:ln>
                <a:solidFill>
                  <a:schemeClr val="bg1"/>
                </a:solidFill>
                <a:latin typeface="Arial" panose="020B0604020202020204" pitchFamily="34" charset="0"/>
                <a:cs typeface="Arial" panose="020B0604020202020204" pitchFamily="34" charset="0"/>
              </a:rPr>
              <a:t>TERMS &amp; CONDITIONS</a:t>
            </a:r>
          </a:p>
        </p:txBody>
      </p:sp>
      <p:graphicFrame>
        <p:nvGraphicFramePr>
          <p:cNvPr id="19" name="Table 18">
            <a:extLst>
              <a:ext uri="{FF2B5EF4-FFF2-40B4-BE49-F238E27FC236}">
                <a16:creationId xmlns:a16="http://schemas.microsoft.com/office/drawing/2014/main" id="{6DC6A921-54CE-E219-EB8C-BEAD9A92BCB3}"/>
              </a:ext>
            </a:extLst>
          </p:cNvPr>
          <p:cNvGraphicFramePr>
            <a:graphicFrameLocks noGrp="1"/>
          </p:cNvGraphicFramePr>
          <p:nvPr/>
        </p:nvGraphicFramePr>
        <p:xfrm>
          <a:off x="9695621" y="1364429"/>
          <a:ext cx="3658070" cy="967218"/>
        </p:xfrm>
        <a:graphic>
          <a:graphicData uri="http://schemas.openxmlformats.org/drawingml/2006/table">
            <a:tbl>
              <a:tblPr firstRow="1" bandRow="1">
                <a:tableStyleId>{5C22544A-7EE6-4342-B048-85BDC9FD1C3A}</a:tableStyleId>
              </a:tblPr>
              <a:tblGrid>
                <a:gridCol w="3658070">
                  <a:extLst>
                    <a:ext uri="{9D8B030D-6E8A-4147-A177-3AD203B41FA5}">
                      <a16:colId xmlns:a16="http://schemas.microsoft.com/office/drawing/2014/main" val="653798977"/>
                    </a:ext>
                  </a:extLst>
                </a:gridCol>
              </a:tblGrid>
              <a:tr h="266178">
                <a:tc>
                  <a:txBody>
                    <a:bodyPr/>
                    <a:lstStyle/>
                    <a:p>
                      <a:pPr fontAlgn="base"/>
                      <a:r>
                        <a:rPr lang="en-US" sz="1000">
                          <a:effectLst/>
                          <a:latin typeface="Arial"/>
                        </a:rPr>
                        <a:t>PROMO: ARTISTRY </a:t>
                      </a:r>
                      <a:r>
                        <a:rPr lang="en-US" sz="1000" b="1">
                          <a:latin typeface="Arial"/>
                          <a:ea typeface="+mn-lt"/>
                          <a:cs typeface="Arial"/>
                        </a:rPr>
                        <a:t>Solar &amp; Luna Earrings Set </a:t>
                      </a:r>
                      <a:r>
                        <a:rPr lang="en-US" sz="1000">
                          <a:effectLst/>
                          <a:latin typeface="Arial"/>
                        </a:rPr>
                        <a:t>PWP​</a:t>
                      </a:r>
                      <a:endParaRPr lang="en-US" sz="1000" b="1">
                        <a:solidFill>
                          <a:srgbClr val="FFFFFF"/>
                        </a:solidFill>
                        <a:effectLst/>
                        <a:latin typeface="Arial"/>
                      </a:endParaRPr>
                    </a:p>
                  </a:txBody>
                  <a:tcPr>
                    <a:solidFill>
                      <a:srgbClr val="82A176"/>
                    </a:solidFill>
                  </a:tcPr>
                </a:tc>
                <a:extLst>
                  <a:ext uri="{0D108BD9-81ED-4DB2-BD59-A6C34878D82A}">
                    <a16:rowId xmlns:a16="http://schemas.microsoft.com/office/drawing/2014/main" val="3655336908"/>
                  </a:ext>
                </a:extLst>
              </a:tr>
              <a:tr h="361950">
                <a:tc>
                  <a:txBody>
                    <a:bodyPr/>
                    <a:lstStyle/>
                    <a:p>
                      <a:pPr marL="0" marR="0" lvl="0" indent="0" algn="l" rtl="0" eaLnBrk="1" fontAlgn="base" latinLnBrk="0" hangingPunct="1">
                        <a:lnSpc>
                          <a:spcPct val="100000"/>
                        </a:lnSpc>
                        <a:spcBef>
                          <a:spcPts val="0"/>
                        </a:spcBef>
                        <a:spcAft>
                          <a:spcPts val="0"/>
                        </a:spcAft>
                        <a:buClrTx/>
                        <a:buSzTx/>
                        <a:buFontTx/>
                        <a:buNone/>
                      </a:pPr>
                      <a:r>
                        <a:rPr lang="en-US" sz="1000" b="0" i="0" u="none" strike="noStrike" noProof="0">
                          <a:latin typeface="Arial"/>
                        </a:rPr>
                        <a:t>Available i</a:t>
                      </a:r>
                      <a:r>
                        <a:rPr lang="en-US" sz="1000">
                          <a:latin typeface="Arial"/>
                          <a:ea typeface="Arial Narrow" charset="0"/>
                          <a:cs typeface="Arial"/>
                        </a:rPr>
                        <a:t>n Malaysia &amp; Brunei, while stocks last. </a:t>
                      </a:r>
                      <a:r>
                        <a:rPr lang="en-US" sz="1000">
                          <a:solidFill>
                            <a:schemeClr val="tx1"/>
                          </a:solidFill>
                          <a:latin typeface="Arial"/>
                          <a:ea typeface="Arial Narrow" charset="0"/>
                          <a:cs typeface="Arial"/>
                        </a:rPr>
                        <a:t>Open to Platinums &amp; Above: 1 Jun (10am onwards) – 2 Jun 2023, limited to 6ea per ABOship per day. </a:t>
                      </a:r>
                      <a:r>
                        <a:rPr lang="en-US" sz="1000">
                          <a:latin typeface="Arial"/>
                          <a:ea typeface="Arial Narrow" charset="0"/>
                          <a:cs typeface="Arial"/>
                        </a:rPr>
                        <a:t>Open to all ABOs &amp; APCs: 3 Jun (10am onwards) – 30 Jun 2023. </a:t>
                      </a:r>
                      <a:endParaRPr lang="en-US" sz="1000">
                        <a:effectLst/>
                        <a:latin typeface="Arial"/>
                      </a:endParaRPr>
                    </a:p>
                  </a:txBody>
                  <a:tcPr>
                    <a:solidFill>
                      <a:srgbClr val="E1E1E1"/>
                    </a:solidFill>
                  </a:tcPr>
                </a:tc>
                <a:extLst>
                  <a:ext uri="{0D108BD9-81ED-4DB2-BD59-A6C34878D82A}">
                    <a16:rowId xmlns:a16="http://schemas.microsoft.com/office/drawing/2014/main" val="3803860233"/>
                  </a:ext>
                </a:extLst>
              </a:tr>
            </a:tbl>
          </a:graphicData>
        </a:graphic>
      </p:graphicFrame>
      <p:sp>
        <p:nvSpPr>
          <p:cNvPr id="11" name="TextBox 1">
            <a:extLst>
              <a:ext uri="{FF2B5EF4-FFF2-40B4-BE49-F238E27FC236}">
                <a16:creationId xmlns:a16="http://schemas.microsoft.com/office/drawing/2014/main" id="{32CAE706-DD77-73CC-BF26-7CCACB655BF2}"/>
              </a:ext>
            </a:extLst>
          </p:cNvPr>
          <p:cNvSpPr txBox="1"/>
          <p:nvPr/>
        </p:nvSpPr>
        <p:spPr>
          <a:xfrm>
            <a:off x="228059" y="6432114"/>
            <a:ext cx="8815512"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i="1">
                <a:latin typeface="Arial"/>
                <a:ea typeface="Arial Narrow" charset="0"/>
                <a:cs typeface="Arial"/>
              </a:rPr>
              <a:t>Note: All promos are limited to 3ea per APCship per day.</a:t>
            </a:r>
            <a:endParaRPr lang="en-US" sz="1200">
              <a:latin typeface="Calibri" panose="020F0502020204030204"/>
              <a:ea typeface="Arial Narrow" charset="0"/>
              <a:cs typeface="Calibri" panose="020F0502020204030204"/>
            </a:endParaRPr>
          </a:p>
          <a:p>
            <a:pPr algn="r"/>
            <a:r>
              <a:rPr lang="en-US" sz="1200">
                <a:latin typeface="Arial"/>
                <a:ea typeface="Arial Narrow" charset="0"/>
                <a:cs typeface="Arial"/>
              </a:rPr>
              <a:t>Should any of the PWP/GWP premium stock deplete prior to the stated promo period, the promo may NLA.</a:t>
            </a:r>
            <a:endParaRPr lang="en-US" sz="1200">
              <a:ea typeface="+mn-lt"/>
              <a:cs typeface="+mn-lt"/>
            </a:endParaRPr>
          </a:p>
        </p:txBody>
      </p:sp>
      <p:graphicFrame>
        <p:nvGraphicFramePr>
          <p:cNvPr id="13" name="Table 12">
            <a:extLst>
              <a:ext uri="{FF2B5EF4-FFF2-40B4-BE49-F238E27FC236}">
                <a16:creationId xmlns:a16="http://schemas.microsoft.com/office/drawing/2014/main" id="{486C45E8-2FE2-63D5-CB31-DFD2DD57069A}"/>
              </a:ext>
            </a:extLst>
          </p:cNvPr>
          <p:cNvGraphicFramePr>
            <a:graphicFrameLocks noGrp="1"/>
          </p:cNvGraphicFramePr>
          <p:nvPr>
            <p:extLst>
              <p:ext uri="{D42A27DB-BD31-4B8C-83A1-F6EECF244321}">
                <p14:modId xmlns:p14="http://schemas.microsoft.com/office/powerpoint/2010/main" val="788477559"/>
              </p:ext>
            </p:extLst>
          </p:nvPr>
        </p:nvGraphicFramePr>
        <p:xfrm>
          <a:off x="179410" y="538960"/>
          <a:ext cx="3911452" cy="5699760"/>
        </p:xfrm>
        <a:graphic>
          <a:graphicData uri="http://schemas.openxmlformats.org/drawingml/2006/table">
            <a:tbl>
              <a:tblPr firstRow="1" bandRow="1">
                <a:tableStyleId>{F5AB1C69-6EDB-4FF4-983F-18BD219EF322}</a:tableStyleId>
              </a:tblPr>
              <a:tblGrid>
                <a:gridCol w="3911452">
                  <a:extLst>
                    <a:ext uri="{9D8B030D-6E8A-4147-A177-3AD203B41FA5}">
                      <a16:colId xmlns:a16="http://schemas.microsoft.com/office/drawing/2014/main" val="2520394412"/>
                    </a:ext>
                  </a:extLst>
                </a:gridCol>
              </a:tblGrid>
              <a:tr h="195682">
                <a:tc>
                  <a:txBody>
                    <a:bodyPr/>
                    <a:lstStyle/>
                    <a:p>
                      <a:r>
                        <a:rPr lang="en-US" sz="1000" b="1">
                          <a:latin typeface="Arial"/>
                          <a:ea typeface="Arial Narrow" charset="0"/>
                          <a:cs typeface="Arial"/>
                        </a:rPr>
                        <a:t>PROMO: </a:t>
                      </a:r>
                      <a:r>
                        <a:rPr lang="en-US" sz="1000" b="1" err="1">
                          <a:latin typeface="Arial"/>
                          <a:ea typeface="Arial Narrow" charset="0"/>
                          <a:cs typeface="Arial"/>
                        </a:rPr>
                        <a:t>BodyKey</a:t>
                      </a:r>
                      <a:r>
                        <a:rPr lang="en-US" sz="1000" b="1">
                          <a:latin typeface="Arial"/>
                          <a:ea typeface="Arial Narrow" charset="0"/>
                          <a:cs typeface="Arial"/>
                        </a:rPr>
                        <a:t> Start-Up Pack (Gut Reset Edition) GWP &amp; PWP</a:t>
                      </a:r>
                    </a:p>
                  </a:txBody>
                  <a:tcPr>
                    <a:solidFill>
                      <a:srgbClr val="82A176"/>
                    </a:solidFill>
                  </a:tcPr>
                </a:tc>
                <a:extLst>
                  <a:ext uri="{0D108BD9-81ED-4DB2-BD59-A6C34878D82A}">
                    <a16:rowId xmlns:a16="http://schemas.microsoft.com/office/drawing/2014/main" val="408793652"/>
                  </a:ext>
                </a:extLst>
              </a:tr>
              <a:tr h="4787781">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000" b="1" u="sng" dirty="0">
                          <a:latin typeface="Arial"/>
                          <a:cs typeface="Arial"/>
                        </a:rPr>
                        <a:t>Get 1x </a:t>
                      </a:r>
                      <a:r>
                        <a:rPr lang="en-US" sz="1000" b="1" u="sng" dirty="0" err="1">
                          <a:latin typeface="Arial"/>
                          <a:cs typeface="Arial"/>
                        </a:rPr>
                        <a:t>eCoupon</a:t>
                      </a:r>
                      <a:r>
                        <a:rPr lang="en-US" sz="1000" b="1" u="sng" dirty="0">
                          <a:latin typeface="Arial"/>
                          <a:cs typeface="Arial"/>
                        </a:rPr>
                        <a:t> for your next purchase of </a:t>
                      </a:r>
                      <a:r>
                        <a:rPr lang="en-US" sz="1000" b="1" u="sng" dirty="0" err="1">
                          <a:latin typeface="Arial"/>
                          <a:cs typeface="Arial"/>
                        </a:rPr>
                        <a:t>Nutrilite</a:t>
                      </a:r>
                      <a:r>
                        <a:rPr lang="en-US" sz="1000" b="1" u="sng" dirty="0">
                          <a:latin typeface="Arial"/>
                          <a:cs typeface="Arial"/>
                        </a:rPr>
                        <a:t> Lecithin-E (150 tabs)</a:t>
                      </a:r>
                    </a:p>
                    <a:p>
                      <a:pPr marL="0" marR="0" lvl="0" indent="0" algn="l" defTabSz="914400" rtl="0" eaLnBrk="1" fontAlgn="auto" latinLnBrk="0" hangingPunct="1">
                        <a:lnSpc>
                          <a:spcPct val="90000"/>
                        </a:lnSpc>
                        <a:spcBef>
                          <a:spcPts val="0"/>
                        </a:spcBef>
                        <a:spcAft>
                          <a:spcPts val="0"/>
                        </a:spcAft>
                        <a:buClrTx/>
                        <a:buSzTx/>
                        <a:buFontTx/>
                        <a:buNone/>
                        <a:tabLst/>
                        <a:defRPr/>
                      </a:pPr>
                      <a:endParaRPr lang="en-US" sz="1000" b="1" u="sng" dirty="0">
                        <a:latin typeface="Arial"/>
                        <a:cs typeface="Arial"/>
                      </a:endParaRP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000" b="1" u="none" dirty="0">
                          <a:solidFill>
                            <a:srgbClr val="FF0000"/>
                          </a:solidFill>
                          <a:latin typeface="Arial"/>
                          <a:cs typeface="Arial"/>
                        </a:rPr>
                        <a:t>Available in Malaysia &amp; Brunei</a:t>
                      </a:r>
                      <a:r>
                        <a:rPr lang="en-US" sz="1000" b="1" u="none" dirty="0">
                          <a:latin typeface="Arial"/>
                          <a:cs typeface="Arial"/>
                        </a:rPr>
                        <a:t>, while stocks last. </a:t>
                      </a:r>
                      <a:r>
                        <a:rPr lang="en-US" sz="1000" b="1" i="0" u="none" strike="noStrike" noProof="0" dirty="0">
                          <a:solidFill>
                            <a:schemeClr val="tx1"/>
                          </a:solidFill>
                          <a:latin typeface="Arial"/>
                        </a:rPr>
                        <a:t>Open to </a:t>
                      </a:r>
                      <a:r>
                        <a:rPr lang="en-US" sz="1000" b="1" i="0" u="none" strike="noStrike" noProof="0" dirty="0" err="1">
                          <a:solidFill>
                            <a:schemeClr val="tx1"/>
                          </a:solidFill>
                          <a:latin typeface="Arial"/>
                        </a:rPr>
                        <a:t>Platinums</a:t>
                      </a:r>
                      <a:r>
                        <a:rPr lang="en-US" sz="1000" b="1" i="0" u="none" strike="noStrike" noProof="0" dirty="0">
                          <a:solidFill>
                            <a:schemeClr val="tx1"/>
                          </a:solidFill>
                          <a:latin typeface="Arial"/>
                        </a:rPr>
                        <a:t> &amp; Above: 1 May (10am onwards) – 2 May 2023, limited to 6ea per </a:t>
                      </a:r>
                      <a:r>
                        <a:rPr lang="en-US" sz="1000" b="1" i="0" u="none" strike="noStrike" noProof="0" dirty="0" err="1">
                          <a:solidFill>
                            <a:schemeClr val="tx1"/>
                          </a:solidFill>
                          <a:latin typeface="Arial"/>
                        </a:rPr>
                        <a:t>ABOship</a:t>
                      </a:r>
                      <a:r>
                        <a:rPr lang="en-US" sz="1000" b="1" i="0" u="none" strike="noStrike" noProof="0" dirty="0">
                          <a:solidFill>
                            <a:schemeClr val="tx1"/>
                          </a:solidFill>
                          <a:latin typeface="Arial"/>
                        </a:rPr>
                        <a:t> per day. </a:t>
                      </a:r>
                      <a:r>
                        <a:rPr lang="en-US" sz="1000" b="1" i="0" u="none" strike="noStrike" noProof="0" dirty="0">
                          <a:latin typeface="Arial"/>
                        </a:rPr>
                        <a:t>Open to all ABOs &amp; APCs: 3 May (10am onwards)</a:t>
                      </a:r>
                      <a:r>
                        <a:rPr lang="en-US" sz="1000" b="1" u="none" dirty="0">
                          <a:latin typeface="Arial"/>
                          <a:cs typeface="Arial"/>
                        </a:rPr>
                        <a:t> – 31 Jul 2023.</a:t>
                      </a:r>
                    </a:p>
                    <a:p>
                      <a:pPr marL="171450" marR="0" lvl="0" indent="-171450" algn="l" rtl="0" eaLnBrk="1" fontAlgn="auto" latinLnBrk="0" hangingPunct="1">
                        <a:lnSpc>
                          <a:spcPct val="90000"/>
                        </a:lnSpc>
                        <a:spcBef>
                          <a:spcPts val="0"/>
                        </a:spcBef>
                        <a:spcAft>
                          <a:spcPts val="0"/>
                        </a:spcAft>
                        <a:buClrTx/>
                        <a:buSzTx/>
                        <a:buFont typeface="Arial" panose="020B0604020202020204" pitchFamily="34" charset="0"/>
                        <a:buChar char="•"/>
                      </a:pPr>
                      <a:r>
                        <a:rPr lang="en-US" sz="1000" b="0" u="none" dirty="0">
                          <a:latin typeface="Arial"/>
                          <a:cs typeface="Arial"/>
                        </a:rPr>
                        <a:t>Valid for use on your next purchase only. </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000" b="0" u="none" dirty="0" err="1">
                          <a:latin typeface="Arial"/>
                          <a:cs typeface="Arial"/>
                        </a:rPr>
                        <a:t>eCoupon</a:t>
                      </a:r>
                      <a:r>
                        <a:rPr lang="en-US" sz="1000" b="0" u="none" dirty="0">
                          <a:latin typeface="Arial"/>
                          <a:cs typeface="Arial"/>
                        </a:rPr>
                        <a:t> is valid until </a:t>
                      </a:r>
                      <a:r>
                        <a:rPr lang="en-US" sz="1000" b="1" u="none" dirty="0">
                          <a:latin typeface="Arial"/>
                          <a:cs typeface="Arial"/>
                        </a:rPr>
                        <a:t>31 Aug 2023 (11.59pm). </a:t>
                      </a:r>
                      <a:r>
                        <a:rPr lang="en-US" sz="1000" b="0" u="none" dirty="0">
                          <a:latin typeface="Arial"/>
                          <a:cs typeface="Arial"/>
                        </a:rPr>
                        <a:t>Strictly no extension allowed.</a:t>
                      </a:r>
                    </a:p>
                    <a:p>
                      <a:pPr marL="171450" marR="0" lvl="0" indent="-171450" algn="l">
                        <a:lnSpc>
                          <a:spcPct val="90000"/>
                        </a:lnSpc>
                        <a:spcBef>
                          <a:spcPts val="0"/>
                        </a:spcBef>
                        <a:spcAft>
                          <a:spcPts val="0"/>
                        </a:spcAft>
                        <a:buClrTx/>
                        <a:buSzTx/>
                        <a:buFont typeface="Arial" panose="020B0604020202020204" pitchFamily="34" charset="0"/>
                        <a:buChar char="•"/>
                      </a:pPr>
                      <a:r>
                        <a:rPr lang="en-US" sz="1000" b="0" u="none" dirty="0">
                          <a:latin typeface="Arial"/>
                          <a:cs typeface="Arial"/>
                        </a:rPr>
                        <a:t>The use of the </a:t>
                      </a:r>
                      <a:r>
                        <a:rPr lang="en-US" sz="1000" b="0" u="none" dirty="0" err="1">
                          <a:latin typeface="Arial"/>
                          <a:cs typeface="Arial"/>
                        </a:rPr>
                        <a:t>eCoupon</a:t>
                      </a:r>
                      <a:r>
                        <a:rPr lang="en-US" sz="1000" b="0" u="none" dirty="0">
                          <a:latin typeface="Arial"/>
                          <a:cs typeface="Arial"/>
                        </a:rPr>
                        <a:t> is limited to ONE (1) </a:t>
                      </a:r>
                      <a:r>
                        <a:rPr lang="en-US" sz="1000" b="0" u="none" dirty="0" err="1">
                          <a:latin typeface="Arial"/>
                          <a:cs typeface="Arial"/>
                        </a:rPr>
                        <a:t>eCoupon</a:t>
                      </a:r>
                      <a:r>
                        <a:rPr lang="en-US" sz="1000" b="0" u="none" dirty="0">
                          <a:latin typeface="Arial"/>
                          <a:cs typeface="Arial"/>
                        </a:rPr>
                        <a:t> per 1ea SKU. </a:t>
                      </a:r>
                      <a:r>
                        <a:rPr lang="en-US" sz="1000" b="1" u="none" dirty="0">
                          <a:latin typeface="Arial"/>
                          <a:cs typeface="Arial"/>
                        </a:rPr>
                        <a:t>Multiple</a:t>
                      </a:r>
                      <a:r>
                        <a:rPr lang="en-US" sz="1000" b="0" u="none" dirty="0">
                          <a:latin typeface="Arial"/>
                          <a:cs typeface="Arial"/>
                        </a:rPr>
                        <a:t> </a:t>
                      </a:r>
                      <a:r>
                        <a:rPr lang="en-US" sz="1000" b="1" u="none" dirty="0" err="1">
                          <a:latin typeface="Arial"/>
                          <a:cs typeface="Arial"/>
                        </a:rPr>
                        <a:t>eCoupons</a:t>
                      </a:r>
                      <a:r>
                        <a:rPr lang="en-US" sz="1000" b="1" u="none" dirty="0">
                          <a:latin typeface="Arial"/>
                          <a:cs typeface="Arial"/>
                        </a:rPr>
                        <a:t> cannot be combined for 1 </a:t>
                      </a:r>
                      <a:r>
                        <a:rPr lang="en-US" sz="1000" b="1" u="none" dirty="0" err="1">
                          <a:latin typeface="Arial"/>
                          <a:cs typeface="Arial"/>
                        </a:rPr>
                        <a:t>ea</a:t>
                      </a:r>
                      <a:r>
                        <a:rPr lang="en-US" sz="1000" b="1" u="none" dirty="0">
                          <a:latin typeface="Arial"/>
                          <a:cs typeface="Arial"/>
                        </a:rPr>
                        <a:t> SKU.</a:t>
                      </a:r>
                      <a:endParaRPr lang="en-US" dirty="0"/>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GB" sz="1000" b="0" dirty="0">
                          <a:latin typeface="Arial"/>
                          <a:ea typeface="Arial" panose="020B0604020202020204" pitchFamily="34" charset="0"/>
                          <a:cs typeface="Arial"/>
                        </a:rPr>
                        <a:t>50% </a:t>
                      </a:r>
                      <a:r>
                        <a:rPr lang="en-GB" sz="1000" b="0" dirty="0" err="1">
                          <a:latin typeface="Arial"/>
                          <a:ea typeface="Arial" panose="020B0604020202020204" pitchFamily="34" charset="0"/>
                          <a:cs typeface="Arial"/>
                        </a:rPr>
                        <a:t>eCoupon</a:t>
                      </a:r>
                      <a:r>
                        <a:rPr lang="en-GB" sz="1000" b="0" dirty="0">
                          <a:latin typeface="Arial"/>
                          <a:ea typeface="Arial" panose="020B0604020202020204" pitchFamily="34" charset="0"/>
                          <a:cs typeface="Arial"/>
                        </a:rPr>
                        <a:t> value is fixed at RM39.75/B$17.25, regardless of price increase.</a:t>
                      </a:r>
                      <a:endParaRPr lang="en-US" sz="1000" b="0" u="none" dirty="0">
                        <a:latin typeface="Arial"/>
                        <a:cs typeface="Arial"/>
                      </a:endParaRP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000" b="0" u="none" dirty="0">
                          <a:latin typeface="Arial"/>
                          <a:cs typeface="Arial"/>
                        </a:rPr>
                        <a:t>PV, BV, and AP reduced accordingly.</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1000" b="0" u="none" dirty="0">
                        <a:latin typeface="Arial"/>
                        <a:cs typeface="Arial"/>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000" b="1" u="sng" dirty="0">
                          <a:latin typeface="Arial"/>
                          <a:cs typeface="Arial"/>
                        </a:rPr>
                        <a:t>PWP Health Screening Pass (HSP)</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1000" b="1" u="sng" dirty="0">
                        <a:latin typeface="Arial"/>
                        <a:cs typeface="Arial"/>
                      </a:endParaRPr>
                    </a:p>
                    <a:p>
                      <a:pPr marL="171450" indent="-171450">
                        <a:lnSpc>
                          <a:spcPct val="90000"/>
                        </a:lnSpc>
                        <a:buFont typeface="Arial" panose="020B0604020202020204" pitchFamily="34" charset="0"/>
                        <a:buChar char="•"/>
                      </a:pPr>
                      <a:r>
                        <a:rPr lang="en-US" sz="1000" b="1" dirty="0">
                          <a:solidFill>
                            <a:srgbClr val="FF0000"/>
                          </a:solidFill>
                          <a:latin typeface="Arial"/>
                          <a:ea typeface="Arial Narrow" charset="0"/>
                          <a:cs typeface="Arial"/>
                        </a:rPr>
                        <a:t>Available in Malaysia only</a:t>
                      </a:r>
                      <a:r>
                        <a:rPr lang="en-US" sz="1000" b="1" dirty="0">
                          <a:latin typeface="Arial"/>
                          <a:ea typeface="Arial Narrow" charset="0"/>
                          <a:cs typeface="Arial"/>
                        </a:rPr>
                        <a:t>. Open to all ABOs &amp; APCs.</a:t>
                      </a:r>
                    </a:p>
                    <a:p>
                      <a:pPr marL="171450" indent="-171450">
                        <a:lnSpc>
                          <a:spcPct val="90000"/>
                        </a:lnSpc>
                        <a:buFont typeface="Arial" panose="020B0604020202020204" pitchFamily="34" charset="0"/>
                        <a:buChar char="•"/>
                      </a:pPr>
                      <a:r>
                        <a:rPr lang="en-US" sz="1000" b="0" i="0" u="none" strike="noStrike" noProof="0" dirty="0">
                          <a:latin typeface="Arial"/>
                        </a:rPr>
                        <a:t>Passes are strictly non-transferable. </a:t>
                      </a:r>
                    </a:p>
                    <a:p>
                      <a:pPr marL="171450" indent="-171450">
                        <a:lnSpc>
                          <a:spcPct val="90000"/>
                        </a:lnSpc>
                        <a:buFont typeface="Arial" panose="020B0604020202020204" pitchFamily="34" charset="0"/>
                        <a:buChar char="•"/>
                      </a:pPr>
                      <a:r>
                        <a:rPr lang="en-US" sz="1000" b="0" i="0" u="none" strike="noStrike" noProof="0" dirty="0">
                          <a:latin typeface="Arial"/>
                        </a:rPr>
                        <a:t>The name on the pass will be automatically generated based on the name of the ABO/APC account holder who purchased the pass. </a:t>
                      </a:r>
                      <a:endParaRPr lang="en-US" sz="1000" b="1" u="sng" dirty="0">
                        <a:latin typeface="Arial"/>
                        <a:cs typeface="Arial"/>
                      </a:endParaRPr>
                    </a:p>
                    <a:p>
                      <a:pPr marL="171450" lvl="0" indent="-171450">
                        <a:lnSpc>
                          <a:spcPct val="90000"/>
                        </a:lnSpc>
                        <a:buFont typeface="Arial" panose="020B0604020202020204" pitchFamily="34" charset="0"/>
                        <a:buChar char="•"/>
                      </a:pPr>
                      <a:r>
                        <a:rPr lang="en-US" sz="1000" dirty="0">
                          <a:latin typeface="Arial"/>
                          <a:cs typeface="Arial"/>
                        </a:rPr>
                        <a:t>1x Health Screening Pass (HSP1) is valid for 1 pax only. Husband &amp; wife </a:t>
                      </a:r>
                      <a:r>
                        <a:rPr lang="en-US" sz="1000" dirty="0" err="1">
                          <a:latin typeface="Arial"/>
                          <a:cs typeface="Arial"/>
                        </a:rPr>
                        <a:t>ABOship</a:t>
                      </a:r>
                      <a:r>
                        <a:rPr lang="en-US" sz="1000" dirty="0">
                          <a:latin typeface="Arial"/>
                          <a:cs typeface="Arial"/>
                        </a:rPr>
                        <a:t> must purchase 2x Start-Up Packs to receive a total of 2x Health Screening Passes (2x HSP1).</a:t>
                      </a:r>
                    </a:p>
                    <a:p>
                      <a:pPr marL="171450" lvl="0" indent="-171450">
                        <a:lnSpc>
                          <a:spcPct val="90000"/>
                        </a:lnSpc>
                        <a:buFont typeface="Arial" panose="020B0604020202020204" pitchFamily="34" charset="0"/>
                        <a:buChar char="•"/>
                      </a:pPr>
                      <a:r>
                        <a:rPr lang="en-US" sz="1000" b="1" dirty="0">
                          <a:latin typeface="Arial"/>
                          <a:cs typeface="Arial"/>
                        </a:rPr>
                        <a:t>For Health Screening Pass T&amp;C, </a:t>
                      </a:r>
                      <a:r>
                        <a:rPr lang="en-US" sz="1000" b="1" dirty="0">
                          <a:latin typeface="Arial"/>
                          <a:cs typeface="Arial"/>
                          <a:hlinkClick r:id="rId3"/>
                        </a:rPr>
                        <a:t>click here</a:t>
                      </a:r>
                      <a:r>
                        <a:rPr lang="en-US" sz="1000" b="1" dirty="0">
                          <a:latin typeface="Arial"/>
                          <a:cs typeface="Arial"/>
                        </a:rPr>
                        <a:t>. </a:t>
                      </a:r>
                    </a:p>
                    <a:p>
                      <a:pPr marL="171450" lvl="0" indent="-171450">
                        <a:lnSpc>
                          <a:spcPct val="90000"/>
                        </a:lnSpc>
                        <a:buFont typeface="Arial" panose="020B0604020202020204" pitchFamily="34" charset="0"/>
                        <a:buChar char="•"/>
                      </a:pPr>
                      <a:r>
                        <a:rPr lang="en-US" sz="1000" b="1" dirty="0">
                          <a:latin typeface="Arial"/>
                          <a:cs typeface="Arial"/>
                        </a:rPr>
                        <a:t>For Health Screening Pass FAQ, </a:t>
                      </a:r>
                      <a:r>
                        <a:rPr lang="en-US" sz="1000" b="1" dirty="0">
                          <a:latin typeface="Arial"/>
                          <a:cs typeface="Arial"/>
                          <a:hlinkClick r:id="rId4"/>
                        </a:rPr>
                        <a:t>click here</a:t>
                      </a:r>
                      <a:r>
                        <a:rPr lang="en-US" sz="1000" b="1" dirty="0">
                          <a:latin typeface="Arial"/>
                          <a:cs typeface="Arial"/>
                        </a:rPr>
                        <a:t>.</a:t>
                      </a:r>
                      <a:endParaRPr lang="en-US" sz="1000" dirty="0">
                        <a:latin typeface="Arial"/>
                        <a:cs typeface="Arial"/>
                      </a:endParaRPr>
                    </a:p>
                    <a:p>
                      <a:pPr marL="171450" lvl="0" indent="-171450">
                        <a:lnSpc>
                          <a:spcPct val="90000"/>
                        </a:lnSpc>
                        <a:buFont typeface="Arial" panose="020B0604020202020204" pitchFamily="34" charset="0"/>
                        <a:buChar char="•"/>
                      </a:pPr>
                      <a:endParaRPr lang="en-US" sz="1000" dirty="0">
                        <a:latin typeface="Arial"/>
                        <a:cs typeface="Arial"/>
                      </a:endParaRPr>
                    </a:p>
                    <a:p>
                      <a:pPr marL="0" lvl="0" indent="0">
                        <a:lnSpc>
                          <a:spcPct val="90000"/>
                        </a:lnSpc>
                        <a:buFont typeface="Arial" panose="020B0604020202020204" pitchFamily="34" charset="0"/>
                        <a:buNone/>
                      </a:pPr>
                      <a:r>
                        <a:rPr lang="en-US" sz="1000" b="1" u="sng" dirty="0">
                          <a:latin typeface="Arial"/>
                          <a:cs typeface="Arial"/>
                        </a:rPr>
                        <a:t>PWP </a:t>
                      </a:r>
                      <a:r>
                        <a:rPr lang="en-US" sz="1000" b="1" u="sng" dirty="0" err="1">
                          <a:latin typeface="Arial"/>
                          <a:cs typeface="Arial"/>
                        </a:rPr>
                        <a:t>Nutrilite</a:t>
                      </a:r>
                      <a:r>
                        <a:rPr lang="en-US" sz="1000" b="1" u="sng" dirty="0">
                          <a:latin typeface="Arial"/>
                          <a:cs typeface="Arial"/>
                        </a:rPr>
                        <a:t> Portable Blender</a:t>
                      </a:r>
                    </a:p>
                    <a:p>
                      <a:pPr>
                        <a:lnSpc>
                          <a:spcPct val="90000"/>
                        </a:lnSpc>
                      </a:pPr>
                      <a:endParaRPr lang="en-US" sz="1000" b="1" u="sng" dirty="0">
                        <a:latin typeface="Arial"/>
                        <a:ea typeface="+mn-ea"/>
                        <a:cs typeface="Arial"/>
                      </a:endParaRPr>
                    </a:p>
                    <a:p>
                      <a:pPr marL="171450" indent="-171450">
                        <a:lnSpc>
                          <a:spcPct val="90000"/>
                        </a:lnSpc>
                        <a:buFont typeface="Arial" panose="020B0604020202020204" pitchFamily="34" charset="0"/>
                        <a:buChar char="•"/>
                      </a:pPr>
                      <a:r>
                        <a:rPr lang="en-US" sz="1000" b="1" dirty="0">
                          <a:solidFill>
                            <a:srgbClr val="FF0000"/>
                          </a:solidFill>
                          <a:latin typeface="Arial"/>
                          <a:ea typeface="Arial Narrow" charset="0"/>
                          <a:cs typeface="Arial"/>
                        </a:rPr>
                        <a:t>Available in Malaysia &amp; Brunei</a:t>
                      </a:r>
                      <a:r>
                        <a:rPr lang="en-US" sz="1000" b="1" dirty="0">
                          <a:latin typeface="Arial"/>
                          <a:ea typeface="Arial Narrow" charset="0"/>
                          <a:cs typeface="Arial"/>
                        </a:rPr>
                        <a:t>, while stocks last. Open to all ABOs &amp; APCs: 1 May (10am onwards) - 31 Jul  2023.</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000" b="0" i="0" u="none" strike="noStrike" kern="1200" baseline="0" dirty="0">
                          <a:solidFill>
                            <a:schemeClr val="dk1"/>
                          </a:solidFill>
                          <a:latin typeface="Arial"/>
                          <a:ea typeface="+mn-ea"/>
                          <a:cs typeface="Arial"/>
                        </a:rPr>
                        <a:t>The Blender (Peach) is available in limited quantities, no </a:t>
                      </a:r>
                      <a:r>
                        <a:rPr lang="en-US" sz="1000" b="0" i="0" u="none" strike="noStrike" kern="1200" baseline="0" dirty="0" err="1">
                          <a:solidFill>
                            <a:schemeClr val="dk1"/>
                          </a:solidFill>
                          <a:latin typeface="Arial"/>
                          <a:ea typeface="+mn-ea"/>
                          <a:cs typeface="Arial"/>
                        </a:rPr>
                        <a:t>BackOrders</a:t>
                      </a:r>
                      <a:r>
                        <a:rPr lang="en-US" sz="1000" b="0" i="0" u="none" strike="noStrike" kern="1200" baseline="0" dirty="0">
                          <a:solidFill>
                            <a:schemeClr val="dk1"/>
                          </a:solidFill>
                          <a:latin typeface="Arial"/>
                          <a:ea typeface="+mn-ea"/>
                          <a:cs typeface="Arial"/>
                        </a:rPr>
                        <a:t> will be taken upon stock depletion.</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000" dirty="0">
                          <a:latin typeface="Arial"/>
                          <a:cs typeface="Arial"/>
                        </a:rPr>
                        <a:t>If you experience issues with the blender within the first 3 months from the date of purchase, please contact </a:t>
                      </a:r>
                      <a:r>
                        <a:rPr lang="en-US" sz="1000" dirty="0">
                          <a:latin typeface="Arial"/>
                          <a:cs typeface="Arial"/>
                          <a:hlinkClick r:id="rId5"/>
                        </a:rPr>
                        <a:t>portableblender@dse.com.my</a:t>
                      </a:r>
                      <a:r>
                        <a:rPr lang="en-US" sz="1000" dirty="0">
                          <a:latin typeface="Arial"/>
                          <a:cs typeface="Arial"/>
                        </a:rPr>
                        <a:t> for assistance.</a:t>
                      </a:r>
                    </a:p>
                  </a:txBody>
                  <a:tcPr>
                    <a:solidFill>
                      <a:srgbClr val="E1E1E1"/>
                    </a:solidFill>
                  </a:tcPr>
                </a:tc>
                <a:extLst>
                  <a:ext uri="{0D108BD9-81ED-4DB2-BD59-A6C34878D82A}">
                    <a16:rowId xmlns:a16="http://schemas.microsoft.com/office/drawing/2014/main" val="3808425221"/>
                  </a:ext>
                </a:extLst>
              </a:tr>
            </a:tbl>
          </a:graphicData>
        </a:graphic>
      </p:graphicFrame>
      <p:graphicFrame>
        <p:nvGraphicFramePr>
          <p:cNvPr id="15" name="Table 14">
            <a:extLst>
              <a:ext uri="{FF2B5EF4-FFF2-40B4-BE49-F238E27FC236}">
                <a16:creationId xmlns:a16="http://schemas.microsoft.com/office/drawing/2014/main" id="{BD302195-118D-6037-F35C-7AC7BCB29AB7}"/>
              </a:ext>
            </a:extLst>
          </p:cNvPr>
          <p:cNvGraphicFramePr>
            <a:graphicFrameLocks noGrp="1"/>
          </p:cNvGraphicFramePr>
          <p:nvPr>
            <p:extLst>
              <p:ext uri="{D42A27DB-BD31-4B8C-83A1-F6EECF244321}">
                <p14:modId xmlns:p14="http://schemas.microsoft.com/office/powerpoint/2010/main" val="1067126658"/>
              </p:ext>
            </p:extLst>
          </p:nvPr>
        </p:nvGraphicFramePr>
        <p:xfrm>
          <a:off x="4171309" y="465403"/>
          <a:ext cx="4700646" cy="5678103"/>
        </p:xfrm>
        <a:graphic>
          <a:graphicData uri="http://schemas.openxmlformats.org/drawingml/2006/table">
            <a:tbl>
              <a:tblPr firstRow="1" bandRow="1">
                <a:tableStyleId>{F5AB1C69-6EDB-4FF4-983F-18BD219EF322}</a:tableStyleId>
              </a:tblPr>
              <a:tblGrid>
                <a:gridCol w="4700646">
                  <a:extLst>
                    <a:ext uri="{9D8B030D-6E8A-4147-A177-3AD203B41FA5}">
                      <a16:colId xmlns:a16="http://schemas.microsoft.com/office/drawing/2014/main" val="2520394412"/>
                    </a:ext>
                  </a:extLst>
                </a:gridCol>
              </a:tblGrid>
              <a:tr h="252663">
                <a:tc>
                  <a:txBody>
                    <a:bodyPr/>
                    <a:lstStyle/>
                    <a:p>
                      <a:r>
                        <a:rPr lang="en-US" sz="1000" b="1">
                          <a:latin typeface="Arial"/>
                          <a:ea typeface="Arial Narrow" charset="0"/>
                          <a:cs typeface="Arial"/>
                        </a:rPr>
                        <a:t>PROMO: </a:t>
                      </a:r>
                      <a:r>
                        <a:rPr lang="en-US" sz="1000" b="1" err="1">
                          <a:latin typeface="Arial"/>
                          <a:ea typeface="Arial Narrow" charset="0"/>
                          <a:cs typeface="Arial"/>
                        </a:rPr>
                        <a:t>BodyKey</a:t>
                      </a:r>
                      <a:r>
                        <a:rPr lang="en-US" sz="1000" b="1">
                          <a:latin typeface="Arial"/>
                          <a:ea typeface="Arial Narrow" charset="0"/>
                          <a:cs typeface="Arial"/>
                        </a:rPr>
                        <a:t> Jump Start Kit GWP &amp; PWP</a:t>
                      </a:r>
                    </a:p>
                  </a:txBody>
                  <a:tcPr>
                    <a:solidFill>
                      <a:srgbClr val="82A176"/>
                    </a:solidFill>
                  </a:tcPr>
                </a:tc>
                <a:extLst>
                  <a:ext uri="{0D108BD9-81ED-4DB2-BD59-A6C34878D82A}">
                    <a16:rowId xmlns:a16="http://schemas.microsoft.com/office/drawing/2014/main" val="408793652"/>
                  </a:ext>
                </a:extLst>
              </a:tr>
              <a:tr h="661955">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000" b="1" u="sng" dirty="0">
                          <a:latin typeface="Arial"/>
                          <a:cs typeface="Arial"/>
                        </a:rPr>
                        <a:t>Get </a:t>
                      </a:r>
                      <a:r>
                        <a:rPr lang="en-US" sz="1000" b="1" u="sng" dirty="0" err="1">
                          <a:latin typeface="Arial"/>
                          <a:cs typeface="Arial"/>
                        </a:rPr>
                        <a:t>Nutrilite</a:t>
                      </a:r>
                      <a:r>
                        <a:rPr lang="en-US" sz="1000" b="1" u="sng" dirty="0">
                          <a:latin typeface="Arial"/>
                          <a:cs typeface="Arial"/>
                        </a:rPr>
                        <a:t> Gift Bags</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000" b="1" u="none" dirty="0">
                          <a:solidFill>
                            <a:srgbClr val="FF0000"/>
                          </a:solidFill>
                          <a:latin typeface="Arial"/>
                          <a:cs typeface="Arial"/>
                        </a:rPr>
                        <a:t>Available in Malaysia &amp; Brunei</a:t>
                      </a:r>
                      <a:r>
                        <a:rPr lang="en-US" sz="1000" b="1" u="none" dirty="0">
                          <a:latin typeface="Arial"/>
                          <a:cs typeface="Arial"/>
                        </a:rPr>
                        <a:t>, while stocks last. </a:t>
                      </a:r>
                      <a:r>
                        <a:rPr lang="en-US" sz="1000" b="1" i="0" u="none" strike="noStrike" noProof="0" dirty="0">
                          <a:solidFill>
                            <a:schemeClr val="tx1"/>
                          </a:solidFill>
                          <a:latin typeface="Arial"/>
                        </a:rPr>
                        <a:t>Open to </a:t>
                      </a:r>
                      <a:r>
                        <a:rPr lang="en-US" sz="1000" b="1" i="0" u="none" strike="noStrike" noProof="0" dirty="0" err="1">
                          <a:solidFill>
                            <a:schemeClr val="tx1"/>
                          </a:solidFill>
                          <a:latin typeface="Arial"/>
                        </a:rPr>
                        <a:t>Platinums</a:t>
                      </a:r>
                      <a:r>
                        <a:rPr lang="en-US" sz="1000" b="1" i="0" u="none" strike="noStrike" noProof="0" dirty="0">
                          <a:solidFill>
                            <a:schemeClr val="tx1"/>
                          </a:solidFill>
                          <a:latin typeface="Arial"/>
                        </a:rPr>
                        <a:t> &amp; Above: 1 May (10am onwards) – 2 May 2023, limited to 6ea per </a:t>
                      </a:r>
                      <a:r>
                        <a:rPr lang="en-US" sz="1000" b="1" i="0" u="none" strike="noStrike" noProof="0" dirty="0" err="1">
                          <a:solidFill>
                            <a:schemeClr val="tx1"/>
                          </a:solidFill>
                          <a:latin typeface="Arial"/>
                        </a:rPr>
                        <a:t>ABOship</a:t>
                      </a:r>
                      <a:r>
                        <a:rPr lang="en-US" sz="1000" b="1" i="0" u="none" strike="noStrike" noProof="0" dirty="0">
                          <a:solidFill>
                            <a:schemeClr val="tx1"/>
                          </a:solidFill>
                          <a:latin typeface="Arial"/>
                        </a:rPr>
                        <a:t> per day. </a:t>
                      </a:r>
                      <a:r>
                        <a:rPr lang="en-US" sz="1000" b="1" i="0" u="none" strike="noStrike" noProof="0" dirty="0">
                          <a:latin typeface="Arial"/>
                        </a:rPr>
                        <a:t>Open to all ABOs &amp; APCs: 3 May (10am onwards)</a:t>
                      </a:r>
                      <a:r>
                        <a:rPr lang="en-US" sz="1000" b="1" u="none" dirty="0">
                          <a:latin typeface="Arial"/>
                          <a:cs typeface="Arial"/>
                        </a:rPr>
                        <a:t> – 31 Jul 2023.</a:t>
                      </a:r>
                    </a:p>
                    <a:p>
                      <a:pPr marL="0" marR="0" lvl="0" indent="0" algn="l" defTabSz="914400" rtl="0" eaLnBrk="1" fontAlgn="auto" latinLnBrk="0" hangingPunct="1">
                        <a:lnSpc>
                          <a:spcPct val="90000"/>
                        </a:lnSpc>
                        <a:spcBef>
                          <a:spcPts val="600"/>
                        </a:spcBef>
                        <a:spcAft>
                          <a:spcPts val="600"/>
                        </a:spcAft>
                        <a:buClrTx/>
                        <a:buSzTx/>
                        <a:buFontTx/>
                        <a:buNone/>
                        <a:tabLst/>
                        <a:defRPr/>
                      </a:pPr>
                      <a:r>
                        <a:rPr lang="en-US" sz="1000" b="1" u="sng" dirty="0">
                          <a:latin typeface="Arial"/>
                          <a:cs typeface="Arial"/>
                        </a:rPr>
                        <a:t>Get 1x </a:t>
                      </a:r>
                      <a:r>
                        <a:rPr lang="en-US" sz="1000" b="1" u="sng" dirty="0" err="1">
                          <a:latin typeface="Arial"/>
                          <a:cs typeface="Arial"/>
                        </a:rPr>
                        <a:t>eCoupon</a:t>
                      </a:r>
                      <a:r>
                        <a:rPr lang="en-US" sz="1000" b="1" u="sng" dirty="0">
                          <a:latin typeface="Arial"/>
                          <a:cs typeface="Arial"/>
                        </a:rPr>
                        <a:t> for your next purchase of </a:t>
                      </a:r>
                      <a:r>
                        <a:rPr lang="en-US" sz="1000" b="1" u="sng" dirty="0" err="1">
                          <a:latin typeface="Arial"/>
                          <a:cs typeface="Arial"/>
                        </a:rPr>
                        <a:t>Nutrilite</a:t>
                      </a:r>
                      <a:r>
                        <a:rPr lang="en-US" sz="1000" b="1" u="sng" dirty="0">
                          <a:latin typeface="Arial"/>
                          <a:cs typeface="Arial"/>
                        </a:rPr>
                        <a:t> Lecithin-E (150 tabs)</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000" b="1" u="none" dirty="0">
                          <a:solidFill>
                            <a:srgbClr val="FF0000"/>
                          </a:solidFill>
                          <a:latin typeface="Arial"/>
                          <a:cs typeface="Arial"/>
                        </a:rPr>
                        <a:t>Available in Malaysia &amp; Brunei</a:t>
                      </a:r>
                      <a:r>
                        <a:rPr lang="en-US" sz="1000" b="1" u="none" dirty="0">
                          <a:latin typeface="Arial"/>
                          <a:cs typeface="Arial"/>
                        </a:rPr>
                        <a:t>, while stocks last. </a:t>
                      </a:r>
                      <a:r>
                        <a:rPr lang="en-US" sz="1000" b="1" i="0" u="none" strike="noStrike" noProof="0" dirty="0">
                          <a:solidFill>
                            <a:schemeClr val="tx1"/>
                          </a:solidFill>
                          <a:latin typeface="Arial"/>
                        </a:rPr>
                        <a:t>Open to </a:t>
                      </a:r>
                      <a:r>
                        <a:rPr lang="en-US" sz="1000" b="1" i="0" u="none" strike="noStrike" noProof="0" dirty="0" err="1">
                          <a:solidFill>
                            <a:schemeClr val="tx1"/>
                          </a:solidFill>
                          <a:latin typeface="Arial"/>
                        </a:rPr>
                        <a:t>Platinums</a:t>
                      </a:r>
                      <a:r>
                        <a:rPr lang="en-US" sz="1000" b="1" i="0" u="none" strike="noStrike" noProof="0" dirty="0">
                          <a:solidFill>
                            <a:schemeClr val="tx1"/>
                          </a:solidFill>
                          <a:latin typeface="Arial"/>
                        </a:rPr>
                        <a:t> &amp; Above: 1 May (10am onwards) – 2 May 2023, limited to 6ea per </a:t>
                      </a:r>
                      <a:r>
                        <a:rPr lang="en-US" sz="1000" b="1" i="0" u="none" strike="noStrike" noProof="0" dirty="0" err="1">
                          <a:solidFill>
                            <a:schemeClr val="tx1"/>
                          </a:solidFill>
                          <a:latin typeface="Arial"/>
                        </a:rPr>
                        <a:t>ABOship</a:t>
                      </a:r>
                      <a:r>
                        <a:rPr lang="en-US" sz="1000" b="1" i="0" u="none" strike="noStrike" noProof="0" dirty="0">
                          <a:solidFill>
                            <a:schemeClr val="tx1"/>
                          </a:solidFill>
                          <a:latin typeface="Arial"/>
                        </a:rPr>
                        <a:t> per day. </a:t>
                      </a:r>
                      <a:r>
                        <a:rPr lang="en-US" sz="1000" b="1" i="0" u="none" strike="noStrike" noProof="0" dirty="0">
                          <a:latin typeface="Arial"/>
                        </a:rPr>
                        <a:t>Open to all ABOs &amp; APCs: 3 May (10am onwards)</a:t>
                      </a:r>
                      <a:r>
                        <a:rPr lang="en-US" sz="1000" b="1" u="none" dirty="0">
                          <a:latin typeface="Arial"/>
                          <a:cs typeface="Arial"/>
                        </a:rPr>
                        <a:t> – 31 Jul 2023</a:t>
                      </a:r>
                      <a:endParaRPr lang="en-US" sz="1000" b="0" u="none" dirty="0">
                        <a:latin typeface="Arial"/>
                        <a:cs typeface="Arial"/>
                      </a:endParaRPr>
                    </a:p>
                    <a:p>
                      <a:pPr marL="171450" marR="0" lvl="0" indent="-171450" algn="l" rtl="0" eaLnBrk="1" fontAlgn="auto" latinLnBrk="0" hangingPunct="1">
                        <a:lnSpc>
                          <a:spcPct val="90000"/>
                        </a:lnSpc>
                        <a:spcBef>
                          <a:spcPts val="0"/>
                        </a:spcBef>
                        <a:spcAft>
                          <a:spcPts val="0"/>
                        </a:spcAft>
                        <a:buClrTx/>
                        <a:buSzTx/>
                        <a:buFont typeface="Arial" panose="020B0604020202020204" pitchFamily="34" charset="0"/>
                        <a:buChar char="•"/>
                      </a:pPr>
                      <a:r>
                        <a:rPr lang="en-US" sz="1000" b="0" u="none" dirty="0">
                          <a:latin typeface="Arial"/>
                          <a:cs typeface="Arial"/>
                        </a:rPr>
                        <a:t>Valid for use on your next purchase only. </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000" b="0" u="none" dirty="0" err="1">
                          <a:latin typeface="Arial"/>
                          <a:cs typeface="Arial"/>
                        </a:rPr>
                        <a:t>eCoupon</a:t>
                      </a:r>
                      <a:r>
                        <a:rPr lang="en-US" sz="1000" b="0" u="none" dirty="0">
                          <a:latin typeface="Arial"/>
                          <a:cs typeface="Arial"/>
                        </a:rPr>
                        <a:t> is valid until </a:t>
                      </a:r>
                      <a:r>
                        <a:rPr lang="en-US" sz="1000" b="1" u="none" dirty="0">
                          <a:latin typeface="Arial"/>
                          <a:cs typeface="Arial"/>
                        </a:rPr>
                        <a:t>31 Aug 2023 (11.59pm)</a:t>
                      </a:r>
                      <a:r>
                        <a:rPr lang="en-US" sz="1000" b="0" u="none" dirty="0">
                          <a:latin typeface="Arial"/>
                          <a:cs typeface="Arial"/>
                        </a:rPr>
                        <a:t>. Strictly no extension allowed.</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000" b="0" u="none" dirty="0">
                          <a:latin typeface="Arial"/>
                          <a:cs typeface="Arial"/>
                        </a:rPr>
                        <a:t>The use of the </a:t>
                      </a:r>
                      <a:r>
                        <a:rPr lang="en-US" sz="1000" b="0" u="none" dirty="0" err="1">
                          <a:latin typeface="Arial"/>
                          <a:cs typeface="Arial"/>
                        </a:rPr>
                        <a:t>eCoupon</a:t>
                      </a:r>
                      <a:r>
                        <a:rPr lang="en-US" sz="1000" b="0" u="none" dirty="0">
                          <a:latin typeface="Arial"/>
                          <a:cs typeface="Arial"/>
                        </a:rPr>
                        <a:t> is limited to ONE (1) </a:t>
                      </a:r>
                      <a:r>
                        <a:rPr lang="en-US" sz="1000" b="0" u="none" dirty="0" err="1">
                          <a:latin typeface="Arial"/>
                          <a:cs typeface="Arial"/>
                        </a:rPr>
                        <a:t>eCoupon</a:t>
                      </a:r>
                      <a:r>
                        <a:rPr lang="en-US" sz="1000" b="0" u="none" dirty="0">
                          <a:latin typeface="Arial"/>
                          <a:cs typeface="Arial"/>
                        </a:rPr>
                        <a:t> per 1ea SKU. </a:t>
                      </a:r>
                      <a:r>
                        <a:rPr lang="en-US" sz="1000" b="1" u="none" dirty="0">
                          <a:latin typeface="Arial"/>
                          <a:cs typeface="Arial"/>
                        </a:rPr>
                        <a:t>Multiple</a:t>
                      </a:r>
                      <a:r>
                        <a:rPr lang="en-US" sz="1000" b="0" u="none" dirty="0">
                          <a:latin typeface="Arial"/>
                          <a:cs typeface="Arial"/>
                        </a:rPr>
                        <a:t> </a:t>
                      </a:r>
                      <a:r>
                        <a:rPr lang="en-US" sz="1000" b="1" u="none" dirty="0" err="1">
                          <a:latin typeface="Arial"/>
                          <a:cs typeface="Arial"/>
                        </a:rPr>
                        <a:t>eCoupons</a:t>
                      </a:r>
                      <a:r>
                        <a:rPr lang="en-US" sz="1000" b="1" u="none" dirty="0">
                          <a:latin typeface="Arial"/>
                          <a:cs typeface="Arial"/>
                        </a:rPr>
                        <a:t> cannot be combined for 1 </a:t>
                      </a:r>
                      <a:r>
                        <a:rPr lang="en-US" sz="1000" b="1" u="none" dirty="0" err="1">
                          <a:latin typeface="Arial"/>
                          <a:cs typeface="Arial"/>
                        </a:rPr>
                        <a:t>ea</a:t>
                      </a:r>
                      <a:r>
                        <a:rPr lang="en-US" sz="1000" b="1" u="none" dirty="0">
                          <a:latin typeface="Arial"/>
                          <a:cs typeface="Arial"/>
                        </a:rPr>
                        <a:t> SKU.</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GB" sz="1000" b="0" dirty="0">
                          <a:latin typeface="Arial"/>
                          <a:ea typeface="Arial" panose="020B0604020202020204" pitchFamily="34" charset="0"/>
                          <a:cs typeface="Arial"/>
                        </a:rPr>
                        <a:t>50% </a:t>
                      </a:r>
                      <a:r>
                        <a:rPr lang="en-GB" sz="1000" b="0" dirty="0" err="1">
                          <a:latin typeface="Arial"/>
                          <a:ea typeface="Arial" panose="020B0604020202020204" pitchFamily="34" charset="0"/>
                          <a:cs typeface="Arial"/>
                        </a:rPr>
                        <a:t>eCoupon</a:t>
                      </a:r>
                      <a:r>
                        <a:rPr lang="en-GB" sz="1000" b="0" dirty="0">
                          <a:latin typeface="Arial"/>
                          <a:ea typeface="Arial" panose="020B0604020202020204" pitchFamily="34" charset="0"/>
                          <a:cs typeface="Arial"/>
                        </a:rPr>
                        <a:t> value is fixed at RM39.75/B$17.25, regardless of price increase.</a:t>
                      </a:r>
                      <a:endParaRPr lang="en-US" sz="1000" b="1" u="none" dirty="0">
                        <a:latin typeface="Arial"/>
                        <a:cs typeface="Arial"/>
                      </a:endParaRP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000" b="0" u="none" dirty="0">
                          <a:latin typeface="Arial"/>
                          <a:cs typeface="Arial"/>
                        </a:rPr>
                        <a:t>PV, BV, and AP reduced accordingly.</a:t>
                      </a:r>
                    </a:p>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sz="1000" b="1" u="sng" dirty="0">
                          <a:latin typeface="Arial"/>
                          <a:cs typeface="Arial"/>
                        </a:rPr>
                        <a:t>PWP Health Screening Pass (HSP)</a:t>
                      </a:r>
                    </a:p>
                    <a:p>
                      <a:pPr marL="171450" indent="-171450">
                        <a:lnSpc>
                          <a:spcPct val="90000"/>
                        </a:lnSpc>
                        <a:buFont typeface="Arial" panose="020B0604020202020204" pitchFamily="34" charset="0"/>
                        <a:buChar char="•"/>
                      </a:pPr>
                      <a:r>
                        <a:rPr lang="en-US" sz="1000" b="1" dirty="0">
                          <a:solidFill>
                            <a:srgbClr val="FF0000"/>
                          </a:solidFill>
                          <a:latin typeface="Arial"/>
                          <a:ea typeface="Arial Narrow" charset="0"/>
                          <a:cs typeface="Arial"/>
                        </a:rPr>
                        <a:t>Available in Malaysia only</a:t>
                      </a:r>
                      <a:r>
                        <a:rPr lang="en-US" sz="1000" b="1" dirty="0">
                          <a:latin typeface="Arial"/>
                          <a:ea typeface="Arial Narrow" charset="0"/>
                          <a:cs typeface="Arial"/>
                        </a:rPr>
                        <a:t>. Open to all ABOs &amp; APCs.</a:t>
                      </a:r>
                    </a:p>
                    <a:p>
                      <a:pPr marL="171450" indent="-171450">
                        <a:lnSpc>
                          <a:spcPct val="90000"/>
                        </a:lnSpc>
                        <a:buFont typeface="Arial" panose="020B0604020202020204" pitchFamily="34" charset="0"/>
                        <a:buChar char="•"/>
                      </a:pPr>
                      <a:r>
                        <a:rPr lang="en-US" sz="1000" b="0" i="0" u="none" strike="noStrike" noProof="0" dirty="0">
                          <a:latin typeface="Arial"/>
                        </a:rPr>
                        <a:t>Passes are strictly non-transferable. The name on the pass will be automatically generated based on the name of the ABO/APC account holder who purchased the pass. </a:t>
                      </a:r>
                      <a:endParaRPr lang="en-US" sz="1000" b="1" u="sng" dirty="0">
                        <a:latin typeface="Arial"/>
                        <a:cs typeface="Arial"/>
                      </a:endParaRPr>
                    </a:p>
                    <a:p>
                      <a:pPr marL="171450" lvl="0" indent="-171450">
                        <a:lnSpc>
                          <a:spcPct val="90000"/>
                        </a:lnSpc>
                        <a:buFont typeface="Arial" panose="020B0604020202020204" pitchFamily="34" charset="0"/>
                        <a:buChar char="•"/>
                      </a:pPr>
                      <a:r>
                        <a:rPr lang="en-US" sz="1000" dirty="0">
                          <a:latin typeface="Arial"/>
                          <a:cs typeface="Arial"/>
                        </a:rPr>
                        <a:t>Each set of 2x Health Screening Passes (HSP1 &amp; HSP2) is valid for 1 pax only. Husband &amp; wife </a:t>
                      </a:r>
                      <a:r>
                        <a:rPr lang="en-US" sz="1000" dirty="0" err="1">
                          <a:latin typeface="Arial"/>
                          <a:cs typeface="Arial"/>
                        </a:rPr>
                        <a:t>ABOship</a:t>
                      </a:r>
                      <a:r>
                        <a:rPr lang="en-US" sz="1000" dirty="0">
                          <a:latin typeface="Arial"/>
                          <a:cs typeface="Arial"/>
                        </a:rPr>
                        <a:t> must purchase 2x Jump Start Kits to receive a total of 4x Health Screening Passes (2x HSP1 &amp; 2x HSP2)</a:t>
                      </a:r>
                    </a:p>
                    <a:p>
                      <a:pPr marL="171450" lvl="0" indent="-171450">
                        <a:lnSpc>
                          <a:spcPct val="90000"/>
                        </a:lnSpc>
                        <a:buFont typeface="Arial" panose="020B0604020202020204" pitchFamily="34" charset="0"/>
                        <a:buChar char="•"/>
                      </a:pPr>
                      <a:r>
                        <a:rPr lang="en-US" sz="1000" b="1" dirty="0">
                          <a:latin typeface="Arial"/>
                          <a:cs typeface="Arial"/>
                        </a:rPr>
                        <a:t>For Health Screening Pass T&amp;C, </a:t>
                      </a:r>
                      <a:r>
                        <a:rPr lang="en-US" sz="1000" b="1" dirty="0">
                          <a:latin typeface="Arial"/>
                          <a:cs typeface="Arial"/>
                          <a:hlinkClick r:id="rId3"/>
                        </a:rPr>
                        <a:t>click here</a:t>
                      </a:r>
                      <a:r>
                        <a:rPr lang="en-US" sz="1000" b="1" dirty="0">
                          <a:latin typeface="Arial"/>
                          <a:cs typeface="Arial"/>
                        </a:rPr>
                        <a:t>. </a:t>
                      </a:r>
                    </a:p>
                    <a:p>
                      <a:pPr marL="171450" lvl="0" indent="-171450">
                        <a:lnSpc>
                          <a:spcPct val="90000"/>
                        </a:lnSpc>
                        <a:buFont typeface="Arial" panose="020B0604020202020204" pitchFamily="34" charset="0"/>
                        <a:buChar char="•"/>
                      </a:pPr>
                      <a:r>
                        <a:rPr lang="en-US" sz="1000" b="1" dirty="0">
                          <a:latin typeface="Arial"/>
                          <a:cs typeface="Arial"/>
                        </a:rPr>
                        <a:t>For Health Screening Pass FAQ, </a:t>
                      </a:r>
                      <a:r>
                        <a:rPr lang="en-US" sz="1000" b="1" dirty="0">
                          <a:latin typeface="Arial"/>
                          <a:cs typeface="Arial"/>
                          <a:hlinkClick r:id="rId4"/>
                        </a:rPr>
                        <a:t>click here</a:t>
                      </a:r>
                      <a:r>
                        <a:rPr lang="en-US" sz="1000" b="1" dirty="0">
                          <a:latin typeface="Arial"/>
                          <a:cs typeface="Arial"/>
                        </a:rPr>
                        <a:t>.</a:t>
                      </a:r>
                      <a:endParaRPr lang="en-US" sz="1000" dirty="0">
                        <a:latin typeface="Arial"/>
                        <a:cs typeface="Arial"/>
                      </a:endParaRPr>
                    </a:p>
                    <a:p>
                      <a:pPr marL="0" lvl="0" indent="0">
                        <a:lnSpc>
                          <a:spcPct val="90000"/>
                        </a:lnSpc>
                        <a:spcBef>
                          <a:spcPts val="600"/>
                        </a:spcBef>
                        <a:spcAft>
                          <a:spcPts val="600"/>
                        </a:spcAft>
                        <a:buFont typeface="Arial" panose="020B0604020202020204" pitchFamily="34" charset="0"/>
                        <a:buNone/>
                      </a:pPr>
                      <a:r>
                        <a:rPr lang="en-US" sz="1000" b="1" u="sng" dirty="0">
                          <a:latin typeface="Arial"/>
                          <a:cs typeface="Arial"/>
                        </a:rPr>
                        <a:t>PWP </a:t>
                      </a:r>
                      <a:r>
                        <a:rPr lang="en-US" sz="1000" b="1" u="sng" dirty="0" err="1">
                          <a:latin typeface="Arial"/>
                          <a:cs typeface="Arial"/>
                        </a:rPr>
                        <a:t>Nutrilite</a:t>
                      </a:r>
                      <a:r>
                        <a:rPr lang="en-US" sz="1000" b="1" u="sng" dirty="0">
                          <a:latin typeface="Arial"/>
                          <a:cs typeface="Arial"/>
                        </a:rPr>
                        <a:t> Portable Blender</a:t>
                      </a:r>
                      <a:endParaRPr lang="en-US" sz="1000" b="1" u="sng" dirty="0">
                        <a:latin typeface="Arial"/>
                        <a:ea typeface="+mn-ea"/>
                        <a:cs typeface="Arial"/>
                      </a:endParaRPr>
                    </a:p>
                    <a:p>
                      <a:pPr marL="171450" indent="-171450">
                        <a:lnSpc>
                          <a:spcPct val="90000"/>
                        </a:lnSpc>
                        <a:buFont typeface="Arial" panose="020B0604020202020204" pitchFamily="34" charset="0"/>
                        <a:buChar char="•"/>
                      </a:pPr>
                      <a:r>
                        <a:rPr lang="en-US" sz="1000" b="1" dirty="0">
                          <a:solidFill>
                            <a:srgbClr val="FF0000"/>
                          </a:solidFill>
                          <a:latin typeface="Arial"/>
                          <a:ea typeface="Arial Narrow" charset="0"/>
                          <a:cs typeface="Arial"/>
                        </a:rPr>
                        <a:t>Available in Malaysia &amp; Brunei</a:t>
                      </a:r>
                      <a:r>
                        <a:rPr lang="en-US" sz="1000" b="1" dirty="0">
                          <a:latin typeface="Arial"/>
                          <a:ea typeface="Arial Narrow" charset="0"/>
                          <a:cs typeface="Arial"/>
                        </a:rPr>
                        <a:t>, while stocks last. Open to all ABOs &amp; APCs: 1 May (10am onwards) - 31 Jul  2023.</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000" b="0" i="0" u="none" strike="noStrike" kern="1200" baseline="0" dirty="0">
                          <a:solidFill>
                            <a:schemeClr val="dk1"/>
                          </a:solidFill>
                          <a:latin typeface="Arial"/>
                          <a:ea typeface="+mn-ea"/>
                          <a:cs typeface="Arial"/>
                        </a:rPr>
                        <a:t>The Blender (Peach) is available in limited quantities, no </a:t>
                      </a:r>
                      <a:r>
                        <a:rPr lang="en-US" sz="1000" b="0" i="0" u="none" strike="noStrike" kern="1200" baseline="0" dirty="0" err="1">
                          <a:solidFill>
                            <a:schemeClr val="dk1"/>
                          </a:solidFill>
                          <a:latin typeface="Arial"/>
                          <a:ea typeface="+mn-ea"/>
                          <a:cs typeface="Arial"/>
                        </a:rPr>
                        <a:t>BackOrders</a:t>
                      </a:r>
                      <a:r>
                        <a:rPr lang="en-US" sz="1000" b="0" i="0" u="none" strike="noStrike" kern="1200" baseline="0" dirty="0">
                          <a:solidFill>
                            <a:schemeClr val="dk1"/>
                          </a:solidFill>
                          <a:latin typeface="Arial"/>
                          <a:ea typeface="+mn-ea"/>
                          <a:cs typeface="Arial"/>
                        </a:rPr>
                        <a:t> will be taken upon stock depletion.</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000" dirty="0">
                          <a:latin typeface="Arial"/>
                          <a:cs typeface="Arial"/>
                        </a:rPr>
                        <a:t>If you experience issues with the blender within the first 3 months from the date of purchase, please contact </a:t>
                      </a:r>
                      <a:r>
                        <a:rPr lang="en-US" sz="1000" dirty="0">
                          <a:latin typeface="Arial"/>
                          <a:cs typeface="Arial"/>
                          <a:hlinkClick r:id="rId5"/>
                        </a:rPr>
                        <a:t>portableblender@dse.com.my</a:t>
                      </a:r>
                      <a:r>
                        <a:rPr lang="en-US" sz="1000" dirty="0">
                          <a:latin typeface="Arial"/>
                          <a:cs typeface="Arial"/>
                        </a:rPr>
                        <a:t> for assistance.</a:t>
                      </a:r>
                      <a:endParaRPr lang="en-US" sz="1000" b="0" u="none" dirty="0">
                        <a:latin typeface="Arial"/>
                        <a:cs typeface="Arial"/>
                      </a:endParaRPr>
                    </a:p>
                  </a:txBody>
                  <a:tcPr>
                    <a:solidFill>
                      <a:srgbClr val="E1E1E1"/>
                    </a:solidFill>
                  </a:tcPr>
                </a:tc>
                <a:extLst>
                  <a:ext uri="{0D108BD9-81ED-4DB2-BD59-A6C34878D82A}">
                    <a16:rowId xmlns:a16="http://schemas.microsoft.com/office/drawing/2014/main" val="3808425221"/>
                  </a:ext>
                </a:extLst>
              </a:tr>
            </a:tbl>
          </a:graphicData>
        </a:graphic>
      </p:graphicFrame>
    </p:spTree>
    <p:extLst>
      <p:ext uri="{BB962C8B-B14F-4D97-AF65-F5344CB8AC3E}">
        <p14:creationId xmlns:p14="http://schemas.microsoft.com/office/powerpoint/2010/main" val="3216194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03EF9C-54D0-1E4D-AEB5-729A2EA5A315}"/>
              </a:ext>
            </a:extLst>
          </p:cNvPr>
          <p:cNvSpPr/>
          <p:nvPr/>
        </p:nvSpPr>
        <p:spPr>
          <a:xfrm>
            <a:off x="148757" y="245204"/>
            <a:ext cx="8820000" cy="6612796"/>
          </a:xfrm>
          <a:prstGeom prst="rect">
            <a:avLst/>
          </a:prstGeom>
          <a:solidFill>
            <a:srgbClr val="82A17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16841B6-AA4D-4741-9A2F-0832740CDEF0}"/>
              </a:ext>
            </a:extLst>
          </p:cNvPr>
          <p:cNvSpPr/>
          <p:nvPr/>
        </p:nvSpPr>
        <p:spPr>
          <a:xfrm>
            <a:off x="350091" y="-61644"/>
            <a:ext cx="2700000" cy="482010"/>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EA5D44B-3469-DA40-8A18-BFB569AB3EAB}"/>
              </a:ext>
            </a:extLst>
          </p:cNvPr>
          <p:cNvSpPr txBox="1"/>
          <p:nvPr/>
        </p:nvSpPr>
        <p:spPr>
          <a:xfrm>
            <a:off x="384134" y="79871"/>
            <a:ext cx="2631915" cy="338554"/>
          </a:xfrm>
          <a:prstGeom prst="rect">
            <a:avLst/>
          </a:prstGeom>
          <a:noFill/>
          <a:effectLst/>
        </p:spPr>
        <p:txBody>
          <a:bodyPr wrap="square" rtlCol="0">
            <a:spAutoFit/>
          </a:bodyPr>
          <a:lstStyle/>
          <a:p>
            <a:pPr algn="ctr"/>
            <a:r>
              <a:rPr lang="en-MY" sz="1600" b="1" spc="50">
                <a:ln w="9525" cmpd="sng">
                  <a:noFill/>
                  <a:prstDash val="solid"/>
                </a:ln>
                <a:solidFill>
                  <a:schemeClr val="bg1"/>
                </a:solidFill>
                <a:latin typeface="Arial" panose="020B0604020202020204" pitchFamily="34" charset="0"/>
                <a:cs typeface="Arial" panose="020B0604020202020204" pitchFamily="34" charset="0"/>
              </a:rPr>
              <a:t>TERMS &amp; CONDITIONS</a:t>
            </a:r>
          </a:p>
        </p:txBody>
      </p:sp>
      <p:sp>
        <p:nvSpPr>
          <p:cNvPr id="3" name="TextBox 1">
            <a:extLst>
              <a:ext uri="{FF2B5EF4-FFF2-40B4-BE49-F238E27FC236}">
                <a16:creationId xmlns:a16="http://schemas.microsoft.com/office/drawing/2014/main" id="{7BBC31B1-6929-DB76-9253-4F83CA167C7C}"/>
              </a:ext>
            </a:extLst>
          </p:cNvPr>
          <p:cNvSpPr txBox="1"/>
          <p:nvPr/>
        </p:nvSpPr>
        <p:spPr>
          <a:xfrm>
            <a:off x="228059" y="6432114"/>
            <a:ext cx="8815512"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i="1">
                <a:latin typeface="Arial"/>
                <a:ea typeface="Arial Narrow" charset="0"/>
                <a:cs typeface="Arial"/>
              </a:rPr>
              <a:t>Note: All promos are limited to 3ea per </a:t>
            </a:r>
            <a:r>
              <a:rPr lang="en-US" sz="1200" i="1" err="1">
                <a:latin typeface="Arial"/>
                <a:ea typeface="Arial Narrow" charset="0"/>
                <a:cs typeface="Arial"/>
              </a:rPr>
              <a:t>APCship</a:t>
            </a:r>
            <a:r>
              <a:rPr lang="en-US" sz="1200" i="1">
                <a:latin typeface="Arial"/>
                <a:ea typeface="Arial Narrow" charset="0"/>
                <a:cs typeface="Arial"/>
              </a:rPr>
              <a:t> per day.</a:t>
            </a:r>
            <a:endParaRPr lang="en-US" sz="1200">
              <a:latin typeface="Calibri" panose="020F0502020204030204"/>
              <a:ea typeface="Arial Narrow" charset="0"/>
              <a:cs typeface="Calibri" panose="020F0502020204030204"/>
            </a:endParaRPr>
          </a:p>
          <a:p>
            <a:pPr algn="r"/>
            <a:r>
              <a:rPr lang="en-US" sz="1200">
                <a:latin typeface="Arial"/>
                <a:ea typeface="Arial Narrow" charset="0"/>
                <a:cs typeface="Arial"/>
              </a:rPr>
              <a:t>Should any of the PWP/GWP premium stock deplete prior to the stated promo period, the promo may NLA.</a:t>
            </a:r>
            <a:endParaRPr lang="en-US" sz="1200">
              <a:ea typeface="+mn-lt"/>
              <a:cs typeface="+mn-lt"/>
            </a:endParaRPr>
          </a:p>
        </p:txBody>
      </p:sp>
      <p:graphicFrame>
        <p:nvGraphicFramePr>
          <p:cNvPr id="9" name="Table 8">
            <a:extLst>
              <a:ext uri="{FF2B5EF4-FFF2-40B4-BE49-F238E27FC236}">
                <a16:creationId xmlns:a16="http://schemas.microsoft.com/office/drawing/2014/main" id="{6E269D11-DD7D-1292-D217-21CBFF560C84}"/>
              </a:ext>
            </a:extLst>
          </p:cNvPr>
          <p:cNvGraphicFramePr>
            <a:graphicFrameLocks noGrp="1"/>
          </p:cNvGraphicFramePr>
          <p:nvPr>
            <p:extLst>
              <p:ext uri="{D42A27DB-BD31-4B8C-83A1-F6EECF244321}">
                <p14:modId xmlns:p14="http://schemas.microsoft.com/office/powerpoint/2010/main" val="3633223583"/>
              </p:ext>
            </p:extLst>
          </p:nvPr>
        </p:nvGraphicFramePr>
        <p:xfrm>
          <a:off x="350091" y="526404"/>
          <a:ext cx="4133850" cy="944880"/>
        </p:xfrm>
        <a:graphic>
          <a:graphicData uri="http://schemas.openxmlformats.org/drawingml/2006/table">
            <a:tbl>
              <a:tblPr firstRow="1" bandRow="1">
                <a:tableStyleId>{5C22544A-7EE6-4342-B048-85BDC9FD1C3A}</a:tableStyleId>
              </a:tblPr>
              <a:tblGrid>
                <a:gridCol w="4133850">
                  <a:extLst>
                    <a:ext uri="{9D8B030D-6E8A-4147-A177-3AD203B41FA5}">
                      <a16:colId xmlns:a16="http://schemas.microsoft.com/office/drawing/2014/main" val="2998084504"/>
                    </a:ext>
                  </a:extLst>
                </a:gridCol>
              </a:tblGrid>
              <a:tr h="257175">
                <a:tc>
                  <a:txBody>
                    <a:bodyPr/>
                    <a:lstStyle/>
                    <a:p>
                      <a:pPr fontAlgn="base"/>
                      <a:r>
                        <a:rPr lang="en-US" sz="1000">
                          <a:effectLst/>
                          <a:latin typeface="Arial "/>
                        </a:rPr>
                        <a:t>LAUNCH: ARTISTRY GO VIBRANT Lipstick (Cream, Matte, Sheer Lip Balm)​</a:t>
                      </a:r>
                      <a:endParaRPr lang="en-US" b="1">
                        <a:solidFill>
                          <a:srgbClr val="FFFFFF"/>
                        </a:solidFill>
                        <a:effectLst/>
                        <a:latin typeface="Arial "/>
                      </a:endParaRPr>
                    </a:p>
                  </a:txBody>
                  <a:tcPr>
                    <a:solidFill>
                      <a:srgbClr val="82A176"/>
                    </a:solidFill>
                  </a:tcPr>
                </a:tc>
                <a:extLst>
                  <a:ext uri="{0D108BD9-81ED-4DB2-BD59-A6C34878D82A}">
                    <a16:rowId xmlns:a16="http://schemas.microsoft.com/office/drawing/2014/main" val="1729654881"/>
                  </a:ext>
                </a:extLst>
              </a:tr>
              <a:tr h="361950">
                <a:tc>
                  <a:txBody>
                    <a:bodyPr/>
                    <a:lstStyle/>
                    <a:p>
                      <a:pPr fontAlgn="base"/>
                      <a:r>
                        <a:rPr lang="en-US" sz="1000">
                          <a:effectLst/>
                          <a:latin typeface="Arial "/>
                        </a:rPr>
                        <a:t>Available in Malaysia &amp; Brunei. Open to </a:t>
                      </a:r>
                      <a:r>
                        <a:rPr lang="en-US" sz="1000" err="1">
                          <a:effectLst/>
                          <a:latin typeface="Arial "/>
                        </a:rPr>
                        <a:t>Platinums</a:t>
                      </a:r>
                      <a:r>
                        <a:rPr lang="en-US" sz="1000">
                          <a:effectLst/>
                          <a:latin typeface="Arial "/>
                        </a:rPr>
                        <a:t> &amp; Above: 1 Jul (10am onwards) – 2 Jul 2023, limited to 6ea per </a:t>
                      </a:r>
                      <a:r>
                        <a:rPr lang="en-US" sz="1000" err="1">
                          <a:effectLst/>
                          <a:latin typeface="Arial "/>
                        </a:rPr>
                        <a:t>ABOship</a:t>
                      </a:r>
                      <a:r>
                        <a:rPr lang="en-US" sz="1000">
                          <a:effectLst/>
                          <a:latin typeface="Arial "/>
                        </a:rPr>
                        <a:t> per day. Open to all ABOs &amp; APCs: 3 Jul (10am onwards). ​</a:t>
                      </a:r>
                      <a:endParaRPr lang="en-US">
                        <a:effectLst/>
                        <a:latin typeface="Arial "/>
                      </a:endParaRPr>
                    </a:p>
                  </a:txBody>
                  <a:tcPr>
                    <a:solidFill>
                      <a:srgbClr val="E1E1E1"/>
                    </a:solidFill>
                  </a:tcPr>
                </a:tc>
                <a:extLst>
                  <a:ext uri="{0D108BD9-81ED-4DB2-BD59-A6C34878D82A}">
                    <a16:rowId xmlns:a16="http://schemas.microsoft.com/office/drawing/2014/main" val="4021356483"/>
                  </a:ext>
                </a:extLst>
              </a:tr>
            </a:tbl>
          </a:graphicData>
        </a:graphic>
      </p:graphicFrame>
      <p:graphicFrame>
        <p:nvGraphicFramePr>
          <p:cNvPr id="11" name="Table 7">
            <a:extLst>
              <a:ext uri="{FF2B5EF4-FFF2-40B4-BE49-F238E27FC236}">
                <a16:creationId xmlns:a16="http://schemas.microsoft.com/office/drawing/2014/main" id="{3D370DBD-FFC2-C833-5416-C865262C16F5}"/>
              </a:ext>
            </a:extLst>
          </p:cNvPr>
          <p:cNvGraphicFramePr>
            <a:graphicFrameLocks noGrp="1"/>
          </p:cNvGraphicFramePr>
          <p:nvPr>
            <p:extLst>
              <p:ext uri="{D42A27DB-BD31-4B8C-83A1-F6EECF244321}">
                <p14:modId xmlns:p14="http://schemas.microsoft.com/office/powerpoint/2010/main" val="4245123504"/>
              </p:ext>
            </p:extLst>
          </p:nvPr>
        </p:nvGraphicFramePr>
        <p:xfrm>
          <a:off x="327896" y="1567886"/>
          <a:ext cx="4133851" cy="2621280"/>
        </p:xfrm>
        <a:graphic>
          <a:graphicData uri="http://schemas.openxmlformats.org/drawingml/2006/table">
            <a:tbl>
              <a:tblPr firstRow="1" bandRow="1">
                <a:tableStyleId>{F5AB1C69-6EDB-4FF4-983F-18BD219EF322}</a:tableStyleId>
              </a:tblPr>
              <a:tblGrid>
                <a:gridCol w="4133851">
                  <a:extLst>
                    <a:ext uri="{9D8B030D-6E8A-4147-A177-3AD203B41FA5}">
                      <a16:colId xmlns:a16="http://schemas.microsoft.com/office/drawing/2014/main" val="2520394412"/>
                    </a:ext>
                  </a:extLst>
                </a:gridCol>
              </a:tblGrid>
              <a:tr h="0">
                <a:tc>
                  <a:txBody>
                    <a:bodyPr/>
                    <a:lstStyle/>
                    <a:p>
                      <a:r>
                        <a:rPr lang="en-US" sz="1000" b="1">
                          <a:latin typeface="Arial"/>
                          <a:ea typeface="Arial Narrow" charset="0"/>
                          <a:cs typeface="Arial"/>
                        </a:rPr>
                        <a:t>PROMO: </a:t>
                      </a:r>
                      <a:r>
                        <a:rPr lang="en-US" sz="1000" b="1">
                          <a:latin typeface="Arial "/>
                        </a:rPr>
                        <a:t>eSpring Trade-In Programme</a:t>
                      </a:r>
                    </a:p>
                  </a:txBody>
                  <a:tcPr>
                    <a:solidFill>
                      <a:srgbClr val="82A176"/>
                    </a:solidFill>
                  </a:tcPr>
                </a:tc>
                <a:extLst>
                  <a:ext uri="{0D108BD9-81ED-4DB2-BD59-A6C34878D82A}">
                    <a16:rowId xmlns:a16="http://schemas.microsoft.com/office/drawing/2014/main" val="408793652"/>
                  </a:ext>
                </a:extLst>
              </a:tr>
              <a:tr h="618249">
                <a:tc>
                  <a:txBody>
                    <a:bodyPr/>
                    <a:lstStyle/>
                    <a:p>
                      <a:pPr marL="0" marR="0" lvl="0" indent="0" algn="l">
                        <a:lnSpc>
                          <a:spcPct val="100000"/>
                        </a:lnSpc>
                        <a:spcBef>
                          <a:spcPts val="0"/>
                        </a:spcBef>
                        <a:spcAft>
                          <a:spcPts val="0"/>
                        </a:spcAft>
                        <a:buNone/>
                      </a:pPr>
                      <a:r>
                        <a:rPr lang="en-US" sz="1000" b="0" i="0" u="none" strike="noStrike" noProof="0">
                          <a:latin typeface="Arial"/>
                        </a:rPr>
                        <a:t>Available in Malaysia &amp; Brunei only. Open to all ABOs &amp; APCs from 1 Jun (10am </a:t>
                      </a:r>
                      <a:r>
                        <a:rPr lang="en-US" sz="1000" b="0" i="0" u="none" strike="noStrike" noProof="0">
                          <a:solidFill>
                            <a:schemeClr val="tx1"/>
                          </a:solidFill>
                          <a:latin typeface="Arial"/>
                        </a:rPr>
                        <a:t>onwards) – 31 Jul 2023. </a:t>
                      </a:r>
                    </a:p>
                    <a:p>
                      <a:pPr marL="171450" marR="0" lvl="0" indent="-171450" algn="l">
                        <a:lnSpc>
                          <a:spcPct val="100000"/>
                        </a:lnSpc>
                        <a:spcBef>
                          <a:spcPts val="0"/>
                        </a:spcBef>
                        <a:spcAft>
                          <a:spcPts val="0"/>
                        </a:spcAft>
                        <a:buFont typeface="Arial" panose="020B0604020202020204" pitchFamily="34" charset="0"/>
                        <a:buChar char="•"/>
                      </a:pPr>
                      <a:r>
                        <a:rPr lang="en-US" sz="1000" b="0" i="0" u="none" strike="noStrike" noProof="0">
                          <a:solidFill>
                            <a:schemeClr val="tx1"/>
                          </a:solidFill>
                          <a:latin typeface="Arial"/>
                        </a:rPr>
                        <a:t>Trade-in vouchers issued are valid from 1</a:t>
                      </a:r>
                      <a:r>
                        <a:rPr lang="en-US" sz="1000" b="0" i="0" u="none" strike="noStrike" noProof="0">
                          <a:latin typeface="Arial"/>
                        </a:rPr>
                        <a:t> Jun</a:t>
                      </a:r>
                      <a:r>
                        <a:rPr lang="en-US" sz="1000" b="0" i="0" u="none" strike="noStrike" noProof="0">
                          <a:solidFill>
                            <a:schemeClr val="tx1"/>
                          </a:solidFill>
                          <a:latin typeface="Arial"/>
                        </a:rPr>
                        <a:t> – 31 Jul 2023.</a:t>
                      </a:r>
                    </a:p>
                    <a:p>
                      <a:pPr marL="171450" marR="0" lvl="0" indent="-171450" algn="l">
                        <a:lnSpc>
                          <a:spcPct val="100000"/>
                        </a:lnSpc>
                        <a:spcBef>
                          <a:spcPts val="0"/>
                        </a:spcBef>
                        <a:spcAft>
                          <a:spcPts val="0"/>
                        </a:spcAft>
                        <a:buFont typeface="Arial" panose="020B0604020202020204" pitchFamily="34" charset="0"/>
                        <a:buChar char="•"/>
                      </a:pPr>
                      <a:r>
                        <a:rPr lang="en-US" sz="1000" b="0" i="0" u="none" strike="noStrike" noProof="0">
                          <a:latin typeface="Arial"/>
                        </a:rPr>
                        <a:t>Trade-in </a:t>
                      </a:r>
                      <a:r>
                        <a:rPr lang="en-US" sz="1000" b="0" i="0" u="none" strike="noStrike" noProof="0" err="1">
                          <a:latin typeface="Arial"/>
                        </a:rPr>
                        <a:t>programme</a:t>
                      </a:r>
                      <a:r>
                        <a:rPr lang="en-US" sz="1000" b="0" i="0" u="none" strike="noStrike" noProof="0">
                          <a:latin typeface="Arial"/>
                        </a:rPr>
                        <a:t> is not applicable with other ongoing promotions.</a:t>
                      </a:r>
                    </a:p>
                    <a:p>
                      <a:pPr marL="171450" marR="0" lvl="0" indent="-171450" algn="l">
                        <a:lnSpc>
                          <a:spcPct val="100000"/>
                        </a:lnSpc>
                        <a:spcBef>
                          <a:spcPts val="0"/>
                        </a:spcBef>
                        <a:spcAft>
                          <a:spcPts val="0"/>
                        </a:spcAft>
                        <a:buFont typeface="Arial" panose="020B0604020202020204" pitchFamily="34" charset="0"/>
                        <a:buChar char="•"/>
                      </a:pPr>
                      <a:r>
                        <a:rPr lang="en-US" sz="1000" b="0" i="0" u="none" strike="noStrike" noProof="0">
                          <a:latin typeface="Arial"/>
                        </a:rPr>
                        <a:t>No extension of the redemption period will be allowed.</a:t>
                      </a:r>
                    </a:p>
                    <a:p>
                      <a:pPr marL="171450" marR="0" lvl="0" indent="-171450" algn="l">
                        <a:lnSpc>
                          <a:spcPct val="100000"/>
                        </a:lnSpc>
                        <a:spcBef>
                          <a:spcPts val="0"/>
                        </a:spcBef>
                        <a:spcAft>
                          <a:spcPts val="0"/>
                        </a:spcAft>
                        <a:buFont typeface="Arial" panose="020B0604020202020204" pitchFamily="34" charset="0"/>
                        <a:buChar char="•"/>
                      </a:pPr>
                      <a:r>
                        <a:rPr lang="en-US" sz="1000" b="0" i="0" u="none" strike="noStrike" noProof="0">
                          <a:latin typeface="Arial"/>
                        </a:rPr>
                        <a:t>For volume down EPP trade-in orders, please proceed with your downline’s trade-in coupon. Volume down EPP trade-in orders must be placed ONLINE ONLY. </a:t>
                      </a:r>
                    </a:p>
                    <a:p>
                      <a:pPr marL="171450" marR="0" lvl="0" indent="-171450" algn="l">
                        <a:lnSpc>
                          <a:spcPct val="100000"/>
                        </a:lnSpc>
                        <a:spcBef>
                          <a:spcPts val="0"/>
                        </a:spcBef>
                        <a:spcAft>
                          <a:spcPts val="0"/>
                        </a:spcAft>
                        <a:buFont typeface="Arial" panose="020B0604020202020204" pitchFamily="34" charset="0"/>
                        <a:buChar char="•"/>
                      </a:pPr>
                      <a:r>
                        <a:rPr lang="en-US" sz="1000" b="0" i="0" u="none" strike="noStrike" noProof="0">
                          <a:latin typeface="Arial"/>
                        </a:rPr>
                        <a:t>For this promotion, each </a:t>
                      </a:r>
                      <a:r>
                        <a:rPr lang="en-US" sz="1000" b="0" i="0" u="none" strike="noStrike" noProof="0" err="1">
                          <a:latin typeface="Arial"/>
                        </a:rPr>
                        <a:t>ABOship</a:t>
                      </a:r>
                      <a:r>
                        <a:rPr lang="en-US" sz="1000" b="0" i="0" u="none" strike="noStrike" noProof="0">
                          <a:latin typeface="Arial"/>
                        </a:rPr>
                        <a:t> has an EPP limit of 8ea for all SKUs. The same 8ea limit also applies to EPP volume down. </a:t>
                      </a:r>
                      <a:br>
                        <a:rPr lang="en-US" sz="1000" b="0" i="0" u="none" strike="noStrike" noProof="0">
                          <a:latin typeface="Arial"/>
                        </a:rPr>
                      </a:br>
                      <a:r>
                        <a:rPr lang="en-US" sz="1000" b="0" i="0" u="none" strike="noStrike" noProof="0">
                          <a:latin typeface="Arial"/>
                        </a:rPr>
                        <a:t>SKU: </a:t>
                      </a:r>
                      <a:r>
                        <a:rPr lang="en-US" sz="1000" b="0" i="0" u="none" strike="noStrike" noProof="0" err="1">
                          <a:latin typeface="Arial"/>
                        </a:rPr>
                        <a:t>eSpring</a:t>
                      </a:r>
                      <a:r>
                        <a:rPr lang="en-US" sz="1000" b="0" i="0" u="none" strike="noStrike" noProof="0">
                          <a:latin typeface="Arial"/>
                        </a:rPr>
                        <a:t> Water Treatment System (</a:t>
                      </a:r>
                      <a:r>
                        <a:rPr lang="en-GB" sz="1000">
                          <a:latin typeface="Arial"/>
                          <a:cs typeface="Arial"/>
                        </a:rPr>
                        <a:t>100188</a:t>
                      </a:r>
                      <a:r>
                        <a:rPr lang="en-US" sz="1000" b="0" i="0" u="none" strike="noStrike" noProof="0">
                          <a:latin typeface="Arial"/>
                        </a:rPr>
                        <a:t>)</a:t>
                      </a:r>
                    </a:p>
                    <a:p>
                      <a:pPr marL="0" marR="0" lvl="0" indent="0" algn="l">
                        <a:lnSpc>
                          <a:spcPct val="100000"/>
                        </a:lnSpc>
                        <a:spcBef>
                          <a:spcPts val="0"/>
                        </a:spcBef>
                        <a:spcAft>
                          <a:spcPts val="0"/>
                        </a:spcAft>
                        <a:buFont typeface="Arial" panose="020B0604020202020204" pitchFamily="34" charset="0"/>
                        <a:buNone/>
                      </a:pPr>
                      <a:endParaRPr lang="en-US" sz="1000" b="0" i="0" u="none" strike="noStrike" noProof="0">
                        <a:latin typeface="Arial"/>
                      </a:endParaRPr>
                    </a:p>
                    <a:p>
                      <a:pPr marL="0" marR="0" lvl="0" indent="0" algn="l">
                        <a:lnSpc>
                          <a:spcPct val="100000"/>
                        </a:lnSpc>
                        <a:spcBef>
                          <a:spcPts val="0"/>
                        </a:spcBef>
                        <a:spcAft>
                          <a:spcPts val="0"/>
                        </a:spcAft>
                        <a:buNone/>
                      </a:pPr>
                      <a:r>
                        <a:rPr lang="en-US" sz="1000" b="0" i="1" u="none" strike="noStrike" noProof="0">
                          <a:latin typeface="Arial"/>
                        </a:rPr>
                        <a:t>We want to support your retailing efforts and if you wish to increase your EPP limit, please email </a:t>
                      </a:r>
                      <a:r>
                        <a:rPr lang="en-US" sz="1000" b="0" i="1" u="none" strike="noStrike" noProof="0">
                          <a:latin typeface="Arial"/>
                          <a:hlinkClick r:id="rId3"/>
                        </a:rPr>
                        <a:t>myhelpdesk@amway.com</a:t>
                      </a:r>
                      <a:endParaRPr lang="en-US" sz="1000" b="0" i="0" u="none" strike="noStrike" noProof="0">
                        <a:latin typeface="Arial"/>
                      </a:endParaRPr>
                    </a:p>
                  </a:txBody>
                  <a:tcPr/>
                </a:tc>
                <a:extLst>
                  <a:ext uri="{0D108BD9-81ED-4DB2-BD59-A6C34878D82A}">
                    <a16:rowId xmlns:a16="http://schemas.microsoft.com/office/drawing/2014/main" val="2555601763"/>
                  </a:ext>
                </a:extLst>
              </a:tr>
            </a:tbl>
          </a:graphicData>
        </a:graphic>
      </p:graphicFrame>
      <p:graphicFrame>
        <p:nvGraphicFramePr>
          <p:cNvPr id="15" name="Table 7">
            <a:extLst>
              <a:ext uri="{FF2B5EF4-FFF2-40B4-BE49-F238E27FC236}">
                <a16:creationId xmlns:a16="http://schemas.microsoft.com/office/drawing/2014/main" id="{FF77EE93-3238-E1B0-A099-768B94D916AB}"/>
              </a:ext>
            </a:extLst>
          </p:cNvPr>
          <p:cNvGraphicFramePr>
            <a:graphicFrameLocks noGrp="1"/>
          </p:cNvGraphicFramePr>
          <p:nvPr>
            <p:extLst>
              <p:ext uri="{D42A27DB-BD31-4B8C-83A1-F6EECF244321}">
                <p14:modId xmlns:p14="http://schemas.microsoft.com/office/powerpoint/2010/main" val="117401033"/>
              </p:ext>
            </p:extLst>
          </p:nvPr>
        </p:nvGraphicFramePr>
        <p:xfrm>
          <a:off x="4551111" y="1471284"/>
          <a:ext cx="4256119" cy="1097280"/>
        </p:xfrm>
        <a:graphic>
          <a:graphicData uri="http://schemas.openxmlformats.org/drawingml/2006/table">
            <a:tbl>
              <a:tblPr firstRow="1" bandRow="1">
                <a:tableStyleId>{F5AB1C69-6EDB-4FF4-983F-18BD219EF322}</a:tableStyleId>
              </a:tblPr>
              <a:tblGrid>
                <a:gridCol w="4256119">
                  <a:extLst>
                    <a:ext uri="{9D8B030D-6E8A-4147-A177-3AD203B41FA5}">
                      <a16:colId xmlns:a16="http://schemas.microsoft.com/office/drawing/2014/main" val="2520394412"/>
                    </a:ext>
                  </a:extLst>
                </a:gridCol>
              </a:tblGrid>
              <a:tr h="382594">
                <a:tc>
                  <a:txBody>
                    <a:bodyPr/>
                    <a:lstStyle/>
                    <a:p>
                      <a:r>
                        <a:rPr lang="en-US" sz="1000" b="1">
                          <a:solidFill>
                            <a:schemeClr val="bg1"/>
                          </a:solidFill>
                          <a:latin typeface="Arial"/>
                          <a:ea typeface="Arial Narrow" charset="0"/>
                          <a:cs typeface="Arial"/>
                        </a:rPr>
                        <a:t>PROMO: Atmosphere Drive PWP Honey UV-C Steriliser &amp; Multifunction Ceramic Stock Pot Bundle OR Honey UV-C Steriliser &amp; Color King Saucepan Bundle </a:t>
                      </a:r>
                      <a:endParaRPr lang="en-US" sz="1000" b="1">
                        <a:solidFill>
                          <a:schemeClr val="bg1"/>
                        </a:solidFill>
                        <a:latin typeface="Arial" panose="020B0604020202020204" pitchFamily="34" charset="0"/>
                        <a:ea typeface="Arial Narrow" charset="0"/>
                        <a:cs typeface="Arial" panose="020B0604020202020204" pitchFamily="34" charset="0"/>
                      </a:endParaRPr>
                    </a:p>
                  </a:txBody>
                  <a:tcPr>
                    <a:solidFill>
                      <a:srgbClr val="82A176"/>
                    </a:solidFill>
                  </a:tcPr>
                </a:tc>
                <a:extLst>
                  <a:ext uri="{0D108BD9-81ED-4DB2-BD59-A6C34878D82A}">
                    <a16:rowId xmlns:a16="http://schemas.microsoft.com/office/drawing/2014/main" val="408793652"/>
                  </a:ext>
                </a:extLst>
              </a:tr>
              <a:tr h="529745">
                <a:tc>
                  <a:txBody>
                    <a:bodyPr/>
                    <a:lstStyle/>
                    <a:p>
                      <a:r>
                        <a:rPr lang="en-US" sz="1000" b="0" i="0" u="none" strike="noStrike" kern="1200" baseline="0">
                          <a:solidFill>
                            <a:schemeClr val="dk1"/>
                          </a:solidFill>
                          <a:latin typeface="Arial" panose="020B0604020202020204" pitchFamily="34" charset="0"/>
                          <a:ea typeface="+mn-ea"/>
                          <a:cs typeface="Arial" panose="020B0604020202020204" pitchFamily="34" charset="0"/>
                        </a:rPr>
                        <a:t>Available in Malaysia &amp; Brunei, while stocks last. Open to </a:t>
                      </a:r>
                      <a:r>
                        <a:rPr lang="en-US" sz="1000" b="0" i="0" u="none" strike="noStrike" kern="1200" baseline="0" err="1">
                          <a:solidFill>
                            <a:schemeClr val="dk1"/>
                          </a:solidFill>
                          <a:latin typeface="Arial" panose="020B0604020202020204" pitchFamily="34" charset="0"/>
                          <a:ea typeface="+mn-ea"/>
                          <a:cs typeface="Arial" panose="020B0604020202020204" pitchFamily="34" charset="0"/>
                        </a:rPr>
                        <a:t>Platinums</a:t>
                      </a:r>
                      <a:r>
                        <a:rPr lang="en-US" sz="1000" b="0" i="0" u="none" strike="noStrike" kern="1200" baseline="0">
                          <a:solidFill>
                            <a:schemeClr val="dk1"/>
                          </a:solidFill>
                          <a:latin typeface="Arial" panose="020B0604020202020204" pitchFamily="34" charset="0"/>
                          <a:ea typeface="+mn-ea"/>
                          <a:cs typeface="Arial" panose="020B0604020202020204" pitchFamily="34" charset="0"/>
                        </a:rPr>
                        <a:t> &amp; Above: 1 Jul (10am onwards) – 2 Jul 2023, limited to 6ea per </a:t>
                      </a:r>
                      <a:r>
                        <a:rPr lang="en-US" sz="1000" b="0" i="0" u="none" strike="noStrike" kern="1200" baseline="0" err="1">
                          <a:solidFill>
                            <a:schemeClr val="dk1"/>
                          </a:solidFill>
                          <a:latin typeface="Arial" panose="020B0604020202020204" pitchFamily="34" charset="0"/>
                          <a:ea typeface="+mn-ea"/>
                          <a:cs typeface="Arial" panose="020B0604020202020204" pitchFamily="34" charset="0"/>
                        </a:rPr>
                        <a:t>ABOship</a:t>
                      </a:r>
                      <a:r>
                        <a:rPr lang="en-US" sz="1000" b="0" i="0" u="none" strike="noStrike" kern="1200" baseline="0">
                          <a:solidFill>
                            <a:schemeClr val="dk1"/>
                          </a:solidFill>
                          <a:latin typeface="Arial" panose="020B0604020202020204" pitchFamily="34" charset="0"/>
                          <a:ea typeface="+mn-ea"/>
                          <a:cs typeface="Arial" panose="020B0604020202020204" pitchFamily="34" charset="0"/>
                        </a:rPr>
                        <a:t> per day. Open to all ABOs &amp; APCs: 3 Jul (10am onwards) – 31 Jul 2023.</a:t>
                      </a:r>
                    </a:p>
                  </a:txBody>
                  <a:tcPr/>
                </a:tc>
                <a:extLst>
                  <a:ext uri="{0D108BD9-81ED-4DB2-BD59-A6C34878D82A}">
                    <a16:rowId xmlns:a16="http://schemas.microsoft.com/office/drawing/2014/main" val="2555601763"/>
                  </a:ext>
                </a:extLst>
              </a:tr>
            </a:tbl>
          </a:graphicData>
        </a:graphic>
      </p:graphicFrame>
      <p:graphicFrame>
        <p:nvGraphicFramePr>
          <p:cNvPr id="16" name="Table 7">
            <a:extLst>
              <a:ext uri="{FF2B5EF4-FFF2-40B4-BE49-F238E27FC236}">
                <a16:creationId xmlns:a16="http://schemas.microsoft.com/office/drawing/2014/main" id="{42F23878-38FE-12BF-4EF4-E929D68F719C}"/>
              </a:ext>
            </a:extLst>
          </p:cNvPr>
          <p:cNvGraphicFramePr>
            <a:graphicFrameLocks noGrp="1"/>
          </p:cNvGraphicFramePr>
          <p:nvPr>
            <p:extLst>
              <p:ext uri="{D42A27DB-BD31-4B8C-83A1-F6EECF244321}">
                <p14:modId xmlns:p14="http://schemas.microsoft.com/office/powerpoint/2010/main" val="311733009"/>
              </p:ext>
            </p:extLst>
          </p:nvPr>
        </p:nvGraphicFramePr>
        <p:xfrm>
          <a:off x="4564354" y="2682903"/>
          <a:ext cx="4242876" cy="786665"/>
        </p:xfrm>
        <a:graphic>
          <a:graphicData uri="http://schemas.openxmlformats.org/drawingml/2006/table">
            <a:tbl>
              <a:tblPr firstRow="1" bandRow="1">
                <a:tableStyleId>{F5AB1C69-6EDB-4FF4-983F-18BD219EF322}</a:tableStyleId>
              </a:tblPr>
              <a:tblGrid>
                <a:gridCol w="4242876">
                  <a:extLst>
                    <a:ext uri="{9D8B030D-6E8A-4147-A177-3AD203B41FA5}">
                      <a16:colId xmlns:a16="http://schemas.microsoft.com/office/drawing/2014/main" val="2520394412"/>
                    </a:ext>
                  </a:extLst>
                </a:gridCol>
              </a:tblGrid>
              <a:tr h="207191">
                <a:tc>
                  <a:txBody>
                    <a:bodyPr/>
                    <a:lstStyle/>
                    <a:p>
                      <a:pPr lvl="0">
                        <a:buNone/>
                      </a:pPr>
                      <a:r>
                        <a:rPr lang="en-US" sz="1000" b="1">
                          <a:latin typeface="Arial"/>
                          <a:ea typeface="Arial Narrow" charset="0"/>
                          <a:cs typeface="Arial"/>
                        </a:rPr>
                        <a:t>LAUNCH: Dreamland Wellness Pillows</a:t>
                      </a:r>
                    </a:p>
                  </a:txBody>
                  <a:tcPr>
                    <a:solidFill>
                      <a:srgbClr val="82A176"/>
                    </a:solidFill>
                  </a:tcPr>
                </a:tc>
                <a:extLst>
                  <a:ext uri="{0D108BD9-81ED-4DB2-BD59-A6C34878D82A}">
                    <a16:rowId xmlns:a16="http://schemas.microsoft.com/office/drawing/2014/main" val="408793652"/>
                  </a:ext>
                </a:extLst>
              </a:tr>
              <a:tr h="542825">
                <a:tc>
                  <a:txBody>
                    <a:bodyPr/>
                    <a:lstStyle/>
                    <a:p>
                      <a:pPr>
                        <a:lnSpc>
                          <a:spcPct val="90000"/>
                        </a:lnSpc>
                      </a:pPr>
                      <a:r>
                        <a:rPr lang="en-US" sz="1000">
                          <a:latin typeface="Arial"/>
                          <a:ea typeface="Arial Narrow" charset="0"/>
                          <a:cs typeface="Arial"/>
                        </a:rPr>
                        <a:t>Available in Malaysia &amp; Brunei. Open to </a:t>
                      </a:r>
                      <a:r>
                        <a:rPr lang="en-US" sz="1000" err="1">
                          <a:latin typeface="Arial"/>
                          <a:ea typeface="Arial Narrow" charset="0"/>
                          <a:cs typeface="Arial"/>
                        </a:rPr>
                        <a:t>Platinums</a:t>
                      </a:r>
                      <a:r>
                        <a:rPr lang="en-US" sz="1000">
                          <a:latin typeface="Arial"/>
                          <a:ea typeface="Arial Narrow" charset="0"/>
                          <a:cs typeface="Arial"/>
                        </a:rPr>
                        <a:t> &amp; Above: 1 Jul (10am onwards) – 2 Jul 2023, limited to 6ea per </a:t>
                      </a:r>
                      <a:r>
                        <a:rPr lang="en-US" sz="1000" err="1">
                          <a:latin typeface="Arial"/>
                          <a:ea typeface="Arial Narrow" charset="0"/>
                          <a:cs typeface="Arial"/>
                        </a:rPr>
                        <a:t>ABOship</a:t>
                      </a:r>
                      <a:r>
                        <a:rPr lang="en-US" sz="1000">
                          <a:latin typeface="Arial"/>
                          <a:ea typeface="Arial Narrow" charset="0"/>
                          <a:cs typeface="Arial"/>
                        </a:rPr>
                        <a:t> per day. Open to all ABOs &amp; APCs: 3 Jul 2023 (10am onwards).</a:t>
                      </a:r>
                    </a:p>
                  </a:txBody>
                  <a:tcPr>
                    <a:solidFill>
                      <a:srgbClr val="E1E1E1"/>
                    </a:solidFill>
                  </a:tcPr>
                </a:tc>
                <a:extLst>
                  <a:ext uri="{0D108BD9-81ED-4DB2-BD59-A6C34878D82A}">
                    <a16:rowId xmlns:a16="http://schemas.microsoft.com/office/drawing/2014/main" val="2555601763"/>
                  </a:ext>
                </a:extLst>
              </a:tr>
            </a:tbl>
          </a:graphicData>
        </a:graphic>
      </p:graphicFrame>
      <p:graphicFrame>
        <p:nvGraphicFramePr>
          <p:cNvPr id="17" name="Table 7">
            <a:extLst>
              <a:ext uri="{FF2B5EF4-FFF2-40B4-BE49-F238E27FC236}">
                <a16:creationId xmlns:a16="http://schemas.microsoft.com/office/drawing/2014/main" id="{8A2B3CCD-7A05-A025-6683-FD7E1EB97339}"/>
              </a:ext>
            </a:extLst>
          </p:cNvPr>
          <p:cNvGraphicFramePr>
            <a:graphicFrameLocks noGrp="1"/>
          </p:cNvGraphicFramePr>
          <p:nvPr>
            <p:extLst>
              <p:ext uri="{D42A27DB-BD31-4B8C-83A1-F6EECF244321}">
                <p14:modId xmlns:p14="http://schemas.microsoft.com/office/powerpoint/2010/main" val="2993634971"/>
              </p:ext>
            </p:extLst>
          </p:nvPr>
        </p:nvGraphicFramePr>
        <p:xfrm>
          <a:off x="4564354" y="3573393"/>
          <a:ext cx="4258369" cy="944880"/>
        </p:xfrm>
        <a:graphic>
          <a:graphicData uri="http://schemas.openxmlformats.org/drawingml/2006/table">
            <a:tbl>
              <a:tblPr firstRow="1" bandRow="1">
                <a:tableStyleId>{F5AB1C69-6EDB-4FF4-983F-18BD219EF322}</a:tableStyleId>
              </a:tblPr>
              <a:tblGrid>
                <a:gridCol w="4258369">
                  <a:extLst>
                    <a:ext uri="{9D8B030D-6E8A-4147-A177-3AD203B41FA5}">
                      <a16:colId xmlns:a16="http://schemas.microsoft.com/office/drawing/2014/main" val="2520394412"/>
                    </a:ext>
                  </a:extLst>
                </a:gridCol>
              </a:tblGrid>
              <a:tr h="2439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bg1"/>
                          </a:solidFill>
                          <a:latin typeface="Arial" panose="020B0604020202020204" pitchFamily="34" charset="0"/>
                          <a:ea typeface="Arial Narrow" charset="0"/>
                          <a:cs typeface="Arial" panose="020B0604020202020204" pitchFamily="34" charset="0"/>
                        </a:rPr>
                        <a:t>PROMO: Ultimate Pillow Bundle </a:t>
                      </a:r>
                      <a:r>
                        <a:rPr lang="en-US" sz="1000" b="1">
                          <a:latin typeface="Arial" panose="020B0604020202020204" pitchFamily="34" charset="0"/>
                          <a:ea typeface="Arial Narrow" charset="0"/>
                          <a:cs typeface="Arial" panose="020B0604020202020204" pitchFamily="34" charset="0"/>
                        </a:rPr>
                        <a:t>PWP Nutrilite Cal Mag D Plus – 180 tab at 30% OFF </a:t>
                      </a:r>
                    </a:p>
                  </a:txBody>
                  <a:tcPr>
                    <a:solidFill>
                      <a:srgbClr val="82A176"/>
                    </a:solidFill>
                  </a:tcPr>
                </a:tc>
                <a:extLst>
                  <a:ext uri="{0D108BD9-81ED-4DB2-BD59-A6C34878D82A}">
                    <a16:rowId xmlns:a16="http://schemas.microsoft.com/office/drawing/2014/main" val="408793652"/>
                  </a:ext>
                </a:extLst>
              </a:tr>
              <a:tr h="437391">
                <a:tc>
                  <a:txBody>
                    <a:bodyPr/>
                    <a:lstStyle/>
                    <a:p>
                      <a:r>
                        <a:rPr lang="en-US" sz="1000" b="0" i="0" u="none" strike="noStrike" kern="1200" baseline="0">
                          <a:solidFill>
                            <a:schemeClr val="dk1"/>
                          </a:solidFill>
                          <a:latin typeface="Arial" panose="020B0604020202020204" pitchFamily="34" charset="0"/>
                          <a:ea typeface="+mn-ea"/>
                          <a:cs typeface="Arial" panose="020B0604020202020204" pitchFamily="34" charset="0"/>
                        </a:rPr>
                        <a:t>Available in Malaysia &amp; Brunei, while stocks last. Open to Platinums &amp; Above: 1 Jul (10am onwards) – 2 Jul 2023, limited to 6ea per ABOship per day. Open to all ABOs &amp; APCs: 3 Jul (10am onwards) – 31 Jul 2023.</a:t>
                      </a:r>
                    </a:p>
                  </a:txBody>
                  <a:tcPr/>
                </a:tc>
                <a:extLst>
                  <a:ext uri="{0D108BD9-81ED-4DB2-BD59-A6C34878D82A}">
                    <a16:rowId xmlns:a16="http://schemas.microsoft.com/office/drawing/2014/main" val="2555601763"/>
                  </a:ext>
                </a:extLst>
              </a:tr>
            </a:tbl>
          </a:graphicData>
        </a:graphic>
      </p:graphicFrame>
      <p:graphicFrame>
        <p:nvGraphicFramePr>
          <p:cNvPr id="18" name="Table 17">
            <a:extLst>
              <a:ext uri="{FF2B5EF4-FFF2-40B4-BE49-F238E27FC236}">
                <a16:creationId xmlns:a16="http://schemas.microsoft.com/office/drawing/2014/main" id="{7C5185C2-F7B2-F00F-AB64-5D8BE6F7DBE0}"/>
              </a:ext>
            </a:extLst>
          </p:cNvPr>
          <p:cNvGraphicFramePr>
            <a:graphicFrameLocks noGrp="1"/>
          </p:cNvGraphicFramePr>
          <p:nvPr>
            <p:extLst>
              <p:ext uri="{D42A27DB-BD31-4B8C-83A1-F6EECF244321}">
                <p14:modId xmlns:p14="http://schemas.microsoft.com/office/powerpoint/2010/main" val="2793044880"/>
              </p:ext>
            </p:extLst>
          </p:nvPr>
        </p:nvGraphicFramePr>
        <p:xfrm>
          <a:off x="4564354" y="4622098"/>
          <a:ext cx="4258369" cy="710773"/>
        </p:xfrm>
        <a:graphic>
          <a:graphicData uri="http://schemas.openxmlformats.org/drawingml/2006/table">
            <a:tbl>
              <a:tblPr firstRow="1" bandRow="1">
                <a:tableStyleId>{F5AB1C69-6EDB-4FF4-983F-18BD219EF322}</a:tableStyleId>
              </a:tblPr>
              <a:tblGrid>
                <a:gridCol w="4258369">
                  <a:extLst>
                    <a:ext uri="{9D8B030D-6E8A-4147-A177-3AD203B41FA5}">
                      <a16:colId xmlns:a16="http://schemas.microsoft.com/office/drawing/2014/main" val="2520394412"/>
                    </a:ext>
                  </a:extLst>
                </a:gridCol>
              </a:tblGrid>
              <a:tr h="314533">
                <a:tc>
                  <a:txBody>
                    <a:bodyPr/>
                    <a:lstStyle/>
                    <a:p>
                      <a:r>
                        <a:rPr lang="en-US" sz="1000" b="1">
                          <a:solidFill>
                            <a:schemeClr val="bg1"/>
                          </a:solidFill>
                          <a:latin typeface="Arial"/>
                          <a:ea typeface="Arial Narrow" charset="0"/>
                          <a:cs typeface="Arial"/>
                        </a:rPr>
                        <a:t>BNPL PROMO</a:t>
                      </a:r>
                      <a:endParaRPr lang="en-US" sz="1000" b="1">
                        <a:latin typeface="Arial"/>
                        <a:ea typeface="DengXian"/>
                        <a:cs typeface="Arial"/>
                      </a:endParaRPr>
                    </a:p>
                  </a:txBody>
                  <a:tcPr>
                    <a:solidFill>
                      <a:srgbClr val="82A176"/>
                    </a:solidFill>
                  </a:tcPr>
                </a:tc>
                <a:extLst>
                  <a:ext uri="{0D108BD9-81ED-4DB2-BD59-A6C34878D82A}">
                    <a16:rowId xmlns:a16="http://schemas.microsoft.com/office/drawing/2014/main" val="408793652"/>
                  </a:ext>
                </a:extLst>
              </a:tr>
              <a:tr h="242108">
                <a:tc>
                  <a:txBody>
                    <a:bodyPr/>
                    <a:lstStyle/>
                    <a:p>
                      <a:pPr marL="0" marR="0" lvl="0" indent="0" algn="l" defTabSz="914400" rtl="0" eaLnBrk="1" fontAlgn="auto" latinLnBrk="0" hangingPunct="1">
                        <a:lnSpc>
                          <a:spcPts val="1200"/>
                        </a:lnSpc>
                        <a:spcBef>
                          <a:spcPts val="600"/>
                        </a:spcBef>
                        <a:spcAft>
                          <a:spcPts val="0"/>
                        </a:spcAft>
                        <a:buClrTx/>
                        <a:buSzTx/>
                        <a:buFontTx/>
                        <a:buNone/>
                        <a:tabLst/>
                        <a:defRPr/>
                      </a:pPr>
                      <a:r>
                        <a:rPr lang="en-US" sz="1000">
                          <a:latin typeface="Arial"/>
                          <a:ea typeface="Arial Narrow" charset="0"/>
                          <a:cs typeface="Arial"/>
                        </a:rPr>
                        <a:t>Available in Malaysia, while stocks last. Open to all ABOs &amp; APCs: 1 Jul 2023 (10am) onwards.</a:t>
                      </a:r>
                    </a:p>
                  </a:txBody>
                  <a:tcPr/>
                </a:tc>
                <a:extLst>
                  <a:ext uri="{0D108BD9-81ED-4DB2-BD59-A6C34878D82A}">
                    <a16:rowId xmlns:a16="http://schemas.microsoft.com/office/drawing/2014/main" val="2555601763"/>
                  </a:ext>
                </a:extLst>
              </a:tr>
            </a:tbl>
          </a:graphicData>
        </a:graphic>
      </p:graphicFrame>
      <p:graphicFrame>
        <p:nvGraphicFramePr>
          <p:cNvPr id="19" name="Table 7">
            <a:extLst>
              <a:ext uri="{FF2B5EF4-FFF2-40B4-BE49-F238E27FC236}">
                <a16:creationId xmlns:a16="http://schemas.microsoft.com/office/drawing/2014/main" id="{48790EA2-216A-72F9-AA35-0F5A95720971}"/>
              </a:ext>
            </a:extLst>
          </p:cNvPr>
          <p:cNvGraphicFramePr>
            <a:graphicFrameLocks noGrp="1"/>
          </p:cNvGraphicFramePr>
          <p:nvPr>
            <p:extLst>
              <p:ext uri="{D42A27DB-BD31-4B8C-83A1-F6EECF244321}">
                <p14:modId xmlns:p14="http://schemas.microsoft.com/office/powerpoint/2010/main" val="479124074"/>
              </p:ext>
            </p:extLst>
          </p:nvPr>
        </p:nvGraphicFramePr>
        <p:xfrm>
          <a:off x="327896" y="4293142"/>
          <a:ext cx="4133851" cy="1097280"/>
        </p:xfrm>
        <a:graphic>
          <a:graphicData uri="http://schemas.openxmlformats.org/drawingml/2006/table">
            <a:tbl>
              <a:tblPr firstRow="1" bandRow="1">
                <a:tableStyleId>{F5AB1C69-6EDB-4FF4-983F-18BD219EF322}</a:tableStyleId>
              </a:tblPr>
              <a:tblGrid>
                <a:gridCol w="4133851">
                  <a:extLst>
                    <a:ext uri="{9D8B030D-6E8A-4147-A177-3AD203B41FA5}">
                      <a16:colId xmlns:a16="http://schemas.microsoft.com/office/drawing/2014/main" val="2520394412"/>
                    </a:ext>
                  </a:extLst>
                </a:gridCol>
              </a:tblGrid>
              <a:tr h="243987">
                <a:tc>
                  <a:txBody>
                    <a:bodyPr/>
                    <a:lstStyle/>
                    <a:p>
                      <a:r>
                        <a:rPr lang="en-US" sz="1000" b="1">
                          <a:solidFill>
                            <a:schemeClr val="bg1"/>
                          </a:solidFill>
                          <a:latin typeface="Arial" panose="020B0604020202020204" pitchFamily="34" charset="0"/>
                          <a:ea typeface="Arial Narrow" charset="0"/>
                          <a:cs typeface="Arial" panose="020B0604020202020204" pitchFamily="34" charset="0"/>
                        </a:rPr>
                        <a:t>PROMO: </a:t>
                      </a:r>
                      <a:r>
                        <a:rPr lang="en-US" sz="1000" b="1">
                          <a:latin typeface="Arial" panose="020B0604020202020204" pitchFamily="34" charset="0"/>
                          <a:ea typeface="DengXian" panose="02010600030101010101" pitchFamily="2" charset="-122"/>
                          <a:cs typeface="Arial" panose="020B0604020202020204" pitchFamily="34" charset="0"/>
                        </a:rPr>
                        <a:t>Noxxa Low Sugar Rice Cooker GWP Rice Storage Container</a:t>
                      </a:r>
                      <a:endParaRPr lang="en-US" sz="1000" b="1">
                        <a:latin typeface="Arial" panose="020B0604020202020204" pitchFamily="34" charset="0"/>
                        <a:cs typeface="Arial" panose="020B0604020202020204" pitchFamily="34" charset="0"/>
                      </a:endParaRPr>
                    </a:p>
                  </a:txBody>
                  <a:tcPr>
                    <a:solidFill>
                      <a:srgbClr val="82A176"/>
                    </a:solidFill>
                  </a:tcPr>
                </a:tc>
                <a:extLst>
                  <a:ext uri="{0D108BD9-81ED-4DB2-BD59-A6C34878D82A}">
                    <a16:rowId xmlns:a16="http://schemas.microsoft.com/office/drawing/2014/main" val="408793652"/>
                  </a:ext>
                </a:extLst>
              </a:tr>
              <a:tr h="437391">
                <a:tc>
                  <a:txBody>
                    <a:bodyPr/>
                    <a:lstStyle/>
                    <a:p>
                      <a:r>
                        <a:rPr lang="en-US" sz="1000" b="0" i="0" u="none" strike="noStrike" kern="1200" baseline="0">
                          <a:solidFill>
                            <a:schemeClr val="dk1"/>
                          </a:solidFill>
                          <a:latin typeface="Arial" panose="020B0604020202020204" pitchFamily="34" charset="0"/>
                          <a:ea typeface="+mn-ea"/>
                          <a:cs typeface="Arial" panose="020B0604020202020204" pitchFamily="34" charset="0"/>
                        </a:rPr>
                        <a:t>Available in Malaysia &amp; Brunei, while stocks last. Open to </a:t>
                      </a:r>
                      <a:r>
                        <a:rPr lang="en-US" sz="1000" b="0" i="0" u="none" strike="noStrike" kern="1200" baseline="0" err="1">
                          <a:solidFill>
                            <a:schemeClr val="dk1"/>
                          </a:solidFill>
                          <a:latin typeface="Arial" panose="020B0604020202020204" pitchFamily="34" charset="0"/>
                          <a:ea typeface="+mn-ea"/>
                          <a:cs typeface="Arial" panose="020B0604020202020204" pitchFamily="34" charset="0"/>
                        </a:rPr>
                        <a:t>Platinums</a:t>
                      </a:r>
                      <a:r>
                        <a:rPr lang="en-US" sz="1000" b="0" i="0" u="none" strike="noStrike" kern="1200" baseline="0">
                          <a:solidFill>
                            <a:schemeClr val="dk1"/>
                          </a:solidFill>
                          <a:latin typeface="Arial" panose="020B0604020202020204" pitchFamily="34" charset="0"/>
                          <a:ea typeface="+mn-ea"/>
                          <a:cs typeface="Arial" panose="020B0604020202020204" pitchFamily="34" charset="0"/>
                        </a:rPr>
                        <a:t> &amp; Above: 1 Jul (10am onwards) – 2 Jul 2023, limited to 6ea per </a:t>
                      </a:r>
                      <a:r>
                        <a:rPr lang="en-US" sz="1000" b="0" i="0" u="none" strike="noStrike" kern="1200" baseline="0" err="1">
                          <a:solidFill>
                            <a:schemeClr val="dk1"/>
                          </a:solidFill>
                          <a:latin typeface="Arial" panose="020B0604020202020204" pitchFamily="34" charset="0"/>
                          <a:ea typeface="+mn-ea"/>
                          <a:cs typeface="Arial" panose="020B0604020202020204" pitchFamily="34" charset="0"/>
                        </a:rPr>
                        <a:t>ABOship</a:t>
                      </a:r>
                      <a:r>
                        <a:rPr lang="en-US" sz="1000" b="0" i="0" u="none" strike="noStrike" kern="1200" baseline="0">
                          <a:solidFill>
                            <a:schemeClr val="dk1"/>
                          </a:solidFill>
                          <a:latin typeface="Arial" panose="020B0604020202020204" pitchFamily="34" charset="0"/>
                          <a:ea typeface="+mn-ea"/>
                          <a:cs typeface="Arial" panose="020B0604020202020204" pitchFamily="34" charset="0"/>
                        </a:rPr>
                        <a:t> per day. Open to all ABOs &amp; APCs: 3 Jul (10am onwards) – 31 Jul 2023.</a:t>
                      </a:r>
                    </a:p>
                  </a:txBody>
                  <a:tcPr/>
                </a:tc>
                <a:extLst>
                  <a:ext uri="{0D108BD9-81ED-4DB2-BD59-A6C34878D82A}">
                    <a16:rowId xmlns:a16="http://schemas.microsoft.com/office/drawing/2014/main" val="2555601763"/>
                  </a:ext>
                </a:extLst>
              </a:tr>
            </a:tbl>
          </a:graphicData>
        </a:graphic>
      </p:graphicFrame>
      <p:graphicFrame>
        <p:nvGraphicFramePr>
          <p:cNvPr id="6" name="Table 7">
            <a:extLst>
              <a:ext uri="{FF2B5EF4-FFF2-40B4-BE49-F238E27FC236}">
                <a16:creationId xmlns:a16="http://schemas.microsoft.com/office/drawing/2014/main" id="{2E2319A0-8897-7A1A-7114-6A17F9193B98}"/>
              </a:ext>
            </a:extLst>
          </p:cNvPr>
          <p:cNvGraphicFramePr>
            <a:graphicFrameLocks noGrp="1"/>
          </p:cNvGraphicFramePr>
          <p:nvPr>
            <p:extLst>
              <p:ext uri="{D42A27DB-BD31-4B8C-83A1-F6EECF244321}">
                <p14:modId xmlns:p14="http://schemas.microsoft.com/office/powerpoint/2010/main" val="2483626573"/>
              </p:ext>
            </p:extLst>
          </p:nvPr>
        </p:nvGraphicFramePr>
        <p:xfrm>
          <a:off x="4551111" y="528331"/>
          <a:ext cx="4242797" cy="833631"/>
        </p:xfrm>
        <a:graphic>
          <a:graphicData uri="http://schemas.openxmlformats.org/drawingml/2006/table">
            <a:tbl>
              <a:tblPr firstRow="1" bandRow="1">
                <a:tableStyleId>{F5AB1C69-6EDB-4FF4-983F-18BD219EF322}</a:tableStyleId>
              </a:tblPr>
              <a:tblGrid>
                <a:gridCol w="4242797">
                  <a:extLst>
                    <a:ext uri="{9D8B030D-6E8A-4147-A177-3AD203B41FA5}">
                      <a16:colId xmlns:a16="http://schemas.microsoft.com/office/drawing/2014/main" val="2520394412"/>
                    </a:ext>
                  </a:extLst>
                </a:gridCol>
              </a:tblGrid>
              <a:tr h="0">
                <a:tc>
                  <a:txBody>
                    <a:bodyPr/>
                    <a:lstStyle/>
                    <a:p>
                      <a:r>
                        <a:rPr lang="en-US" sz="1000" b="1">
                          <a:solidFill>
                            <a:schemeClr val="bg1"/>
                          </a:solidFill>
                          <a:latin typeface="Arial"/>
                          <a:ea typeface="Arial Narrow" charset="0"/>
                          <a:cs typeface="Arial"/>
                        </a:rPr>
                        <a:t>PROMO: BUY ONE (1) ALLANO Hand &amp; Body Lotion </a:t>
                      </a:r>
                    </a:p>
                    <a:p>
                      <a:r>
                        <a:rPr lang="en-US" sz="1000" b="1">
                          <a:solidFill>
                            <a:schemeClr val="bg1"/>
                          </a:solidFill>
                          <a:latin typeface="Arial"/>
                          <a:ea typeface="Arial Narrow" charset="0"/>
                          <a:cs typeface="Arial"/>
                        </a:rPr>
                        <a:t>GET Second at 50% OFF </a:t>
                      </a:r>
                      <a:r>
                        <a:rPr lang="en-US" sz="1000">
                          <a:latin typeface="Arial"/>
                          <a:cs typeface="Arial"/>
                        </a:rPr>
                        <a:t>(ALLANO Hand &amp; Body Lotion)</a:t>
                      </a:r>
                      <a:endParaRPr lang="en-US" sz="1000" b="1">
                        <a:solidFill>
                          <a:schemeClr val="bg1"/>
                        </a:solidFill>
                        <a:latin typeface="Arial"/>
                        <a:ea typeface="Arial Narrow" charset="0"/>
                        <a:cs typeface="Arial"/>
                      </a:endParaRPr>
                    </a:p>
                  </a:txBody>
                  <a:tcPr>
                    <a:solidFill>
                      <a:srgbClr val="82A176"/>
                    </a:solidFill>
                  </a:tcPr>
                </a:tc>
                <a:extLst>
                  <a:ext uri="{0D108BD9-81ED-4DB2-BD59-A6C34878D82A}">
                    <a16:rowId xmlns:a16="http://schemas.microsoft.com/office/drawing/2014/main" val="408793652"/>
                  </a:ext>
                </a:extLst>
              </a:tr>
              <a:tr h="437391">
                <a:tc>
                  <a:txBody>
                    <a:bodyPr/>
                    <a:lstStyle/>
                    <a:p>
                      <a:r>
                        <a:rPr lang="en-US" sz="1000" b="0" i="0" u="none" strike="noStrike" kern="1200" baseline="0">
                          <a:solidFill>
                            <a:schemeClr val="dk1"/>
                          </a:solidFill>
                          <a:latin typeface="Arial"/>
                          <a:ea typeface="+mn-ea"/>
                          <a:cs typeface="Arial"/>
                        </a:rPr>
                        <a:t>Available in Malaysia &amp; Brunei, while stocks last. Open to all ABOs &amp; APCs: 1 Jul (10am onwards) – 31 Jul 2023. </a:t>
                      </a:r>
                      <a:endParaRPr lang="en-US" sz="1000" b="0" i="0" u="none" strike="noStrike" kern="1200" baseline="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555601763"/>
                  </a:ext>
                </a:extLst>
              </a:tr>
            </a:tbl>
          </a:graphicData>
        </a:graphic>
      </p:graphicFrame>
    </p:spTree>
    <p:extLst>
      <p:ext uri="{BB962C8B-B14F-4D97-AF65-F5344CB8AC3E}">
        <p14:creationId xmlns:p14="http://schemas.microsoft.com/office/powerpoint/2010/main" val="4178439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F5AA289E-CECD-C689-E92A-4D0A363A2EDA}"/>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5844" t="13336" r="15844" b="-1539"/>
          <a:stretch/>
        </p:blipFill>
        <p:spPr>
          <a:xfrm>
            <a:off x="0" y="-40032"/>
            <a:ext cx="9144000" cy="7096927"/>
          </a:xfrm>
          <a:prstGeom prst="rect">
            <a:avLst/>
          </a:prstGeom>
        </p:spPr>
      </p:pic>
      <p:sp>
        <p:nvSpPr>
          <p:cNvPr id="11" name="Rectangle 10">
            <a:extLst>
              <a:ext uri="{FF2B5EF4-FFF2-40B4-BE49-F238E27FC236}">
                <a16:creationId xmlns:a16="http://schemas.microsoft.com/office/drawing/2014/main" id="{334C38B5-E6A4-2C44-996B-F54553ECA9F5}"/>
              </a:ext>
            </a:extLst>
          </p:cNvPr>
          <p:cNvSpPr/>
          <p:nvPr/>
        </p:nvSpPr>
        <p:spPr>
          <a:xfrm>
            <a:off x="4668570" y="752322"/>
            <a:ext cx="2983620" cy="5386090"/>
          </a:xfrm>
          <a:prstGeom prst="rect">
            <a:avLst/>
          </a:prstGeom>
        </p:spPr>
        <p:txBody>
          <a:bodyPr wrap="square" lIns="91440" tIns="45720" rIns="91440" bIns="45720" anchor="t">
            <a:spAutoFit/>
          </a:bodyPr>
          <a:lstStyle/>
          <a:p>
            <a:r>
              <a:rPr lang="en-MY" sz="34400" b="1">
                <a:solidFill>
                  <a:schemeClr val="bg1">
                    <a:alpha val="54953"/>
                  </a:schemeClr>
                </a:solidFill>
                <a:latin typeface="Arial"/>
                <a:cs typeface="Arial"/>
              </a:rPr>
              <a:t>&amp;</a:t>
            </a:r>
            <a:endParaRPr lang="en-US" sz="34400" b="1">
              <a:solidFill>
                <a:schemeClr val="bg1">
                  <a:alpha val="54953"/>
                </a:schemeClr>
              </a:solidFill>
              <a:cs typeface="Calibri"/>
            </a:endParaRPr>
          </a:p>
        </p:txBody>
      </p:sp>
      <p:sp>
        <p:nvSpPr>
          <p:cNvPr id="13" name="Rectangle 12">
            <a:extLst>
              <a:ext uri="{FF2B5EF4-FFF2-40B4-BE49-F238E27FC236}">
                <a16:creationId xmlns:a16="http://schemas.microsoft.com/office/drawing/2014/main" id="{856AC924-F22E-D745-BA5C-8DD065E7C4C1}"/>
              </a:ext>
            </a:extLst>
          </p:cNvPr>
          <p:cNvSpPr/>
          <p:nvPr/>
        </p:nvSpPr>
        <p:spPr>
          <a:xfrm>
            <a:off x="0" y="4041460"/>
            <a:ext cx="9143999" cy="1200329"/>
          </a:xfrm>
          <a:prstGeom prst="rect">
            <a:avLst/>
          </a:prstGeom>
        </p:spPr>
        <p:txBody>
          <a:bodyPr wrap="square" lIns="91440" tIns="45720" rIns="91440" bIns="45720" anchor="t">
            <a:spAutoFit/>
          </a:bodyPr>
          <a:lstStyle/>
          <a:p>
            <a:pPr algn="ctr"/>
            <a:r>
              <a:rPr lang="en-MY" sz="7200" b="1" spc="-150">
                <a:solidFill>
                  <a:schemeClr val="bg1"/>
                </a:solidFill>
                <a:latin typeface="Arial" panose="020B0604020202020204" pitchFamily="34" charset="0"/>
                <a:cs typeface="Arial" panose="020B0604020202020204" pitchFamily="34" charset="0"/>
              </a:rPr>
              <a:t>ANNOUNCEMENTS</a:t>
            </a:r>
            <a:endParaRPr lang="en-US" sz="7200" b="1" spc="-15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CF767AA-D02C-9CAE-61E0-E06D391FE3BB}"/>
              </a:ext>
            </a:extLst>
          </p:cNvPr>
          <p:cNvSpPr/>
          <p:nvPr/>
        </p:nvSpPr>
        <p:spPr>
          <a:xfrm>
            <a:off x="1372711" y="3262079"/>
            <a:ext cx="6165848" cy="1128386"/>
          </a:xfrm>
          <a:prstGeom prst="rect">
            <a:avLst/>
          </a:prstGeom>
        </p:spPr>
        <p:txBody>
          <a:bodyPr wrap="square" lIns="91440" tIns="45720" rIns="91440" bIns="45720" anchor="t">
            <a:spAutoFit/>
          </a:bodyPr>
          <a:lstStyle/>
          <a:p>
            <a:pPr>
              <a:lnSpc>
                <a:spcPts val="7440"/>
              </a:lnSpc>
            </a:pPr>
            <a:r>
              <a:rPr lang="en-MY" sz="9600" b="1">
                <a:solidFill>
                  <a:schemeClr val="bg1"/>
                </a:solidFill>
                <a:latin typeface="Arial Black" panose="020B0604020202020204" pitchFamily="34" charset="0"/>
                <a:cs typeface="Arial Black" panose="020B0604020202020204" pitchFamily="34" charset="0"/>
              </a:rPr>
              <a:t>NEWS</a:t>
            </a:r>
          </a:p>
        </p:txBody>
      </p:sp>
      <p:sp>
        <p:nvSpPr>
          <p:cNvPr id="2" name="TextBox 1">
            <a:extLst>
              <a:ext uri="{FF2B5EF4-FFF2-40B4-BE49-F238E27FC236}">
                <a16:creationId xmlns:a16="http://schemas.microsoft.com/office/drawing/2014/main" id="{B38F25D1-5989-2321-947E-9405C2743E77}"/>
              </a:ext>
            </a:extLst>
          </p:cNvPr>
          <p:cNvSpPr txBox="1"/>
          <p:nvPr/>
        </p:nvSpPr>
        <p:spPr>
          <a:xfrm>
            <a:off x="-1560786" y="867103"/>
            <a:ext cx="1001172" cy="369332"/>
          </a:xfrm>
          <a:prstGeom prst="rect">
            <a:avLst/>
          </a:prstGeom>
          <a:noFill/>
        </p:spPr>
        <p:txBody>
          <a:bodyPr wrap="none" rtlCol="0">
            <a:spAutoFit/>
          </a:bodyPr>
          <a:lstStyle/>
          <a:p>
            <a:r>
              <a:rPr lang="en-US"/>
              <a:t>Option 1</a:t>
            </a:r>
          </a:p>
        </p:txBody>
      </p:sp>
    </p:spTree>
    <p:extLst>
      <p:ext uri="{BB962C8B-B14F-4D97-AF65-F5344CB8AC3E}">
        <p14:creationId xmlns:p14="http://schemas.microsoft.com/office/powerpoint/2010/main" val="932564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ounded Rectangle 62">
            <a:extLst>
              <a:ext uri="{FF2B5EF4-FFF2-40B4-BE49-F238E27FC236}">
                <a16:creationId xmlns:a16="http://schemas.microsoft.com/office/drawing/2014/main" id="{6CAA7D0E-87E3-D4CE-9D08-DE76F96E7E1D}"/>
              </a:ext>
            </a:extLst>
          </p:cNvPr>
          <p:cNvSpPr/>
          <p:nvPr/>
        </p:nvSpPr>
        <p:spPr>
          <a:xfrm>
            <a:off x="177769" y="213130"/>
            <a:ext cx="8821783" cy="6485148"/>
          </a:xfrm>
          <a:prstGeom prst="roundRect">
            <a:avLst>
              <a:gd name="adj" fmla="val 2396"/>
            </a:avLst>
          </a:prstGeom>
          <a:solidFill>
            <a:srgbClr val="ECDDFB"/>
          </a:solidFill>
          <a:ln>
            <a:noFill/>
          </a:ln>
          <a:effectLst>
            <a:outerShdw blurRad="52238" dist="86915" dir="5400000" algn="t" rotWithShape="0">
              <a:prstClr val="black">
                <a:alpha val="2340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16F439AE-9286-A04A-7A5E-04405D2AF35B}"/>
              </a:ext>
            </a:extLst>
          </p:cNvPr>
          <p:cNvSpPr/>
          <p:nvPr/>
        </p:nvSpPr>
        <p:spPr>
          <a:xfrm>
            <a:off x="177769" y="2283781"/>
            <a:ext cx="8840855" cy="3434838"/>
          </a:xfrm>
          <a:prstGeom prst="rect">
            <a:avLst/>
          </a:prstGeom>
          <a:solidFill>
            <a:srgbClr val="7030A0">
              <a:alpha val="2443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a:extLst>
              <a:ext uri="{FF2B5EF4-FFF2-40B4-BE49-F238E27FC236}">
                <a16:creationId xmlns:a16="http://schemas.microsoft.com/office/drawing/2014/main" id="{43BBFFC4-383A-F86D-8730-36A1EE1FDDF8}"/>
              </a:ext>
            </a:extLst>
          </p:cNvPr>
          <p:cNvCxnSpPr>
            <a:cxnSpLocks/>
          </p:cNvCxnSpPr>
          <p:nvPr/>
        </p:nvCxnSpPr>
        <p:spPr>
          <a:xfrm flipV="1">
            <a:off x="6533092" y="3212065"/>
            <a:ext cx="16658" cy="7105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1F17D81-2706-82BF-1480-CDCD6AC726CB}"/>
              </a:ext>
            </a:extLst>
          </p:cNvPr>
          <p:cNvCxnSpPr>
            <a:cxnSpLocks/>
          </p:cNvCxnSpPr>
          <p:nvPr/>
        </p:nvCxnSpPr>
        <p:spPr>
          <a:xfrm flipV="1">
            <a:off x="7956127" y="3510664"/>
            <a:ext cx="23761" cy="7892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1AB1F8E-4BAA-E62E-B3E1-CCED5D49D8E0}"/>
              </a:ext>
            </a:extLst>
          </p:cNvPr>
          <p:cNvCxnSpPr>
            <a:cxnSpLocks/>
          </p:cNvCxnSpPr>
          <p:nvPr/>
        </p:nvCxnSpPr>
        <p:spPr>
          <a:xfrm flipV="1">
            <a:off x="5101500" y="3508034"/>
            <a:ext cx="7760" cy="7944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4E1CC73-9204-CDD4-2F6C-897ABF85C5D1}"/>
              </a:ext>
            </a:extLst>
          </p:cNvPr>
          <p:cNvCxnSpPr>
            <a:cxnSpLocks/>
          </p:cNvCxnSpPr>
          <p:nvPr/>
        </p:nvCxnSpPr>
        <p:spPr>
          <a:xfrm flipV="1">
            <a:off x="2679208" y="3212065"/>
            <a:ext cx="16658" cy="7105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25F11875-0FFD-E207-C2F2-3FC9CC1FA118}"/>
              </a:ext>
            </a:extLst>
          </p:cNvPr>
          <p:cNvGrpSpPr/>
          <p:nvPr/>
        </p:nvGrpSpPr>
        <p:grpSpPr>
          <a:xfrm>
            <a:off x="2103548" y="2220289"/>
            <a:ext cx="6368949" cy="2375817"/>
            <a:chOff x="2103548" y="2220289"/>
            <a:chExt cx="6368949" cy="2375817"/>
          </a:xfrm>
        </p:grpSpPr>
        <p:pic>
          <p:nvPicPr>
            <p:cNvPr id="65" name="Picture 64">
              <a:extLst>
                <a:ext uri="{FF2B5EF4-FFF2-40B4-BE49-F238E27FC236}">
                  <a16:creationId xmlns:a16="http://schemas.microsoft.com/office/drawing/2014/main" id="{3E7361E7-E33D-B2BD-9E97-B2B7A95C430F}"/>
                </a:ext>
              </a:extLst>
            </p:cNvPr>
            <p:cNvPicPr>
              <a:picLocks noChangeAspect="1"/>
            </p:cNvPicPr>
            <p:nvPr/>
          </p:nvPicPr>
          <p:blipFill rotWithShape="1">
            <a:blip r:embed="rId3">
              <a:extLst>
                <a:ext uri="{28A0092B-C50C-407E-A947-70E740481C1C}">
                  <a14:useLocalDpi xmlns:a14="http://schemas.microsoft.com/office/drawing/2010/main" val="0"/>
                </a:ext>
              </a:extLst>
            </a:blip>
            <a:srcRect l="19587" t="11640" r="54730" b="54367"/>
            <a:stretch/>
          </p:blipFill>
          <p:spPr>
            <a:xfrm>
              <a:off x="2103548" y="2220289"/>
              <a:ext cx="1184635" cy="1106094"/>
            </a:xfrm>
            <a:prstGeom prst="rect">
              <a:avLst/>
            </a:prstGeom>
            <a:effectLst>
              <a:outerShdw blurRad="50800" dist="38100" dir="2700000" algn="tl" rotWithShape="0">
                <a:prstClr val="black">
                  <a:alpha val="40000"/>
                </a:prstClr>
              </a:outerShdw>
            </a:effectLst>
          </p:spPr>
        </p:pic>
        <p:pic>
          <p:nvPicPr>
            <p:cNvPr id="66" name="Picture 65">
              <a:extLst>
                <a:ext uri="{FF2B5EF4-FFF2-40B4-BE49-F238E27FC236}">
                  <a16:creationId xmlns:a16="http://schemas.microsoft.com/office/drawing/2014/main" id="{1900ECD1-DE3C-93A3-50E2-D53AE80B47DC}"/>
                </a:ext>
              </a:extLst>
            </p:cNvPr>
            <p:cNvPicPr>
              <a:picLocks noChangeAspect="1"/>
            </p:cNvPicPr>
            <p:nvPr/>
          </p:nvPicPr>
          <p:blipFill rotWithShape="1">
            <a:blip r:embed="rId3">
              <a:extLst>
                <a:ext uri="{28A0092B-C50C-407E-A947-70E740481C1C}">
                  <a14:useLocalDpi xmlns:a14="http://schemas.microsoft.com/office/drawing/2010/main" val="0"/>
                </a:ext>
              </a:extLst>
            </a:blip>
            <a:srcRect l="49569" t="11640" r="24748" b="54367"/>
            <a:stretch/>
          </p:blipFill>
          <p:spPr>
            <a:xfrm>
              <a:off x="5948978" y="2220289"/>
              <a:ext cx="1184635" cy="1106094"/>
            </a:xfrm>
            <a:prstGeom prst="rect">
              <a:avLst/>
            </a:prstGeom>
            <a:effectLst>
              <a:outerShdw blurRad="50800" dist="38100" dir="2700000" algn="tl" rotWithShape="0">
                <a:prstClr val="black">
                  <a:alpha val="40000"/>
                </a:prstClr>
              </a:outerShdw>
            </a:effectLst>
          </p:spPr>
        </p:pic>
        <p:grpSp>
          <p:nvGrpSpPr>
            <p:cNvPr id="73" name="Group 72">
              <a:extLst>
                <a:ext uri="{FF2B5EF4-FFF2-40B4-BE49-F238E27FC236}">
                  <a16:creationId xmlns:a16="http://schemas.microsoft.com/office/drawing/2014/main" id="{29BEE851-CF12-D28C-0E58-386CE5A833E8}"/>
                </a:ext>
              </a:extLst>
            </p:cNvPr>
            <p:cNvGrpSpPr/>
            <p:nvPr/>
          </p:nvGrpSpPr>
          <p:grpSpPr>
            <a:xfrm>
              <a:off x="4607303" y="3650618"/>
              <a:ext cx="3865194" cy="932044"/>
              <a:chOff x="4607303" y="3667820"/>
              <a:chExt cx="3865194" cy="932044"/>
            </a:xfrm>
          </p:grpSpPr>
          <p:pic>
            <p:nvPicPr>
              <p:cNvPr id="74" name="Picture 73">
                <a:extLst>
                  <a:ext uri="{FF2B5EF4-FFF2-40B4-BE49-F238E27FC236}">
                    <a16:creationId xmlns:a16="http://schemas.microsoft.com/office/drawing/2014/main" id="{8F4C5E71-5B01-110A-1797-B874137A36B4}"/>
                  </a:ext>
                </a:extLst>
              </p:cNvPr>
              <p:cNvPicPr>
                <a:picLocks noChangeAspect="1"/>
              </p:cNvPicPr>
              <p:nvPr/>
            </p:nvPicPr>
            <p:blipFill rotWithShape="1">
              <a:blip r:embed="rId3">
                <a:extLst>
                  <a:ext uri="{28A0092B-C50C-407E-A947-70E740481C1C}">
                    <a14:useLocalDpi xmlns:a14="http://schemas.microsoft.com/office/drawing/2010/main" val="0"/>
                  </a:ext>
                </a:extLst>
              </a:blip>
              <a:srcRect l="26459" t="58441" r="49307" b="7566"/>
              <a:stretch/>
            </p:blipFill>
            <p:spPr>
              <a:xfrm>
                <a:off x="4607303" y="3667820"/>
                <a:ext cx="941874" cy="932044"/>
              </a:xfrm>
              <a:prstGeom prst="rect">
                <a:avLst/>
              </a:prstGeom>
              <a:effectLst>
                <a:outerShdw blurRad="50800" dist="38100" dir="2700000" algn="tl" rotWithShape="0">
                  <a:prstClr val="black">
                    <a:alpha val="40000"/>
                  </a:prstClr>
                </a:outerShdw>
              </a:effectLst>
            </p:spPr>
          </p:pic>
          <p:pic>
            <p:nvPicPr>
              <p:cNvPr id="75" name="Picture 74">
                <a:extLst>
                  <a:ext uri="{FF2B5EF4-FFF2-40B4-BE49-F238E27FC236}">
                    <a16:creationId xmlns:a16="http://schemas.microsoft.com/office/drawing/2014/main" id="{CDE62AC8-967B-09C4-2D63-EEF8C79760A1}"/>
                  </a:ext>
                </a:extLst>
              </p:cNvPr>
              <p:cNvPicPr>
                <a:picLocks noChangeAspect="1"/>
              </p:cNvPicPr>
              <p:nvPr/>
            </p:nvPicPr>
            <p:blipFill rotWithShape="1">
              <a:blip r:embed="rId3">
                <a:extLst>
                  <a:ext uri="{28A0092B-C50C-407E-A947-70E740481C1C}">
                    <a14:useLocalDpi xmlns:a14="http://schemas.microsoft.com/office/drawing/2010/main" val="0"/>
                  </a:ext>
                </a:extLst>
              </a:blip>
              <a:srcRect l="50988" t="58441" r="24778" b="7566"/>
              <a:stretch/>
            </p:blipFill>
            <p:spPr>
              <a:xfrm>
                <a:off x="6060220" y="3667820"/>
                <a:ext cx="941874" cy="932044"/>
              </a:xfrm>
              <a:prstGeom prst="rect">
                <a:avLst/>
              </a:prstGeom>
              <a:effectLst>
                <a:outerShdw blurRad="50800" dist="38100" dir="2700000" algn="tl" rotWithShape="0">
                  <a:prstClr val="black">
                    <a:alpha val="40000"/>
                  </a:prstClr>
                </a:outerShdw>
              </a:effectLst>
            </p:spPr>
          </p:pic>
          <p:pic>
            <p:nvPicPr>
              <p:cNvPr id="80" name="Picture 79">
                <a:extLst>
                  <a:ext uri="{FF2B5EF4-FFF2-40B4-BE49-F238E27FC236}">
                    <a16:creationId xmlns:a16="http://schemas.microsoft.com/office/drawing/2014/main" id="{A68079ED-F6B2-203A-3581-9E404191C9FA}"/>
                  </a:ext>
                </a:extLst>
              </p:cNvPr>
              <p:cNvPicPr>
                <a:picLocks noChangeAspect="1"/>
              </p:cNvPicPr>
              <p:nvPr/>
            </p:nvPicPr>
            <p:blipFill rotWithShape="1">
              <a:blip r:embed="rId3">
                <a:extLst>
                  <a:ext uri="{28A0092B-C50C-407E-A947-70E740481C1C}">
                    <a14:useLocalDpi xmlns:a14="http://schemas.microsoft.com/office/drawing/2010/main" val="0"/>
                  </a:ext>
                </a:extLst>
              </a:blip>
              <a:srcRect l="75090" t="58441" r="676" b="7566"/>
              <a:stretch/>
            </p:blipFill>
            <p:spPr>
              <a:xfrm>
                <a:off x="7530623" y="3667820"/>
                <a:ext cx="941874" cy="932044"/>
              </a:xfrm>
              <a:prstGeom prst="rect">
                <a:avLst/>
              </a:prstGeom>
              <a:effectLst>
                <a:outerShdw blurRad="50800" dist="38100" dir="2700000" algn="tl" rotWithShape="0">
                  <a:prstClr val="black">
                    <a:alpha val="40000"/>
                  </a:prstClr>
                </a:outerShdw>
              </a:effectLst>
            </p:spPr>
          </p:pic>
        </p:grpSp>
        <p:pic>
          <p:nvPicPr>
            <p:cNvPr id="83" name="Picture 82">
              <a:extLst>
                <a:ext uri="{FF2B5EF4-FFF2-40B4-BE49-F238E27FC236}">
                  <a16:creationId xmlns:a16="http://schemas.microsoft.com/office/drawing/2014/main" id="{C2824937-CCE3-8250-8617-C079069EC35F}"/>
                </a:ext>
              </a:extLst>
            </p:cNvPr>
            <p:cNvPicPr>
              <a:picLocks noChangeAspect="1"/>
            </p:cNvPicPr>
            <p:nvPr/>
          </p:nvPicPr>
          <p:blipFill rotWithShape="1">
            <a:blip r:embed="rId3">
              <a:extLst>
                <a:ext uri="{28A0092B-C50C-407E-A947-70E740481C1C}">
                  <a14:useLocalDpi xmlns:a14="http://schemas.microsoft.com/office/drawing/2010/main" val="0"/>
                </a:ext>
              </a:extLst>
            </a:blip>
            <a:srcRect l="2081" t="58441" r="72236" b="7566"/>
            <a:stretch/>
          </p:blipFill>
          <p:spPr>
            <a:xfrm>
              <a:off x="2178191" y="3664062"/>
              <a:ext cx="998226" cy="932044"/>
            </a:xfrm>
            <a:prstGeom prst="rect">
              <a:avLst/>
            </a:prstGeom>
            <a:effectLst>
              <a:outerShdw blurRad="50800" dist="38100" dir="2700000" algn="tl" rotWithShape="0">
                <a:prstClr val="black">
                  <a:alpha val="40000"/>
                </a:prstClr>
              </a:outerShdw>
            </a:effectLst>
          </p:spPr>
        </p:pic>
      </p:grpSp>
      <p:sp>
        <p:nvSpPr>
          <p:cNvPr id="57" name="Rectangle 56">
            <a:extLst>
              <a:ext uri="{FF2B5EF4-FFF2-40B4-BE49-F238E27FC236}">
                <a16:creationId xmlns:a16="http://schemas.microsoft.com/office/drawing/2014/main" id="{852A84AC-882A-F146-B98F-49D897003003}"/>
              </a:ext>
            </a:extLst>
          </p:cNvPr>
          <p:cNvSpPr/>
          <p:nvPr/>
        </p:nvSpPr>
        <p:spPr>
          <a:xfrm>
            <a:off x="-10720258" y="220156"/>
            <a:ext cx="8821783" cy="647325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a:extLst>
              <a:ext uri="{FF2B5EF4-FFF2-40B4-BE49-F238E27FC236}">
                <a16:creationId xmlns:a16="http://schemas.microsoft.com/office/drawing/2014/main" id="{C7DC2821-4D1E-BF42-8C99-938321E56B96}"/>
              </a:ext>
            </a:extLst>
          </p:cNvPr>
          <p:cNvCxnSpPr>
            <a:cxnSpLocks/>
            <a:endCxn id="20" idx="1"/>
          </p:cNvCxnSpPr>
          <p:nvPr/>
        </p:nvCxnSpPr>
        <p:spPr>
          <a:xfrm>
            <a:off x="-8187631" y="2961645"/>
            <a:ext cx="12542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F0D4D62-F8D0-7F09-2F4B-3DAB8437DA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30" t="4987" r="72326" b="68701"/>
          <a:stretch/>
        </p:blipFill>
        <p:spPr>
          <a:xfrm>
            <a:off x="-8662928" y="2528228"/>
            <a:ext cx="859775" cy="971259"/>
          </a:xfrm>
          <a:prstGeom prst="rect">
            <a:avLst/>
          </a:prstGeom>
        </p:spPr>
      </p:pic>
      <p:cxnSp>
        <p:nvCxnSpPr>
          <p:cNvPr id="71" name="Straight Connector 70">
            <a:extLst>
              <a:ext uri="{FF2B5EF4-FFF2-40B4-BE49-F238E27FC236}">
                <a16:creationId xmlns:a16="http://schemas.microsoft.com/office/drawing/2014/main" id="{B4A9F59A-82C3-3649-B9B6-D73CE4937423}"/>
              </a:ext>
            </a:extLst>
          </p:cNvPr>
          <p:cNvCxnSpPr>
            <a:cxnSpLocks/>
            <a:stCxn id="19" idx="2"/>
          </p:cNvCxnSpPr>
          <p:nvPr/>
        </p:nvCxnSpPr>
        <p:spPr>
          <a:xfrm>
            <a:off x="-4633962" y="3682179"/>
            <a:ext cx="916544" cy="276063"/>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7" name="Group 206">
            <a:extLst>
              <a:ext uri="{FF2B5EF4-FFF2-40B4-BE49-F238E27FC236}">
                <a16:creationId xmlns:a16="http://schemas.microsoft.com/office/drawing/2014/main" id="{0ECD946F-D19F-D8F8-6C0C-A6ADD8721F33}"/>
              </a:ext>
            </a:extLst>
          </p:cNvPr>
          <p:cNvGrpSpPr/>
          <p:nvPr/>
        </p:nvGrpSpPr>
        <p:grpSpPr>
          <a:xfrm>
            <a:off x="-3870606" y="3859158"/>
            <a:ext cx="725464" cy="759734"/>
            <a:chOff x="5160793" y="1824787"/>
            <a:chExt cx="756826" cy="792577"/>
          </a:xfrm>
        </p:grpSpPr>
        <p:pic>
          <p:nvPicPr>
            <p:cNvPr id="208" name="Picture 207">
              <a:extLst>
                <a:ext uri="{FF2B5EF4-FFF2-40B4-BE49-F238E27FC236}">
                  <a16:creationId xmlns:a16="http://schemas.microsoft.com/office/drawing/2014/main" id="{0EE93E1A-34C5-B7F2-4D4E-FF81676FE2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514" t="6205" r="32825" b="50707"/>
            <a:stretch/>
          </p:blipFill>
          <p:spPr>
            <a:xfrm>
              <a:off x="5160793" y="1824787"/>
              <a:ext cx="756826" cy="761798"/>
            </a:xfrm>
            <a:prstGeom prst="ellipse">
              <a:avLst/>
            </a:prstGeom>
            <a:solidFill>
              <a:srgbClr val="ED2839"/>
            </a:solidFill>
          </p:spPr>
        </p:pic>
        <p:pic>
          <p:nvPicPr>
            <p:cNvPr id="209" name="Picture 208">
              <a:extLst>
                <a:ext uri="{FF2B5EF4-FFF2-40B4-BE49-F238E27FC236}">
                  <a16:creationId xmlns:a16="http://schemas.microsoft.com/office/drawing/2014/main" id="{DA7E6AFE-C75B-D3D7-FE42-5B2AE2E5219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197" t="29320" r="47898" b="44305"/>
            <a:stretch/>
          </p:blipFill>
          <p:spPr>
            <a:xfrm>
              <a:off x="5297621" y="1982773"/>
              <a:ext cx="561751" cy="634591"/>
            </a:xfrm>
            <a:prstGeom prst="rect">
              <a:avLst/>
            </a:prstGeom>
          </p:spPr>
        </p:pic>
      </p:grpSp>
      <p:cxnSp>
        <p:nvCxnSpPr>
          <p:cNvPr id="78" name="Straight Connector 77">
            <a:extLst>
              <a:ext uri="{FF2B5EF4-FFF2-40B4-BE49-F238E27FC236}">
                <a16:creationId xmlns:a16="http://schemas.microsoft.com/office/drawing/2014/main" id="{309775C0-A959-F44F-837F-6212D350A5DB}"/>
              </a:ext>
            </a:extLst>
          </p:cNvPr>
          <p:cNvCxnSpPr>
            <a:cxnSpLocks/>
          </p:cNvCxnSpPr>
          <p:nvPr/>
        </p:nvCxnSpPr>
        <p:spPr>
          <a:xfrm>
            <a:off x="-4633963" y="3645053"/>
            <a:ext cx="7803" cy="318515"/>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3" name="Group 202">
            <a:extLst>
              <a:ext uri="{FF2B5EF4-FFF2-40B4-BE49-F238E27FC236}">
                <a16:creationId xmlns:a16="http://schemas.microsoft.com/office/drawing/2014/main" id="{ED3F40CE-C185-BE54-5A9C-00EF6ABE6D94}"/>
              </a:ext>
            </a:extLst>
          </p:cNvPr>
          <p:cNvGrpSpPr/>
          <p:nvPr/>
        </p:nvGrpSpPr>
        <p:grpSpPr>
          <a:xfrm>
            <a:off x="-4986484" y="3859158"/>
            <a:ext cx="725464" cy="759734"/>
            <a:chOff x="5160793" y="1824787"/>
            <a:chExt cx="756826" cy="792577"/>
          </a:xfrm>
        </p:grpSpPr>
        <p:pic>
          <p:nvPicPr>
            <p:cNvPr id="204" name="Picture 203">
              <a:extLst>
                <a:ext uri="{FF2B5EF4-FFF2-40B4-BE49-F238E27FC236}">
                  <a16:creationId xmlns:a16="http://schemas.microsoft.com/office/drawing/2014/main" id="{8AEFA870-1D2E-07D5-E30F-22D3395263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514" t="6205" r="32825" b="50707"/>
            <a:stretch/>
          </p:blipFill>
          <p:spPr>
            <a:xfrm>
              <a:off x="5160793" y="1824787"/>
              <a:ext cx="756826" cy="761798"/>
            </a:xfrm>
            <a:prstGeom prst="ellipse">
              <a:avLst/>
            </a:prstGeom>
            <a:solidFill>
              <a:srgbClr val="ED2839"/>
            </a:solidFill>
          </p:spPr>
        </p:pic>
        <p:pic>
          <p:nvPicPr>
            <p:cNvPr id="205" name="Picture 204">
              <a:extLst>
                <a:ext uri="{FF2B5EF4-FFF2-40B4-BE49-F238E27FC236}">
                  <a16:creationId xmlns:a16="http://schemas.microsoft.com/office/drawing/2014/main" id="{86B07D05-A2CA-6666-81F3-188156D055E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325" t="29754" r="770" b="43871"/>
            <a:stretch/>
          </p:blipFill>
          <p:spPr>
            <a:xfrm>
              <a:off x="5297621" y="1982773"/>
              <a:ext cx="561751" cy="634591"/>
            </a:xfrm>
            <a:prstGeom prst="rect">
              <a:avLst/>
            </a:prstGeom>
          </p:spPr>
        </p:pic>
      </p:grpSp>
      <p:cxnSp>
        <p:nvCxnSpPr>
          <p:cNvPr id="72" name="Straight Connector 71">
            <a:extLst>
              <a:ext uri="{FF2B5EF4-FFF2-40B4-BE49-F238E27FC236}">
                <a16:creationId xmlns:a16="http://schemas.microsoft.com/office/drawing/2014/main" id="{CD59A0CE-655F-254C-9551-D0D857C9084D}"/>
              </a:ext>
            </a:extLst>
          </p:cNvPr>
          <p:cNvCxnSpPr>
            <a:cxnSpLocks/>
          </p:cNvCxnSpPr>
          <p:nvPr/>
        </p:nvCxnSpPr>
        <p:spPr>
          <a:xfrm flipH="1">
            <a:off x="-5463835" y="3665085"/>
            <a:ext cx="858823" cy="298483"/>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0" name="Group 199">
            <a:extLst>
              <a:ext uri="{FF2B5EF4-FFF2-40B4-BE49-F238E27FC236}">
                <a16:creationId xmlns:a16="http://schemas.microsoft.com/office/drawing/2014/main" id="{57725240-9620-7AE4-41CB-17615791A022}"/>
              </a:ext>
            </a:extLst>
          </p:cNvPr>
          <p:cNvGrpSpPr/>
          <p:nvPr/>
        </p:nvGrpSpPr>
        <p:grpSpPr>
          <a:xfrm>
            <a:off x="-6015941" y="3859158"/>
            <a:ext cx="725464" cy="759734"/>
            <a:chOff x="5160793" y="1824787"/>
            <a:chExt cx="756826" cy="792577"/>
          </a:xfrm>
        </p:grpSpPr>
        <p:pic>
          <p:nvPicPr>
            <p:cNvPr id="201" name="Picture 200">
              <a:extLst>
                <a:ext uri="{FF2B5EF4-FFF2-40B4-BE49-F238E27FC236}">
                  <a16:creationId xmlns:a16="http://schemas.microsoft.com/office/drawing/2014/main" id="{6E1B5BD3-B4E2-6AD9-B9FB-B6634B3AF4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514" t="6205" r="32825" b="50707"/>
            <a:stretch/>
          </p:blipFill>
          <p:spPr>
            <a:xfrm>
              <a:off x="5160793" y="1824787"/>
              <a:ext cx="756826" cy="761798"/>
            </a:xfrm>
            <a:prstGeom prst="ellipse">
              <a:avLst/>
            </a:prstGeom>
            <a:solidFill>
              <a:srgbClr val="ED2839"/>
            </a:solidFill>
          </p:spPr>
        </p:pic>
        <p:pic>
          <p:nvPicPr>
            <p:cNvPr id="202" name="Picture 201">
              <a:extLst>
                <a:ext uri="{FF2B5EF4-FFF2-40B4-BE49-F238E27FC236}">
                  <a16:creationId xmlns:a16="http://schemas.microsoft.com/office/drawing/2014/main" id="{9599B746-AF9F-DC6B-4E51-F51C0F19D3E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698" t="3245" r="24397" b="70380"/>
            <a:stretch/>
          </p:blipFill>
          <p:spPr>
            <a:xfrm>
              <a:off x="5297621" y="1982773"/>
              <a:ext cx="561751" cy="634591"/>
            </a:xfrm>
            <a:prstGeom prst="rect">
              <a:avLst/>
            </a:prstGeom>
          </p:spPr>
        </p:pic>
      </p:grpSp>
      <p:sp>
        <p:nvSpPr>
          <p:cNvPr id="5" name="TextBox 4">
            <a:extLst>
              <a:ext uri="{FF2B5EF4-FFF2-40B4-BE49-F238E27FC236}">
                <a16:creationId xmlns:a16="http://schemas.microsoft.com/office/drawing/2014/main" id="{A7F40AD2-9A0E-EE47-8205-E23D1B7723BA}"/>
              </a:ext>
            </a:extLst>
          </p:cNvPr>
          <p:cNvSpPr txBox="1"/>
          <p:nvPr/>
        </p:nvSpPr>
        <p:spPr>
          <a:xfrm>
            <a:off x="414105" y="141514"/>
            <a:ext cx="1497413" cy="338554"/>
          </a:xfrm>
          <a:prstGeom prst="rect">
            <a:avLst/>
          </a:prstGeom>
          <a:noFill/>
          <a:effectLst/>
        </p:spPr>
        <p:txBody>
          <a:bodyPr wrap="square" rtlCol="0">
            <a:spAutoFit/>
          </a:bodyPr>
          <a:lstStyle/>
          <a:p>
            <a:pPr lvl="0" algn="ctr" defTabSz="914400">
              <a:defRPr/>
            </a:pPr>
            <a:r>
              <a:rPr lang="en-US" sz="1600" b="1">
                <a:solidFill>
                  <a:schemeClr val="bg1"/>
                </a:solidFill>
                <a:latin typeface="Arial" panose="020B0604020202020204" pitchFamily="34" charset="0"/>
                <a:cs typeface="Arial" panose="020B0604020202020204" pitchFamily="34" charset="0"/>
              </a:rPr>
              <a:t>PROMOTION</a:t>
            </a:r>
          </a:p>
        </p:txBody>
      </p:sp>
      <p:sp>
        <p:nvSpPr>
          <p:cNvPr id="6" name="Rectangle 5">
            <a:extLst>
              <a:ext uri="{FF2B5EF4-FFF2-40B4-BE49-F238E27FC236}">
                <a16:creationId xmlns:a16="http://schemas.microsoft.com/office/drawing/2014/main" id="{8D68D362-CA78-0848-A122-31D8C834DB03}"/>
              </a:ext>
            </a:extLst>
          </p:cNvPr>
          <p:cNvSpPr/>
          <p:nvPr/>
        </p:nvSpPr>
        <p:spPr>
          <a:xfrm>
            <a:off x="345451" y="-10402"/>
            <a:ext cx="1596581" cy="4772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B1986BA-866F-1845-877D-0411E6A6AA4E}"/>
              </a:ext>
            </a:extLst>
          </p:cNvPr>
          <p:cNvSpPr txBox="1"/>
          <p:nvPr/>
        </p:nvSpPr>
        <p:spPr>
          <a:xfrm>
            <a:off x="381312" y="0"/>
            <a:ext cx="1566066" cy="461665"/>
          </a:xfrm>
          <a:prstGeom prst="rect">
            <a:avLst/>
          </a:prstGeom>
          <a:noFill/>
          <a:effectLst/>
        </p:spPr>
        <p:txBody>
          <a:bodyPr wrap="square" rtlCol="0">
            <a:spAutoFit/>
          </a:bodyPr>
          <a:lstStyle/>
          <a:p>
            <a:pPr algn="ctr"/>
            <a:r>
              <a:rPr lang="en-US" sz="1200" b="1">
                <a:solidFill>
                  <a:schemeClr val="bg1"/>
                </a:solidFill>
                <a:latin typeface="Arial" panose="020B0604020202020204" pitchFamily="34" charset="0"/>
                <a:cs typeface="Arial" panose="020B0604020202020204" pitchFamily="34" charset="0"/>
              </a:rPr>
              <a:t>Open to </a:t>
            </a:r>
            <a:br>
              <a:rPr lang="en-US" sz="1200" b="1">
                <a:solidFill>
                  <a:schemeClr val="bg1"/>
                </a:solidFill>
                <a:latin typeface="Arial" panose="020B0604020202020204" pitchFamily="34" charset="0"/>
                <a:cs typeface="Arial" panose="020B0604020202020204" pitchFamily="34" charset="0"/>
              </a:rPr>
            </a:br>
            <a:r>
              <a:rPr lang="en-US" sz="1200" b="1">
                <a:solidFill>
                  <a:schemeClr val="bg1"/>
                </a:solidFill>
                <a:latin typeface="Arial" panose="020B0604020202020204" pitchFamily="34" charset="0"/>
                <a:cs typeface="Arial" panose="020B0604020202020204" pitchFamily="34" charset="0"/>
              </a:rPr>
              <a:t>All MSB ABOs</a:t>
            </a:r>
          </a:p>
        </p:txBody>
      </p:sp>
      <p:sp>
        <p:nvSpPr>
          <p:cNvPr id="8" name="TextBox 7">
            <a:extLst>
              <a:ext uri="{FF2B5EF4-FFF2-40B4-BE49-F238E27FC236}">
                <a16:creationId xmlns:a16="http://schemas.microsoft.com/office/drawing/2014/main" id="{1DD4A608-A63E-FC43-BC4B-FE32B61CA0E2}"/>
              </a:ext>
            </a:extLst>
          </p:cNvPr>
          <p:cNvSpPr txBox="1"/>
          <p:nvPr/>
        </p:nvSpPr>
        <p:spPr>
          <a:xfrm>
            <a:off x="-9279085" y="334053"/>
            <a:ext cx="6338059" cy="1077218"/>
          </a:xfrm>
          <a:prstGeom prst="rect">
            <a:avLst/>
          </a:prstGeom>
          <a:noFill/>
        </p:spPr>
        <p:txBody>
          <a:bodyPr wrap="square" rtlCol="0">
            <a:spAutoFit/>
          </a:bodyPr>
          <a:lstStyle/>
          <a:p>
            <a:pPr algn="ctr"/>
            <a:r>
              <a:rPr lang="en-US" sz="3200" b="1">
                <a:solidFill>
                  <a:schemeClr val="accent5">
                    <a:lumMod val="75000"/>
                  </a:schemeClr>
                </a:solidFill>
                <a:latin typeface="Arial" panose="020B0604020202020204" pitchFamily="34" charset="0"/>
                <a:cs typeface="Arial" panose="020B0604020202020204" pitchFamily="34" charset="0"/>
              </a:rPr>
              <a:t>PY2023 Sponsor &amp; Activate New ABO Program</a:t>
            </a:r>
          </a:p>
        </p:txBody>
      </p:sp>
      <p:sp>
        <p:nvSpPr>
          <p:cNvPr id="10" name="TextBox 9">
            <a:extLst>
              <a:ext uri="{FF2B5EF4-FFF2-40B4-BE49-F238E27FC236}">
                <a16:creationId xmlns:a16="http://schemas.microsoft.com/office/drawing/2014/main" id="{5F73C176-87DE-104C-BB14-6C622811E97F}"/>
              </a:ext>
            </a:extLst>
          </p:cNvPr>
          <p:cNvSpPr txBox="1"/>
          <p:nvPr/>
        </p:nvSpPr>
        <p:spPr>
          <a:xfrm>
            <a:off x="-8182572" y="1319067"/>
            <a:ext cx="4503156" cy="307777"/>
          </a:xfrm>
          <a:prstGeom prst="rect">
            <a:avLst/>
          </a:prstGeom>
          <a:noFill/>
        </p:spPr>
        <p:txBody>
          <a:bodyPr wrap="square" lIns="91440" tIns="45720" rIns="91440" bIns="45720" rtlCol="0" anchor="t">
            <a:spAutoFit/>
          </a:bodyPr>
          <a:lstStyle/>
          <a:p>
            <a:r>
              <a:rPr lang="en-US" sz="1400" b="1">
                <a:solidFill>
                  <a:schemeClr val="bg2">
                    <a:lumMod val="25000"/>
                  </a:schemeClr>
                </a:solidFill>
                <a:latin typeface="Arial"/>
                <a:cs typeface="Arial"/>
              </a:rPr>
              <a:t>Program Period: 1 Jun – 31 Aug 2023</a:t>
            </a:r>
          </a:p>
        </p:txBody>
      </p:sp>
      <p:cxnSp>
        <p:nvCxnSpPr>
          <p:cNvPr id="97" name="Straight Connector 96">
            <a:extLst>
              <a:ext uri="{FF2B5EF4-FFF2-40B4-BE49-F238E27FC236}">
                <a16:creationId xmlns:a16="http://schemas.microsoft.com/office/drawing/2014/main" id="{A98CCF46-56E7-4749-A777-B86D06BB701E}"/>
              </a:ext>
            </a:extLst>
          </p:cNvPr>
          <p:cNvCxnSpPr/>
          <p:nvPr/>
        </p:nvCxnSpPr>
        <p:spPr>
          <a:xfrm>
            <a:off x="-10783038" y="2059580"/>
            <a:ext cx="894283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4E330F2B-5518-9D43-BA30-382D622DC72E}"/>
              </a:ext>
            </a:extLst>
          </p:cNvPr>
          <p:cNvSpPr/>
          <p:nvPr/>
        </p:nvSpPr>
        <p:spPr>
          <a:xfrm>
            <a:off x="-9932646" y="1638956"/>
            <a:ext cx="7232904" cy="813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2FACD08-304A-3C48-886B-16FF14D0E38A}"/>
              </a:ext>
            </a:extLst>
          </p:cNvPr>
          <p:cNvSpPr txBox="1"/>
          <p:nvPr/>
        </p:nvSpPr>
        <p:spPr>
          <a:xfrm>
            <a:off x="-10129694" y="1699163"/>
            <a:ext cx="2003665" cy="677108"/>
          </a:xfrm>
          <a:prstGeom prst="rect">
            <a:avLst/>
          </a:prstGeom>
          <a:noFill/>
        </p:spPr>
        <p:txBody>
          <a:bodyPr wrap="square" rtlCol="0">
            <a:spAutoFit/>
          </a:bodyPr>
          <a:lstStyle/>
          <a:p>
            <a:pPr algn="r"/>
            <a:r>
              <a:rPr lang="en-US" sz="2000" b="1">
                <a:solidFill>
                  <a:srgbClr val="0070C0"/>
                </a:solidFill>
                <a:latin typeface="Arial" panose="020B0604020202020204" pitchFamily="34" charset="0"/>
                <a:cs typeface="Arial" panose="020B0604020202020204" pitchFamily="34" charset="0"/>
              </a:rPr>
              <a:t>HOW DOES </a:t>
            </a:r>
          </a:p>
          <a:p>
            <a:pPr algn="r"/>
            <a:r>
              <a:rPr lang="en-US" b="1">
                <a:solidFill>
                  <a:srgbClr val="0070C0"/>
                </a:solidFill>
                <a:latin typeface="Arial" panose="020B0604020202020204" pitchFamily="34" charset="0"/>
                <a:cs typeface="Arial" panose="020B0604020202020204" pitchFamily="34" charset="0"/>
              </a:rPr>
              <a:t>IT WORK?</a:t>
            </a:r>
          </a:p>
        </p:txBody>
      </p:sp>
      <p:sp>
        <p:nvSpPr>
          <p:cNvPr id="12" name="Content Placeholder 2">
            <a:extLst>
              <a:ext uri="{FF2B5EF4-FFF2-40B4-BE49-F238E27FC236}">
                <a16:creationId xmlns:a16="http://schemas.microsoft.com/office/drawing/2014/main" id="{9758744F-C04D-FE4D-90C0-5169914E6CBC}"/>
              </a:ext>
            </a:extLst>
          </p:cNvPr>
          <p:cNvSpPr txBox="1">
            <a:spLocks/>
          </p:cNvSpPr>
          <p:nvPr/>
        </p:nvSpPr>
        <p:spPr>
          <a:xfrm>
            <a:off x="-7984374" y="1719887"/>
            <a:ext cx="5202230" cy="80985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altLang="zh-CN" sz="1200">
                <a:solidFill>
                  <a:schemeClr val="bg2">
                    <a:lumMod val="25000"/>
                  </a:schemeClr>
                </a:solidFill>
                <a:latin typeface="Arial"/>
                <a:ea typeface="等线"/>
                <a:cs typeface="Arial"/>
              </a:rPr>
              <a:t>Receive a S$10 </a:t>
            </a:r>
            <a:r>
              <a:rPr lang="en-US" altLang="zh-CN" sz="1200" err="1">
                <a:solidFill>
                  <a:schemeClr val="bg2">
                    <a:lumMod val="25000"/>
                  </a:schemeClr>
                </a:solidFill>
                <a:latin typeface="Arial"/>
                <a:ea typeface="等线"/>
                <a:cs typeface="Arial"/>
              </a:rPr>
              <a:t>eCoupon</a:t>
            </a:r>
            <a:r>
              <a:rPr lang="en-US" altLang="zh-CN" sz="1200">
                <a:solidFill>
                  <a:schemeClr val="bg2">
                    <a:lumMod val="25000"/>
                  </a:schemeClr>
                </a:solidFill>
                <a:latin typeface="Arial"/>
                <a:ea typeface="等线"/>
                <a:cs typeface="Arial"/>
              </a:rPr>
              <a:t> for every </a:t>
            </a:r>
            <a:r>
              <a:rPr lang="en-US" altLang="zh-CN" sz="1200" b="1">
                <a:solidFill>
                  <a:schemeClr val="bg2">
                    <a:lumMod val="25000"/>
                  </a:schemeClr>
                </a:solidFill>
                <a:latin typeface="Arial"/>
                <a:ea typeface="等线"/>
                <a:cs typeface="Arial"/>
              </a:rPr>
              <a:t>New Singapore ABO with 60PPV</a:t>
            </a:r>
            <a:r>
              <a:rPr lang="en-US" altLang="zh-CN" sz="1200">
                <a:solidFill>
                  <a:schemeClr val="bg2">
                    <a:lumMod val="25000"/>
                  </a:schemeClr>
                </a:solidFill>
                <a:latin typeface="Arial"/>
                <a:ea typeface="等线"/>
                <a:cs typeface="Arial"/>
              </a:rPr>
              <a:t> you sponsor</a:t>
            </a:r>
            <a:r>
              <a:rPr lang="en-US" altLang="zh-CN" sz="1200" b="1">
                <a:solidFill>
                  <a:schemeClr val="bg2">
                    <a:lumMod val="25000"/>
                  </a:schemeClr>
                </a:solidFill>
                <a:latin typeface="Arial"/>
                <a:ea typeface="等线"/>
                <a:cs typeface="Arial"/>
              </a:rPr>
              <a:t>. </a:t>
            </a:r>
            <a:r>
              <a:rPr lang="en-US" altLang="zh-CN" sz="1200">
                <a:solidFill>
                  <a:schemeClr val="bg2">
                    <a:lumMod val="25000"/>
                  </a:schemeClr>
                </a:solidFill>
                <a:latin typeface="Arial"/>
                <a:ea typeface="等线"/>
                <a:cs typeface="Arial"/>
              </a:rPr>
              <a:t>To receive the reward, you must sponsor a </a:t>
            </a:r>
            <a:r>
              <a:rPr lang="en-US" altLang="zh-CN" sz="1200" u="sng">
                <a:solidFill>
                  <a:schemeClr val="bg2">
                    <a:lumMod val="25000"/>
                  </a:schemeClr>
                </a:solidFill>
                <a:latin typeface="Arial"/>
                <a:ea typeface="等线"/>
                <a:cs typeface="Arial"/>
              </a:rPr>
              <a:t>minimum of ONE (1)</a:t>
            </a:r>
            <a:r>
              <a:rPr lang="en-US" altLang="zh-CN" sz="1200">
                <a:solidFill>
                  <a:schemeClr val="bg2">
                    <a:lumMod val="25000"/>
                  </a:schemeClr>
                </a:solidFill>
                <a:latin typeface="Arial"/>
                <a:ea typeface="等线"/>
                <a:cs typeface="Arial"/>
              </a:rPr>
              <a:t> New Singapore ABO with 60 PPV each </a:t>
            </a:r>
            <a:r>
              <a:rPr lang="en-US" altLang="zh-CN" sz="1200" u="sng">
                <a:solidFill>
                  <a:schemeClr val="bg2">
                    <a:lumMod val="25000"/>
                  </a:schemeClr>
                </a:solidFill>
                <a:latin typeface="Arial"/>
                <a:ea typeface="等线"/>
                <a:cs typeface="Arial"/>
              </a:rPr>
              <a:t>within the same month.</a:t>
            </a:r>
            <a:endParaRPr lang="en-US" altLang="zh-CN" sz="1200">
              <a:solidFill>
                <a:schemeClr val="bg2">
                  <a:lumMod val="25000"/>
                </a:schemeClr>
              </a:solidFill>
              <a:latin typeface="Arial"/>
              <a:ea typeface="等线"/>
              <a:cs typeface="Arial"/>
            </a:endParaRPr>
          </a:p>
        </p:txBody>
      </p:sp>
      <p:cxnSp>
        <p:nvCxnSpPr>
          <p:cNvPr id="189" name="Straight Connector 188">
            <a:extLst>
              <a:ext uri="{FF2B5EF4-FFF2-40B4-BE49-F238E27FC236}">
                <a16:creationId xmlns:a16="http://schemas.microsoft.com/office/drawing/2014/main" id="{44F97F18-7EFF-FCBE-C484-6429AF02328E}"/>
              </a:ext>
            </a:extLst>
          </p:cNvPr>
          <p:cNvCxnSpPr>
            <a:cxnSpLocks/>
          </p:cNvCxnSpPr>
          <p:nvPr/>
        </p:nvCxnSpPr>
        <p:spPr>
          <a:xfrm>
            <a:off x="-10735905" y="5952854"/>
            <a:ext cx="106164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760A00E-81A9-87B8-D48F-35F5BE804F2D}"/>
              </a:ext>
            </a:extLst>
          </p:cNvPr>
          <p:cNvCxnSpPr>
            <a:cxnSpLocks/>
            <a:stCxn id="20" idx="3"/>
          </p:cNvCxnSpPr>
          <p:nvPr/>
        </p:nvCxnSpPr>
        <p:spPr>
          <a:xfrm flipV="1">
            <a:off x="-5980904" y="2952992"/>
            <a:ext cx="1354744" cy="86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2CC264E-93AE-144A-9ADF-0504C43630A9}"/>
              </a:ext>
            </a:extLst>
          </p:cNvPr>
          <p:cNvSpPr txBox="1"/>
          <p:nvPr/>
        </p:nvSpPr>
        <p:spPr>
          <a:xfrm>
            <a:off x="-6933409" y="2823145"/>
            <a:ext cx="952505" cy="276999"/>
          </a:xfrm>
          <a:prstGeom prst="rect">
            <a:avLst/>
          </a:prstGeom>
          <a:noFill/>
        </p:spPr>
        <p:txBody>
          <a:bodyPr wrap="none" rtlCol="0">
            <a:spAutoFit/>
          </a:bodyPr>
          <a:lstStyle/>
          <a:p>
            <a:r>
              <a:rPr lang="en-US" sz="1200" b="1">
                <a:solidFill>
                  <a:schemeClr val="accent5">
                    <a:lumMod val="75000"/>
                  </a:schemeClr>
                </a:solidFill>
                <a:latin typeface="Arial" panose="020B0604020202020204" pitchFamily="34" charset="0"/>
                <a:cs typeface="Arial" panose="020B0604020202020204" pitchFamily="34" charset="0"/>
              </a:rPr>
              <a:t>Examples:</a:t>
            </a:r>
          </a:p>
        </p:txBody>
      </p:sp>
      <p:sp>
        <p:nvSpPr>
          <p:cNvPr id="32" name="Content Placeholder 2">
            <a:extLst>
              <a:ext uri="{FF2B5EF4-FFF2-40B4-BE49-F238E27FC236}">
                <a16:creationId xmlns:a16="http://schemas.microsoft.com/office/drawing/2014/main" id="{05B1C75E-728C-9D40-A52F-43B27CD81F52}"/>
              </a:ext>
            </a:extLst>
          </p:cNvPr>
          <p:cNvSpPr txBox="1">
            <a:spLocks/>
          </p:cNvSpPr>
          <p:nvPr/>
        </p:nvSpPr>
        <p:spPr>
          <a:xfrm>
            <a:off x="-6146267" y="4619533"/>
            <a:ext cx="984158" cy="59703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2C2C2C"/>
                </a:solidFill>
                <a:latin typeface="GT Walsheim Pro" panose="00000500000000000000" pitchFamily="50"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2C2C2C"/>
                </a:solidFill>
                <a:latin typeface="GT Walsheim Pro" panose="00000500000000000000" pitchFamily="50"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2C2C2C"/>
                </a:solidFill>
                <a:latin typeface="GT Walsheim Pro" panose="00000500000000000000" pitchFamily="50"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2C2C2C"/>
                </a:solidFill>
                <a:latin typeface="GT Walsheim Pro" panose="00000500000000000000" pitchFamily="50"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2C2C2C"/>
                </a:solidFill>
                <a:latin typeface="GT Walsheim Pro" panose="00000500000000000000"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altLang="zh-CN" sz="1100" b="1">
                <a:solidFill>
                  <a:srgbClr val="000000"/>
                </a:solidFill>
                <a:latin typeface="Arial" panose="020B0604020202020204" pitchFamily="34" charset="0"/>
                <a:cs typeface="Arial" panose="020B0604020202020204" pitchFamily="34" charset="0"/>
              </a:rPr>
              <a:t>NEW ABO</a:t>
            </a:r>
          </a:p>
          <a:p>
            <a:pPr marL="0" indent="0" algn="ctr">
              <a:buFont typeface="Arial" pitchFamily="34" charset="0"/>
              <a:buNone/>
            </a:pPr>
            <a:r>
              <a:rPr lang="en-US" altLang="zh-CN" sz="1100">
                <a:solidFill>
                  <a:srgbClr val="000000"/>
                </a:solidFill>
                <a:latin typeface="Arial Narrow" panose="020B0604020202020204" pitchFamily="34" charset="0"/>
                <a:cs typeface="Arial Narrow" panose="020B0604020202020204" pitchFamily="34" charset="0"/>
              </a:rPr>
              <a:t>(60PPV)</a:t>
            </a:r>
          </a:p>
        </p:txBody>
      </p:sp>
      <p:sp>
        <p:nvSpPr>
          <p:cNvPr id="33" name="Content Placeholder 2">
            <a:extLst>
              <a:ext uri="{FF2B5EF4-FFF2-40B4-BE49-F238E27FC236}">
                <a16:creationId xmlns:a16="http://schemas.microsoft.com/office/drawing/2014/main" id="{54872218-5758-8E4C-88B0-9993AE22C582}"/>
              </a:ext>
            </a:extLst>
          </p:cNvPr>
          <p:cNvSpPr txBox="1">
            <a:spLocks/>
          </p:cNvSpPr>
          <p:nvPr/>
        </p:nvSpPr>
        <p:spPr>
          <a:xfrm>
            <a:off x="-5094006" y="4615860"/>
            <a:ext cx="984158" cy="59703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2C2C2C"/>
                </a:solidFill>
                <a:latin typeface="GT Walsheim Pro" panose="00000500000000000000" pitchFamily="50"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2C2C2C"/>
                </a:solidFill>
                <a:latin typeface="GT Walsheim Pro" panose="00000500000000000000" pitchFamily="50"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2C2C2C"/>
                </a:solidFill>
                <a:latin typeface="GT Walsheim Pro" panose="00000500000000000000" pitchFamily="50"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2C2C2C"/>
                </a:solidFill>
                <a:latin typeface="GT Walsheim Pro" panose="00000500000000000000" pitchFamily="50"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2C2C2C"/>
                </a:solidFill>
                <a:latin typeface="GT Walsheim Pro" panose="00000500000000000000"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altLang="zh-CN" sz="1100" b="1">
                <a:solidFill>
                  <a:srgbClr val="000000"/>
                </a:solidFill>
                <a:latin typeface="Arial" panose="020B0604020202020204" pitchFamily="34" charset="0"/>
                <a:cs typeface="Arial" panose="020B0604020202020204" pitchFamily="34" charset="0"/>
              </a:rPr>
              <a:t>NEW ABO</a:t>
            </a:r>
          </a:p>
          <a:p>
            <a:pPr marL="0" indent="0" algn="ctr">
              <a:buFont typeface="Arial" pitchFamily="34" charset="0"/>
              <a:buNone/>
            </a:pPr>
            <a:r>
              <a:rPr lang="en-US" altLang="zh-CN" sz="1100">
                <a:solidFill>
                  <a:srgbClr val="000000"/>
                </a:solidFill>
                <a:latin typeface="Arial Narrow" panose="020B0604020202020204" pitchFamily="34" charset="0"/>
                <a:cs typeface="Arial Narrow" panose="020B0604020202020204" pitchFamily="34" charset="0"/>
              </a:rPr>
              <a:t>(60PPV)</a:t>
            </a:r>
          </a:p>
        </p:txBody>
      </p:sp>
      <p:sp>
        <p:nvSpPr>
          <p:cNvPr id="34" name="Content Placeholder 2">
            <a:extLst>
              <a:ext uri="{FF2B5EF4-FFF2-40B4-BE49-F238E27FC236}">
                <a16:creationId xmlns:a16="http://schemas.microsoft.com/office/drawing/2014/main" id="{3AD052D6-FFD5-7C4F-B7E8-BA1406D86260}"/>
              </a:ext>
            </a:extLst>
          </p:cNvPr>
          <p:cNvSpPr txBox="1">
            <a:spLocks/>
          </p:cNvSpPr>
          <p:nvPr/>
        </p:nvSpPr>
        <p:spPr>
          <a:xfrm>
            <a:off x="-3939049" y="4616649"/>
            <a:ext cx="984158" cy="59703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2C2C2C"/>
                </a:solidFill>
                <a:latin typeface="GT Walsheim Pro" panose="00000500000000000000" pitchFamily="50"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2C2C2C"/>
                </a:solidFill>
                <a:latin typeface="GT Walsheim Pro" panose="00000500000000000000" pitchFamily="50"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2C2C2C"/>
                </a:solidFill>
                <a:latin typeface="GT Walsheim Pro" panose="00000500000000000000" pitchFamily="50"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2C2C2C"/>
                </a:solidFill>
                <a:latin typeface="GT Walsheim Pro" panose="00000500000000000000" pitchFamily="50"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2C2C2C"/>
                </a:solidFill>
                <a:latin typeface="GT Walsheim Pro" panose="00000500000000000000"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altLang="zh-CN" sz="1100" b="1">
                <a:solidFill>
                  <a:srgbClr val="000000"/>
                </a:solidFill>
                <a:latin typeface="Arial" panose="020B0604020202020204" pitchFamily="34" charset="0"/>
                <a:cs typeface="Arial" panose="020B0604020202020204" pitchFamily="34" charset="0"/>
              </a:rPr>
              <a:t>NEW ABO</a:t>
            </a:r>
          </a:p>
          <a:p>
            <a:pPr marL="0" indent="0" algn="ctr">
              <a:buFont typeface="Arial" pitchFamily="34" charset="0"/>
              <a:buNone/>
            </a:pPr>
            <a:r>
              <a:rPr lang="en-US" altLang="zh-CN" sz="1100">
                <a:solidFill>
                  <a:srgbClr val="000000"/>
                </a:solidFill>
                <a:latin typeface="Arial Narrow" panose="020B0604020202020204" pitchFamily="34" charset="0"/>
                <a:cs typeface="Arial Narrow" panose="020B0604020202020204" pitchFamily="34" charset="0"/>
              </a:rPr>
              <a:t>(60PPV)</a:t>
            </a:r>
          </a:p>
        </p:txBody>
      </p:sp>
      <p:pic>
        <p:nvPicPr>
          <p:cNvPr id="18" name="Picture 17">
            <a:extLst>
              <a:ext uri="{FF2B5EF4-FFF2-40B4-BE49-F238E27FC236}">
                <a16:creationId xmlns:a16="http://schemas.microsoft.com/office/drawing/2014/main" id="{902C1A33-2124-B348-B6E9-46C1B2D87B4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8" t="31006" r="27940" b="42619"/>
          <a:stretch/>
        </p:blipFill>
        <p:spPr>
          <a:xfrm>
            <a:off x="-5044809" y="2452021"/>
            <a:ext cx="783955" cy="1012115"/>
          </a:xfrm>
          <a:prstGeom prst="rect">
            <a:avLst/>
          </a:prstGeom>
        </p:spPr>
      </p:pic>
      <p:sp>
        <p:nvSpPr>
          <p:cNvPr id="19" name="Rectangle: Rounded Corners 108">
            <a:extLst>
              <a:ext uri="{FF2B5EF4-FFF2-40B4-BE49-F238E27FC236}">
                <a16:creationId xmlns:a16="http://schemas.microsoft.com/office/drawing/2014/main" id="{2BE496CF-45A6-7649-B52B-97EA77D2F64C}"/>
              </a:ext>
            </a:extLst>
          </p:cNvPr>
          <p:cNvSpPr/>
          <p:nvPr/>
        </p:nvSpPr>
        <p:spPr>
          <a:xfrm>
            <a:off x="-5263260" y="3392694"/>
            <a:ext cx="1258596" cy="289485"/>
          </a:xfrm>
          <a:prstGeom prst="roundRect">
            <a:avLst/>
          </a:prstGeom>
          <a:solidFill>
            <a:schemeClr val="accent5">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anose="020B0604020202020204" pitchFamily="34" charset="0"/>
                <a:cs typeface="Arial" panose="020B0604020202020204" pitchFamily="34" charset="0"/>
              </a:rPr>
              <a:t>SPONSOR B</a:t>
            </a:r>
          </a:p>
        </p:txBody>
      </p:sp>
      <p:sp>
        <p:nvSpPr>
          <p:cNvPr id="23" name="Content Placeholder 2">
            <a:extLst>
              <a:ext uri="{FF2B5EF4-FFF2-40B4-BE49-F238E27FC236}">
                <a16:creationId xmlns:a16="http://schemas.microsoft.com/office/drawing/2014/main" id="{AB4FF93A-D862-CE44-A27C-E882E3D7A09D}"/>
              </a:ext>
            </a:extLst>
          </p:cNvPr>
          <p:cNvSpPr txBox="1">
            <a:spLocks/>
          </p:cNvSpPr>
          <p:nvPr/>
        </p:nvSpPr>
        <p:spPr>
          <a:xfrm>
            <a:off x="-8702203" y="4615450"/>
            <a:ext cx="990792" cy="5157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2C2C2C"/>
                </a:solidFill>
                <a:latin typeface="GT Walsheim Pro" panose="00000500000000000000" pitchFamily="50"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2C2C2C"/>
                </a:solidFill>
                <a:latin typeface="GT Walsheim Pro" panose="00000500000000000000" pitchFamily="50"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2C2C2C"/>
                </a:solidFill>
                <a:latin typeface="GT Walsheim Pro" panose="00000500000000000000" pitchFamily="50"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2C2C2C"/>
                </a:solidFill>
                <a:latin typeface="GT Walsheim Pro" panose="00000500000000000000" pitchFamily="50"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2C2C2C"/>
                </a:solidFill>
                <a:latin typeface="GT Walsheim Pro" panose="00000500000000000000"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altLang="zh-CN" sz="1100" b="1">
                <a:solidFill>
                  <a:srgbClr val="000000"/>
                </a:solidFill>
                <a:latin typeface="Arial" panose="020B0604020202020204" pitchFamily="34" charset="0"/>
                <a:cs typeface="Arial" panose="020B0604020202020204" pitchFamily="34" charset="0"/>
              </a:rPr>
              <a:t>NEW ABO</a:t>
            </a:r>
          </a:p>
          <a:p>
            <a:pPr marL="0" indent="0" algn="ctr">
              <a:buFont typeface="Arial" pitchFamily="34" charset="0"/>
              <a:buNone/>
            </a:pPr>
            <a:r>
              <a:rPr lang="en-US" altLang="zh-CN" sz="1100">
                <a:solidFill>
                  <a:srgbClr val="000000"/>
                </a:solidFill>
                <a:latin typeface="Arial Narrow" panose="020B0604020202020204" pitchFamily="34" charset="0"/>
                <a:cs typeface="Arial Narrow" panose="020B0604020202020204" pitchFamily="34" charset="0"/>
              </a:rPr>
              <a:t>(60PPV)</a:t>
            </a:r>
          </a:p>
        </p:txBody>
      </p:sp>
      <p:sp>
        <p:nvSpPr>
          <p:cNvPr id="17" name="Rectangle: Rounded Corners 108">
            <a:extLst>
              <a:ext uri="{FF2B5EF4-FFF2-40B4-BE49-F238E27FC236}">
                <a16:creationId xmlns:a16="http://schemas.microsoft.com/office/drawing/2014/main" id="{C9B987A9-28CF-924B-845C-EED990856574}"/>
              </a:ext>
            </a:extLst>
          </p:cNvPr>
          <p:cNvSpPr/>
          <p:nvPr/>
        </p:nvSpPr>
        <p:spPr>
          <a:xfrm>
            <a:off x="-8825764" y="3366772"/>
            <a:ext cx="1258596" cy="289485"/>
          </a:xfrm>
          <a:prstGeom prst="roundRect">
            <a:avLst/>
          </a:prstGeom>
          <a:solidFill>
            <a:schemeClr val="accent5">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anose="020B0604020202020204" pitchFamily="34" charset="0"/>
                <a:cs typeface="Arial" panose="020B0604020202020204" pitchFamily="34" charset="0"/>
              </a:rPr>
              <a:t>SPONSOR A</a:t>
            </a:r>
          </a:p>
        </p:txBody>
      </p:sp>
      <p:sp>
        <p:nvSpPr>
          <p:cNvPr id="176" name="TextBox 175">
            <a:extLst>
              <a:ext uri="{FF2B5EF4-FFF2-40B4-BE49-F238E27FC236}">
                <a16:creationId xmlns:a16="http://schemas.microsoft.com/office/drawing/2014/main" id="{38583BF9-F3F2-1EE8-81F8-BAD537259087}"/>
              </a:ext>
            </a:extLst>
          </p:cNvPr>
          <p:cNvSpPr txBox="1"/>
          <p:nvPr/>
        </p:nvSpPr>
        <p:spPr>
          <a:xfrm>
            <a:off x="-9674260" y="5843119"/>
            <a:ext cx="7386712" cy="954107"/>
          </a:xfrm>
          <a:prstGeom prst="rect">
            <a:avLst/>
          </a:prstGeom>
          <a:noFill/>
        </p:spPr>
        <p:txBody>
          <a:bodyPr wrap="square" numCol="2">
            <a:spAutoFit/>
          </a:bodyPr>
          <a:lstStyle/>
          <a:p>
            <a:pPr marR="0" lvl="0" algn="l" defTabSz="914400" rtl="0" eaLnBrk="1" fontAlgn="auto" latinLnBrk="0" hangingPunct="1">
              <a:lnSpc>
                <a:spcPct val="100000"/>
              </a:lnSpc>
              <a:spcBef>
                <a:spcPts val="0"/>
              </a:spcBef>
              <a:spcAft>
                <a:spcPts val="0"/>
              </a:spcAft>
              <a:buClrTx/>
              <a:buSzTx/>
              <a:tabLst/>
              <a:defRPr/>
            </a:pPr>
            <a:r>
              <a:rPr lang="en-US" sz="800" b="1">
                <a:solidFill>
                  <a:schemeClr val="bg2">
                    <a:lumMod val="25000"/>
                  </a:schemeClr>
                </a:solidFill>
                <a:latin typeface="Arial" panose="020B0604020202020204" pitchFamily="34" charset="0"/>
                <a:cs typeface="Arial" panose="020B0604020202020204" pitchFamily="34" charset="0"/>
              </a:rPr>
              <a:t>Terms &amp; Conditions:</a:t>
            </a:r>
          </a:p>
          <a:p>
            <a:pPr marR="0" lvl="0" algn="l" defTabSz="914400" rtl="0" eaLnBrk="1" fontAlgn="auto" latinLnBrk="0" hangingPunct="1">
              <a:lnSpc>
                <a:spcPct val="100000"/>
              </a:lnSpc>
              <a:spcBef>
                <a:spcPts val="0"/>
              </a:spcBef>
              <a:spcAft>
                <a:spcPts val="0"/>
              </a:spcAft>
              <a:buClrTx/>
              <a:buSzTx/>
              <a:tabLst/>
              <a:defRPr/>
            </a:pPr>
            <a: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t>• Amway will credit the earned </a:t>
            </a:r>
            <a:r>
              <a:rPr kumimoji="0" lang="en-US" sz="800" u="none" strike="noStrike" kern="1200" cap="none" spc="0" normalizeH="0" baseline="0" noProof="0" err="1">
                <a:ln>
                  <a:noFill/>
                </a:ln>
                <a:solidFill>
                  <a:schemeClr val="bg2">
                    <a:lumMod val="25000"/>
                  </a:schemeClr>
                </a:solidFill>
                <a:effectLst/>
                <a:uLnTx/>
                <a:uFillTx/>
                <a:latin typeface="Arial" panose="020B0604020202020204" pitchFamily="34" charset="0"/>
                <a:cs typeface="Arial" panose="020B0604020202020204" pitchFamily="34" charset="0"/>
              </a:rPr>
              <a:t>eCoupon</a:t>
            </a:r>
            <a: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t> value into the Sponsor’s </a:t>
            </a:r>
            <a:b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br>
            <a: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t>  account on the 15th of the following month.</a:t>
            </a:r>
          </a:p>
          <a:p>
            <a:pPr marR="0" lvl="0" algn="l" defTabSz="914400" rtl="0" eaLnBrk="1" fontAlgn="auto" latinLnBrk="0" hangingPunct="1">
              <a:lnSpc>
                <a:spcPct val="100000"/>
              </a:lnSpc>
              <a:spcBef>
                <a:spcPts val="0"/>
              </a:spcBef>
              <a:spcAft>
                <a:spcPts val="0"/>
              </a:spcAft>
              <a:buClrTx/>
              <a:buSzTx/>
              <a:tabLst/>
              <a:defRPr/>
            </a:pPr>
            <a: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t>• All </a:t>
            </a:r>
            <a:r>
              <a:rPr kumimoji="0" lang="en-US" sz="800" u="none" strike="noStrike" kern="1200" cap="none" spc="0" normalizeH="0" baseline="0" noProof="0" err="1">
                <a:ln>
                  <a:noFill/>
                </a:ln>
                <a:solidFill>
                  <a:schemeClr val="bg2">
                    <a:lumMod val="25000"/>
                  </a:schemeClr>
                </a:solidFill>
                <a:effectLst/>
                <a:uLnTx/>
                <a:uFillTx/>
                <a:latin typeface="Arial" panose="020B0604020202020204" pitchFamily="34" charset="0"/>
                <a:cs typeface="Arial" panose="020B0604020202020204" pitchFamily="34" charset="0"/>
              </a:rPr>
              <a:t>eCoupon</a:t>
            </a:r>
            <a: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t> issued will be in S$ and for use in Singapore only. </a:t>
            </a:r>
            <a:b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br>
            <a: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t>  (Malaysia &amp; Brunei sponsors will receive Singapore </a:t>
            </a:r>
            <a:r>
              <a:rPr kumimoji="0" lang="en-US" sz="800" u="none" strike="noStrike" kern="1200" cap="none" spc="0" normalizeH="0" baseline="0" noProof="0" err="1">
                <a:ln>
                  <a:noFill/>
                </a:ln>
                <a:solidFill>
                  <a:schemeClr val="bg2">
                    <a:lumMod val="25000"/>
                  </a:schemeClr>
                </a:solidFill>
                <a:effectLst/>
                <a:uLnTx/>
                <a:uFillTx/>
                <a:latin typeface="Arial" panose="020B0604020202020204" pitchFamily="34" charset="0"/>
                <a:cs typeface="Arial" panose="020B0604020202020204" pitchFamily="34" charset="0"/>
              </a:rPr>
              <a:t>eCoupons</a:t>
            </a:r>
            <a: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t> which </a:t>
            </a:r>
            <a:b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br>
            <a: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t>  can only be </a:t>
            </a:r>
            <a:r>
              <a:rPr kumimoji="0" lang="en-US" sz="800" u="none" strike="noStrike" kern="1200" cap="none" spc="0" normalizeH="0" baseline="0" noProof="0" err="1">
                <a:ln>
                  <a:noFill/>
                </a:ln>
                <a:solidFill>
                  <a:schemeClr val="bg2">
                    <a:lumMod val="25000"/>
                  </a:schemeClr>
                </a:solidFill>
                <a:effectLst/>
                <a:uLnTx/>
                <a:uFillTx/>
                <a:latin typeface="Arial" panose="020B0604020202020204" pitchFamily="34" charset="0"/>
                <a:cs typeface="Arial" panose="020B0604020202020204" pitchFamily="34" charset="0"/>
              </a:rPr>
              <a:t>utilised</a:t>
            </a:r>
            <a: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t> in Singapore.)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a:solidFill>
                <a:schemeClr val="bg2">
                  <a:lumMod val="25000"/>
                </a:schemeClr>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a:solidFill>
                <a:schemeClr val="bg2">
                  <a:lumMod val="25000"/>
                </a:schemeClr>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sz="800">
                <a:solidFill>
                  <a:schemeClr val="bg2">
                    <a:lumMod val="25000"/>
                  </a:schemeClr>
                </a:solidFill>
                <a:latin typeface="Arial" panose="020B0604020202020204" pitchFamily="34" charset="0"/>
                <a:cs typeface="Arial" panose="020B0604020202020204" pitchFamily="34" charset="0"/>
              </a:rPr>
              <a:t>• </a:t>
            </a:r>
            <a:r>
              <a:rPr lang="en-US" sz="800" err="1">
                <a:solidFill>
                  <a:schemeClr val="bg2">
                    <a:lumMod val="25000"/>
                  </a:schemeClr>
                </a:solidFill>
                <a:latin typeface="Arial" panose="020B0604020202020204" pitchFamily="34" charset="0"/>
                <a:cs typeface="Arial" panose="020B0604020202020204" pitchFamily="34" charset="0"/>
              </a:rPr>
              <a:t>eCoupon</a:t>
            </a:r>
            <a:r>
              <a:rPr lang="en-US" sz="800">
                <a:solidFill>
                  <a:schemeClr val="bg2">
                    <a:lumMod val="25000"/>
                  </a:schemeClr>
                </a:solidFill>
                <a:latin typeface="Arial" panose="020B0604020202020204" pitchFamily="34" charset="0"/>
                <a:cs typeface="Arial" panose="020B0604020202020204" pitchFamily="34" charset="0"/>
              </a:rPr>
              <a:t>(s) will be credited in denominations of S$10.</a:t>
            </a:r>
            <a:endPar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sz="800">
                <a:solidFill>
                  <a:schemeClr val="bg2">
                    <a:lumMod val="25000"/>
                  </a:schemeClr>
                </a:solidFill>
                <a:latin typeface="Arial" panose="020B0604020202020204" pitchFamily="34" charset="0"/>
                <a:cs typeface="Arial" panose="020B0604020202020204" pitchFamily="34" charset="0"/>
              </a:rPr>
              <a:t>• </a:t>
            </a:r>
            <a:r>
              <a:rPr lang="en-US" sz="800" err="1">
                <a:solidFill>
                  <a:schemeClr val="bg2">
                    <a:lumMod val="25000"/>
                  </a:schemeClr>
                </a:solidFill>
                <a:latin typeface="Arial" panose="020B0604020202020204" pitchFamily="34" charset="0"/>
                <a:cs typeface="Arial" panose="020B0604020202020204" pitchFamily="34" charset="0"/>
              </a:rPr>
              <a:t>eC</a:t>
            </a:r>
            <a:r>
              <a:rPr kumimoji="0" lang="en-US" sz="800" u="none" strike="noStrike" kern="1200" cap="none" spc="0" normalizeH="0" baseline="0" noProof="0" err="1">
                <a:ln>
                  <a:noFill/>
                </a:ln>
                <a:solidFill>
                  <a:schemeClr val="bg2">
                    <a:lumMod val="25000"/>
                  </a:schemeClr>
                </a:solidFill>
                <a:effectLst/>
                <a:uLnTx/>
                <a:uFillTx/>
                <a:latin typeface="Arial" panose="020B0604020202020204" pitchFamily="34" charset="0"/>
                <a:cs typeface="Arial" panose="020B0604020202020204" pitchFamily="34" charset="0"/>
              </a:rPr>
              <a:t>oupon</a:t>
            </a:r>
            <a: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t> validity is 60 days.</a:t>
            </a:r>
          </a:p>
          <a:p>
            <a:pPr marR="0" lvl="0" algn="l" defTabSz="914400" rtl="0" eaLnBrk="1" fontAlgn="auto" latinLnBrk="0" hangingPunct="1">
              <a:lnSpc>
                <a:spcPct val="100000"/>
              </a:lnSpc>
              <a:spcBef>
                <a:spcPts val="0"/>
              </a:spcBef>
              <a:spcAft>
                <a:spcPts val="0"/>
              </a:spcAft>
              <a:buClrTx/>
              <a:buSzTx/>
              <a:tabLst/>
              <a:defRPr/>
            </a:pPr>
            <a: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t>• APC conversion to ABO will not be counted in this program. </a:t>
            </a:r>
          </a:p>
        </p:txBody>
      </p:sp>
      <p:cxnSp>
        <p:nvCxnSpPr>
          <p:cNvPr id="191" name="Straight Connector 190">
            <a:extLst>
              <a:ext uri="{FF2B5EF4-FFF2-40B4-BE49-F238E27FC236}">
                <a16:creationId xmlns:a16="http://schemas.microsoft.com/office/drawing/2014/main" id="{1E0FEC24-33BF-9AF8-5E0E-82A05B6F2925}"/>
              </a:ext>
            </a:extLst>
          </p:cNvPr>
          <p:cNvCxnSpPr>
            <a:cxnSpLocks/>
          </p:cNvCxnSpPr>
          <p:nvPr/>
        </p:nvCxnSpPr>
        <p:spPr>
          <a:xfrm>
            <a:off x="-8520606" y="5952854"/>
            <a:ext cx="66221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EC61CE21-9AB9-B71E-C5FB-CA287A1C5AE2}"/>
              </a:ext>
            </a:extLst>
          </p:cNvPr>
          <p:cNvGrpSpPr/>
          <p:nvPr/>
        </p:nvGrpSpPr>
        <p:grpSpPr>
          <a:xfrm>
            <a:off x="-6120641" y="5100137"/>
            <a:ext cx="2394891" cy="828492"/>
            <a:chOff x="4887937" y="5076325"/>
            <a:chExt cx="2394891" cy="828492"/>
          </a:xfrm>
        </p:grpSpPr>
        <p:sp>
          <p:nvSpPr>
            <p:cNvPr id="162" name="TextBox 161">
              <a:extLst>
                <a:ext uri="{FF2B5EF4-FFF2-40B4-BE49-F238E27FC236}">
                  <a16:creationId xmlns:a16="http://schemas.microsoft.com/office/drawing/2014/main" id="{3EA72D35-C82A-0689-5BBF-3923909AF435}"/>
                </a:ext>
              </a:extLst>
            </p:cNvPr>
            <p:cNvSpPr txBox="1"/>
            <p:nvPr/>
          </p:nvSpPr>
          <p:spPr>
            <a:xfrm>
              <a:off x="4887937" y="5371076"/>
              <a:ext cx="841412" cy="430887"/>
            </a:xfrm>
            <a:prstGeom prst="rect">
              <a:avLst/>
            </a:prstGeom>
            <a:noFill/>
          </p:spPr>
          <p:txBody>
            <a:bodyPr wrap="square" rtlCol="0">
              <a:spAutoFit/>
            </a:bodyPr>
            <a:lstStyle/>
            <a:p>
              <a:r>
                <a:rPr lang="en-US" sz="1100" b="1">
                  <a:solidFill>
                    <a:schemeClr val="accent5">
                      <a:lumMod val="75000"/>
                    </a:schemeClr>
                  </a:solidFill>
                  <a:latin typeface="Arial" panose="020B0604020202020204" pitchFamily="34" charset="0"/>
                  <a:cs typeface="Arial" panose="020B0604020202020204" pitchFamily="34" charset="0"/>
                </a:rPr>
                <a:t>Total </a:t>
              </a:r>
            </a:p>
            <a:p>
              <a:r>
                <a:rPr lang="en-US" sz="1100" b="1">
                  <a:solidFill>
                    <a:schemeClr val="accent5">
                      <a:lumMod val="75000"/>
                    </a:schemeClr>
                  </a:solidFill>
                  <a:latin typeface="Arial" panose="020B0604020202020204" pitchFamily="34" charset="0"/>
                  <a:cs typeface="Arial" panose="020B0604020202020204" pitchFamily="34" charset="0"/>
                </a:rPr>
                <a:t>Rewards:</a:t>
              </a:r>
              <a:endParaRPr lang="en-SG" sz="1100" b="1">
                <a:solidFill>
                  <a:schemeClr val="accent5">
                    <a:lumMod val="75000"/>
                  </a:schemeClr>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35318628-98E0-BF65-ED30-93F06FBDC70D}"/>
                </a:ext>
              </a:extLst>
            </p:cNvPr>
            <p:cNvGrpSpPr/>
            <p:nvPr/>
          </p:nvGrpSpPr>
          <p:grpSpPr>
            <a:xfrm>
              <a:off x="5659564" y="5076325"/>
              <a:ext cx="1623264" cy="828492"/>
              <a:chOff x="9170637" y="5126934"/>
              <a:chExt cx="1784770" cy="910923"/>
            </a:xfrm>
          </p:grpSpPr>
          <p:pic>
            <p:nvPicPr>
              <p:cNvPr id="3" name="Picture 2">
                <a:extLst>
                  <a:ext uri="{FF2B5EF4-FFF2-40B4-BE49-F238E27FC236}">
                    <a16:creationId xmlns:a16="http://schemas.microsoft.com/office/drawing/2014/main" id="{516E990A-B43A-67D7-0ABD-F8313FED5B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49467">
                <a:off x="9170637" y="5126934"/>
                <a:ext cx="1761692" cy="910923"/>
              </a:xfrm>
              <a:prstGeom prst="rect">
                <a:avLst/>
              </a:prstGeom>
            </p:spPr>
          </p:pic>
          <p:sp>
            <p:nvSpPr>
              <p:cNvPr id="4" name="TextBox 3">
                <a:extLst>
                  <a:ext uri="{FF2B5EF4-FFF2-40B4-BE49-F238E27FC236}">
                    <a16:creationId xmlns:a16="http://schemas.microsoft.com/office/drawing/2014/main" id="{2756D0CD-DB01-3341-FFD3-495CB41EBE15}"/>
                  </a:ext>
                </a:extLst>
              </p:cNvPr>
              <p:cNvSpPr txBox="1"/>
              <p:nvPr/>
            </p:nvSpPr>
            <p:spPr>
              <a:xfrm rot="20999158">
                <a:off x="9709092" y="5260936"/>
                <a:ext cx="1246315" cy="659877"/>
              </a:xfrm>
              <a:prstGeom prst="rect">
                <a:avLst/>
              </a:prstGeom>
              <a:noFill/>
            </p:spPr>
            <p:txBody>
              <a:bodyPr wrap="square">
                <a:spAutoFit/>
              </a:bodyPr>
              <a:lstStyle/>
              <a:p>
                <a:r>
                  <a:rPr lang="en-US" sz="1100" b="1">
                    <a:latin typeface="Arial" panose="020B0604020202020204" pitchFamily="34" charset="0"/>
                    <a:cs typeface="Arial" panose="020B0604020202020204" pitchFamily="34" charset="0"/>
                  </a:rPr>
                  <a:t>$30 Amway Coupon(s)</a:t>
                </a:r>
              </a:p>
              <a:p>
                <a:r>
                  <a:rPr lang="en-US" sz="1100" b="1">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1BC007DE-D88B-7246-35C0-D3715320E0C9}"/>
                  </a:ext>
                </a:extLst>
              </p:cNvPr>
              <p:cNvSpPr txBox="1"/>
              <p:nvPr/>
            </p:nvSpPr>
            <p:spPr>
              <a:xfrm rot="20117910">
                <a:off x="9364963" y="5351279"/>
                <a:ext cx="288345" cy="584775"/>
              </a:xfrm>
              <a:prstGeom prst="rect">
                <a:avLst/>
              </a:prstGeom>
              <a:noFill/>
            </p:spPr>
            <p:txBody>
              <a:bodyPr wrap="square">
                <a:spAutoFit/>
              </a:bodyPr>
              <a:lstStyle/>
              <a:p>
                <a:r>
                  <a:rPr lang="en-US" sz="2800" b="1">
                    <a:latin typeface="Arial" panose="020B0604020202020204" pitchFamily="34" charset="0"/>
                    <a:cs typeface="Arial" panose="020B0604020202020204" pitchFamily="34" charset="0"/>
                  </a:rPr>
                  <a:t>e</a:t>
                </a:r>
              </a:p>
            </p:txBody>
          </p:sp>
        </p:grpSp>
      </p:grpSp>
      <p:grpSp>
        <p:nvGrpSpPr>
          <p:cNvPr id="37" name="Group 36">
            <a:extLst>
              <a:ext uri="{FF2B5EF4-FFF2-40B4-BE49-F238E27FC236}">
                <a16:creationId xmlns:a16="http://schemas.microsoft.com/office/drawing/2014/main" id="{FEEFDB5E-0402-885C-BE5D-CECCD990954A}"/>
              </a:ext>
            </a:extLst>
          </p:cNvPr>
          <p:cNvGrpSpPr/>
          <p:nvPr/>
        </p:nvGrpSpPr>
        <p:grpSpPr>
          <a:xfrm>
            <a:off x="-9825616" y="5087668"/>
            <a:ext cx="2366475" cy="828492"/>
            <a:chOff x="1214612" y="5076326"/>
            <a:chExt cx="2366475" cy="828492"/>
          </a:xfrm>
        </p:grpSpPr>
        <p:sp>
          <p:nvSpPr>
            <p:cNvPr id="185" name="TextBox 184">
              <a:extLst>
                <a:ext uri="{FF2B5EF4-FFF2-40B4-BE49-F238E27FC236}">
                  <a16:creationId xmlns:a16="http://schemas.microsoft.com/office/drawing/2014/main" id="{67795BF6-64BF-5CCB-9564-13A3613C31F0}"/>
                </a:ext>
              </a:extLst>
            </p:cNvPr>
            <p:cNvSpPr txBox="1"/>
            <p:nvPr/>
          </p:nvSpPr>
          <p:spPr>
            <a:xfrm>
              <a:off x="1214612" y="5334245"/>
              <a:ext cx="841412" cy="430887"/>
            </a:xfrm>
            <a:prstGeom prst="rect">
              <a:avLst/>
            </a:prstGeom>
            <a:noFill/>
          </p:spPr>
          <p:txBody>
            <a:bodyPr wrap="square" rtlCol="0">
              <a:spAutoFit/>
            </a:bodyPr>
            <a:lstStyle/>
            <a:p>
              <a:r>
                <a:rPr lang="en-US" sz="1100" b="1">
                  <a:solidFill>
                    <a:schemeClr val="accent5">
                      <a:lumMod val="75000"/>
                    </a:schemeClr>
                  </a:solidFill>
                  <a:latin typeface="Arial" panose="020B0604020202020204" pitchFamily="34" charset="0"/>
                  <a:cs typeface="Arial" panose="020B0604020202020204" pitchFamily="34" charset="0"/>
                </a:rPr>
                <a:t>Total </a:t>
              </a:r>
            </a:p>
            <a:p>
              <a:r>
                <a:rPr lang="en-US" sz="1100" b="1">
                  <a:solidFill>
                    <a:schemeClr val="accent5">
                      <a:lumMod val="75000"/>
                    </a:schemeClr>
                  </a:solidFill>
                  <a:latin typeface="Arial" panose="020B0604020202020204" pitchFamily="34" charset="0"/>
                  <a:cs typeface="Arial" panose="020B0604020202020204" pitchFamily="34" charset="0"/>
                </a:rPr>
                <a:t>Rewards:</a:t>
              </a:r>
              <a:endParaRPr lang="en-SG" sz="1100" b="1">
                <a:solidFill>
                  <a:schemeClr val="accent5">
                    <a:lumMod val="75000"/>
                  </a:schemeClr>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74A23D0D-50C6-9C68-8555-82539CEFBD0D}"/>
                </a:ext>
              </a:extLst>
            </p:cNvPr>
            <p:cNvGrpSpPr/>
            <p:nvPr/>
          </p:nvGrpSpPr>
          <p:grpSpPr>
            <a:xfrm>
              <a:off x="1978813" y="5076326"/>
              <a:ext cx="1602274" cy="828492"/>
              <a:chOff x="9170637" y="5126935"/>
              <a:chExt cx="1761692" cy="910923"/>
            </a:xfrm>
          </p:grpSpPr>
          <p:pic>
            <p:nvPicPr>
              <p:cNvPr id="29" name="Picture 28">
                <a:extLst>
                  <a:ext uri="{FF2B5EF4-FFF2-40B4-BE49-F238E27FC236}">
                    <a16:creationId xmlns:a16="http://schemas.microsoft.com/office/drawing/2014/main" id="{AD59CFEC-C17F-4A3D-0D4A-5374492120B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49467">
                <a:off x="9170637" y="5126935"/>
                <a:ext cx="1761692" cy="910923"/>
              </a:xfrm>
              <a:prstGeom prst="rect">
                <a:avLst/>
              </a:prstGeom>
            </p:spPr>
          </p:pic>
          <p:sp>
            <p:nvSpPr>
              <p:cNvPr id="30" name="TextBox 29">
                <a:extLst>
                  <a:ext uri="{FF2B5EF4-FFF2-40B4-BE49-F238E27FC236}">
                    <a16:creationId xmlns:a16="http://schemas.microsoft.com/office/drawing/2014/main" id="{3E9520B4-6A54-E919-5BD0-D8C833DA468B}"/>
                  </a:ext>
                </a:extLst>
              </p:cNvPr>
              <p:cNvSpPr txBox="1"/>
              <p:nvPr/>
            </p:nvSpPr>
            <p:spPr>
              <a:xfrm rot="20999158">
                <a:off x="9710384" y="5275704"/>
                <a:ext cx="1076446" cy="659877"/>
              </a:xfrm>
              <a:prstGeom prst="rect">
                <a:avLst/>
              </a:prstGeom>
              <a:noFill/>
            </p:spPr>
            <p:txBody>
              <a:bodyPr wrap="square">
                <a:spAutoFit/>
              </a:bodyPr>
              <a:lstStyle/>
              <a:p>
                <a:r>
                  <a:rPr lang="en-US" sz="1100" b="1">
                    <a:latin typeface="Arial" panose="020B0604020202020204" pitchFamily="34" charset="0"/>
                    <a:cs typeface="Arial" panose="020B0604020202020204" pitchFamily="34" charset="0"/>
                  </a:rPr>
                  <a:t>$10 Amway Coupon(s)</a:t>
                </a:r>
              </a:p>
              <a:p>
                <a:r>
                  <a:rPr lang="en-US" sz="1100" b="1">
                    <a:latin typeface="Arial" panose="020B0604020202020204" pitchFamily="34" charset="0"/>
                    <a:cs typeface="Arial" panose="020B0604020202020204" pitchFamily="34" charset="0"/>
                  </a:rPr>
                  <a:t> </a:t>
                </a:r>
              </a:p>
            </p:txBody>
          </p:sp>
          <p:sp>
            <p:nvSpPr>
              <p:cNvPr id="31" name="TextBox 30">
                <a:extLst>
                  <a:ext uri="{FF2B5EF4-FFF2-40B4-BE49-F238E27FC236}">
                    <a16:creationId xmlns:a16="http://schemas.microsoft.com/office/drawing/2014/main" id="{BEE2A867-8131-84EB-063A-A44A9D2C685A}"/>
                  </a:ext>
                </a:extLst>
              </p:cNvPr>
              <p:cNvSpPr txBox="1"/>
              <p:nvPr/>
            </p:nvSpPr>
            <p:spPr>
              <a:xfrm rot="20117910">
                <a:off x="9364963" y="5351279"/>
                <a:ext cx="288345" cy="584775"/>
              </a:xfrm>
              <a:prstGeom prst="rect">
                <a:avLst/>
              </a:prstGeom>
              <a:noFill/>
            </p:spPr>
            <p:txBody>
              <a:bodyPr wrap="square">
                <a:spAutoFit/>
              </a:bodyPr>
              <a:lstStyle/>
              <a:p>
                <a:r>
                  <a:rPr lang="en-US" sz="2800" b="1">
                    <a:latin typeface="Arial" panose="020B0604020202020204" pitchFamily="34" charset="0"/>
                    <a:cs typeface="Arial" panose="020B0604020202020204" pitchFamily="34" charset="0"/>
                  </a:rPr>
                  <a:t>e</a:t>
                </a:r>
              </a:p>
            </p:txBody>
          </p:sp>
        </p:grpSp>
      </p:grpSp>
      <p:grpSp>
        <p:nvGrpSpPr>
          <p:cNvPr id="44" name="Group 43">
            <a:extLst>
              <a:ext uri="{FF2B5EF4-FFF2-40B4-BE49-F238E27FC236}">
                <a16:creationId xmlns:a16="http://schemas.microsoft.com/office/drawing/2014/main" id="{71AE2147-1C65-9B45-8EFE-35DE00EAC01B}"/>
              </a:ext>
            </a:extLst>
          </p:cNvPr>
          <p:cNvGrpSpPr/>
          <p:nvPr/>
        </p:nvGrpSpPr>
        <p:grpSpPr>
          <a:xfrm>
            <a:off x="-6168010" y="4238576"/>
            <a:ext cx="420308" cy="287142"/>
            <a:chOff x="9462987" y="3780285"/>
            <a:chExt cx="483175" cy="330091"/>
          </a:xfrm>
        </p:grpSpPr>
        <p:sp>
          <p:nvSpPr>
            <p:cNvPr id="45" name="Oval 44">
              <a:extLst>
                <a:ext uri="{FF2B5EF4-FFF2-40B4-BE49-F238E27FC236}">
                  <a16:creationId xmlns:a16="http://schemas.microsoft.com/office/drawing/2014/main" id="{AC5549F3-3D91-BDF4-AE4C-886E9B6DEBCA}"/>
                </a:ext>
              </a:extLst>
            </p:cNvPr>
            <p:cNvSpPr/>
            <p:nvPr/>
          </p:nvSpPr>
          <p:spPr>
            <a:xfrm>
              <a:off x="9529605" y="3780285"/>
              <a:ext cx="330091" cy="33009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8E02523C-AFF9-AE87-2FCF-95A9F905AC92}"/>
                </a:ext>
              </a:extLst>
            </p:cNvPr>
            <p:cNvSpPr txBox="1"/>
            <p:nvPr/>
          </p:nvSpPr>
          <p:spPr>
            <a:xfrm>
              <a:off x="9462987" y="3798616"/>
              <a:ext cx="483175" cy="300740"/>
            </a:xfrm>
            <a:prstGeom prst="rect">
              <a:avLst/>
            </a:prstGeom>
            <a:noFill/>
          </p:spPr>
          <p:txBody>
            <a:bodyPr wrap="none" rtlCol="0">
              <a:spAutoFit/>
            </a:bodyPr>
            <a:lstStyle/>
            <a:p>
              <a:r>
                <a:rPr lang="en-US" sz="1100" b="1">
                  <a:solidFill>
                    <a:schemeClr val="accent5">
                      <a:lumMod val="75000"/>
                    </a:schemeClr>
                  </a:solidFill>
                  <a:latin typeface="Arial" panose="020B0604020202020204" pitchFamily="34" charset="0"/>
                  <a:cs typeface="Arial" panose="020B0604020202020204" pitchFamily="34" charset="0"/>
                </a:rPr>
                <a:t>$10</a:t>
              </a:r>
            </a:p>
          </p:txBody>
        </p:sp>
      </p:grpSp>
      <p:grpSp>
        <p:nvGrpSpPr>
          <p:cNvPr id="58" name="Group 57">
            <a:extLst>
              <a:ext uri="{FF2B5EF4-FFF2-40B4-BE49-F238E27FC236}">
                <a16:creationId xmlns:a16="http://schemas.microsoft.com/office/drawing/2014/main" id="{AA707198-40FF-B2ED-3713-C4B40CEE3C50}"/>
              </a:ext>
            </a:extLst>
          </p:cNvPr>
          <p:cNvGrpSpPr/>
          <p:nvPr/>
        </p:nvGrpSpPr>
        <p:grpSpPr>
          <a:xfrm>
            <a:off x="-5146732" y="4238576"/>
            <a:ext cx="420308" cy="287142"/>
            <a:chOff x="9462987" y="3780285"/>
            <a:chExt cx="483175" cy="330091"/>
          </a:xfrm>
        </p:grpSpPr>
        <p:sp>
          <p:nvSpPr>
            <p:cNvPr id="59" name="Oval 58">
              <a:extLst>
                <a:ext uri="{FF2B5EF4-FFF2-40B4-BE49-F238E27FC236}">
                  <a16:creationId xmlns:a16="http://schemas.microsoft.com/office/drawing/2014/main" id="{EED5EC24-F6A9-AE0E-3400-462BC43B6B02}"/>
                </a:ext>
              </a:extLst>
            </p:cNvPr>
            <p:cNvSpPr/>
            <p:nvPr/>
          </p:nvSpPr>
          <p:spPr>
            <a:xfrm>
              <a:off x="9529605" y="3780285"/>
              <a:ext cx="330091" cy="33009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1EEDCB74-C726-BC1F-6016-2965E2EF013E}"/>
                </a:ext>
              </a:extLst>
            </p:cNvPr>
            <p:cNvSpPr txBox="1"/>
            <p:nvPr/>
          </p:nvSpPr>
          <p:spPr>
            <a:xfrm>
              <a:off x="9462987" y="3798616"/>
              <a:ext cx="483175" cy="300740"/>
            </a:xfrm>
            <a:prstGeom prst="rect">
              <a:avLst/>
            </a:prstGeom>
            <a:noFill/>
          </p:spPr>
          <p:txBody>
            <a:bodyPr wrap="none" rtlCol="0">
              <a:spAutoFit/>
            </a:bodyPr>
            <a:lstStyle/>
            <a:p>
              <a:r>
                <a:rPr lang="en-US" sz="1100" b="1">
                  <a:solidFill>
                    <a:schemeClr val="accent5">
                      <a:lumMod val="75000"/>
                    </a:schemeClr>
                  </a:solidFill>
                  <a:latin typeface="Arial" panose="020B0604020202020204" pitchFamily="34" charset="0"/>
                  <a:cs typeface="Arial" panose="020B0604020202020204" pitchFamily="34" charset="0"/>
                </a:rPr>
                <a:t>$10</a:t>
              </a:r>
            </a:p>
          </p:txBody>
        </p:sp>
      </p:grpSp>
      <p:grpSp>
        <p:nvGrpSpPr>
          <p:cNvPr id="61" name="Group 60">
            <a:extLst>
              <a:ext uri="{FF2B5EF4-FFF2-40B4-BE49-F238E27FC236}">
                <a16:creationId xmlns:a16="http://schemas.microsoft.com/office/drawing/2014/main" id="{EDBBC415-F63E-6837-09DE-11A44D8FD0A8}"/>
              </a:ext>
            </a:extLst>
          </p:cNvPr>
          <p:cNvGrpSpPr/>
          <p:nvPr/>
        </p:nvGrpSpPr>
        <p:grpSpPr>
          <a:xfrm>
            <a:off x="-4024513" y="4238576"/>
            <a:ext cx="420308" cy="287142"/>
            <a:chOff x="9462987" y="3780285"/>
            <a:chExt cx="483175" cy="330091"/>
          </a:xfrm>
        </p:grpSpPr>
        <p:sp>
          <p:nvSpPr>
            <p:cNvPr id="62" name="Oval 61">
              <a:extLst>
                <a:ext uri="{FF2B5EF4-FFF2-40B4-BE49-F238E27FC236}">
                  <a16:creationId xmlns:a16="http://schemas.microsoft.com/office/drawing/2014/main" id="{A020F38F-91A1-4157-6142-731FDB5FBFC7}"/>
                </a:ext>
              </a:extLst>
            </p:cNvPr>
            <p:cNvSpPr/>
            <p:nvPr/>
          </p:nvSpPr>
          <p:spPr>
            <a:xfrm>
              <a:off x="9529605" y="3780285"/>
              <a:ext cx="330091" cy="33009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373E46CF-EC6B-55AA-6C15-425FF84A9E38}"/>
                </a:ext>
              </a:extLst>
            </p:cNvPr>
            <p:cNvSpPr txBox="1"/>
            <p:nvPr/>
          </p:nvSpPr>
          <p:spPr>
            <a:xfrm>
              <a:off x="9462987" y="3798616"/>
              <a:ext cx="483175" cy="300740"/>
            </a:xfrm>
            <a:prstGeom prst="rect">
              <a:avLst/>
            </a:prstGeom>
            <a:noFill/>
          </p:spPr>
          <p:txBody>
            <a:bodyPr wrap="none" rtlCol="0">
              <a:spAutoFit/>
            </a:bodyPr>
            <a:lstStyle/>
            <a:p>
              <a:r>
                <a:rPr lang="en-US" sz="1100" b="1">
                  <a:solidFill>
                    <a:schemeClr val="accent5">
                      <a:lumMod val="75000"/>
                    </a:schemeClr>
                  </a:solidFill>
                  <a:latin typeface="Arial" panose="020B0604020202020204" pitchFamily="34" charset="0"/>
                  <a:cs typeface="Arial" panose="020B0604020202020204" pitchFamily="34" charset="0"/>
                </a:rPr>
                <a:t>$10</a:t>
              </a:r>
            </a:p>
          </p:txBody>
        </p:sp>
      </p:grpSp>
      <p:pic>
        <p:nvPicPr>
          <p:cNvPr id="22" name="Picture 21">
            <a:extLst>
              <a:ext uri="{FF2B5EF4-FFF2-40B4-BE49-F238E27FC236}">
                <a16:creationId xmlns:a16="http://schemas.microsoft.com/office/drawing/2014/main" id="{1ABE60F2-694B-C001-E482-154AEDA33999}"/>
              </a:ext>
            </a:extLst>
          </p:cNvPr>
          <p:cNvPicPr>
            <a:picLocks noChangeAspect="1"/>
          </p:cNvPicPr>
          <p:nvPr/>
        </p:nvPicPr>
        <p:blipFill>
          <a:blip r:embed="rId10"/>
          <a:stretch>
            <a:fillRect/>
          </a:stretch>
        </p:blipFill>
        <p:spPr>
          <a:xfrm rot="372342">
            <a:off x="12727418" y="-3645407"/>
            <a:ext cx="1346200" cy="812800"/>
          </a:xfrm>
          <a:prstGeom prst="rect">
            <a:avLst/>
          </a:prstGeom>
        </p:spPr>
      </p:pic>
      <p:sp>
        <p:nvSpPr>
          <p:cNvPr id="13" name="TextBox 12">
            <a:extLst>
              <a:ext uri="{FF2B5EF4-FFF2-40B4-BE49-F238E27FC236}">
                <a16:creationId xmlns:a16="http://schemas.microsoft.com/office/drawing/2014/main" id="{CF818BFA-21DC-E87E-A642-4FCFAC0A5E5F}"/>
              </a:ext>
            </a:extLst>
          </p:cNvPr>
          <p:cNvSpPr txBox="1"/>
          <p:nvPr/>
        </p:nvSpPr>
        <p:spPr>
          <a:xfrm rot="583905">
            <a:off x="12799147" y="-3511592"/>
            <a:ext cx="1205361" cy="3693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FF0000"/>
                </a:solidFill>
                <a:cs typeface="Calibri"/>
              </a:rPr>
              <a:t>EXTENDED</a:t>
            </a:r>
          </a:p>
        </p:txBody>
      </p:sp>
      <p:grpSp>
        <p:nvGrpSpPr>
          <p:cNvPr id="48" name="Group 47">
            <a:extLst>
              <a:ext uri="{FF2B5EF4-FFF2-40B4-BE49-F238E27FC236}">
                <a16:creationId xmlns:a16="http://schemas.microsoft.com/office/drawing/2014/main" id="{1BC1F7CD-CFDA-8252-27E3-B5B120B85681}"/>
              </a:ext>
            </a:extLst>
          </p:cNvPr>
          <p:cNvGrpSpPr/>
          <p:nvPr/>
        </p:nvGrpSpPr>
        <p:grpSpPr>
          <a:xfrm rot="20501505">
            <a:off x="13149070" y="-4178787"/>
            <a:ext cx="2372287" cy="2271489"/>
            <a:chOff x="10240979" y="4149954"/>
            <a:chExt cx="2372287" cy="2271489"/>
          </a:xfrm>
        </p:grpSpPr>
        <p:pic>
          <p:nvPicPr>
            <p:cNvPr id="25" name="Picture 24">
              <a:extLst>
                <a:ext uri="{FF2B5EF4-FFF2-40B4-BE49-F238E27FC236}">
                  <a16:creationId xmlns:a16="http://schemas.microsoft.com/office/drawing/2014/main" id="{8149DD35-3F05-D0CE-399F-DE033499E727}"/>
                </a:ext>
              </a:extLst>
            </p:cNvPr>
            <p:cNvPicPr>
              <a:picLocks noChangeAspect="1"/>
            </p:cNvPicPr>
            <p:nvPr/>
          </p:nvPicPr>
          <p:blipFill>
            <a:blip r:embed="rId11"/>
            <a:stretch>
              <a:fillRect/>
            </a:stretch>
          </p:blipFill>
          <p:spPr>
            <a:xfrm rot="468067">
              <a:off x="10591813" y="5406285"/>
              <a:ext cx="1422400" cy="684046"/>
            </a:xfrm>
            <a:prstGeom prst="rect">
              <a:avLst/>
            </a:prstGeom>
          </p:spPr>
        </p:pic>
        <p:sp>
          <p:nvSpPr>
            <p:cNvPr id="27" name="TextBox 26">
              <a:extLst>
                <a:ext uri="{FF2B5EF4-FFF2-40B4-BE49-F238E27FC236}">
                  <a16:creationId xmlns:a16="http://schemas.microsoft.com/office/drawing/2014/main" id="{4F854F15-FA3D-E193-19D3-EC9CD143A3BE}"/>
                </a:ext>
              </a:extLst>
            </p:cNvPr>
            <p:cNvSpPr txBox="1"/>
            <p:nvPr/>
          </p:nvSpPr>
          <p:spPr>
            <a:xfrm rot="583905">
              <a:off x="11025159" y="4149954"/>
              <a:ext cx="1588107" cy="43088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b="1">
                  <a:ln w="31750">
                    <a:solidFill>
                      <a:schemeClr val="accent4"/>
                    </a:solidFill>
                  </a:ln>
                  <a:solidFill>
                    <a:srgbClr val="FF0000"/>
                  </a:solidFill>
                  <a:latin typeface="Arial Narrow" panose="020B0604020202020204" pitchFamily="34" charset="0"/>
                  <a:cs typeface="Arial Narrow" panose="020B0604020202020204" pitchFamily="34" charset="0"/>
                </a:rPr>
                <a:t>EXTENDED</a:t>
              </a:r>
            </a:p>
          </p:txBody>
        </p:sp>
        <p:sp>
          <p:nvSpPr>
            <p:cNvPr id="47" name="TextBox 46">
              <a:extLst>
                <a:ext uri="{FF2B5EF4-FFF2-40B4-BE49-F238E27FC236}">
                  <a16:creationId xmlns:a16="http://schemas.microsoft.com/office/drawing/2014/main" id="{5B1DA02E-C593-32F4-A0B3-CB4209ECB2DF}"/>
                </a:ext>
              </a:extLst>
            </p:cNvPr>
            <p:cNvSpPr txBox="1"/>
            <p:nvPr/>
          </p:nvSpPr>
          <p:spPr>
            <a:xfrm rot="583905">
              <a:off x="10240979" y="5990556"/>
              <a:ext cx="1466735" cy="43088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b="1">
                  <a:solidFill>
                    <a:srgbClr val="FF0000"/>
                  </a:solidFill>
                  <a:latin typeface="Arial Narrow" panose="020B0604020202020204" pitchFamily="34" charset="0"/>
                  <a:cs typeface="Arial Narrow" panose="020B0604020202020204" pitchFamily="34" charset="0"/>
                </a:rPr>
                <a:t>EXTENDED</a:t>
              </a:r>
            </a:p>
          </p:txBody>
        </p:sp>
      </p:grpSp>
      <p:cxnSp>
        <p:nvCxnSpPr>
          <p:cNvPr id="24" name="Straight Connector 23">
            <a:extLst>
              <a:ext uri="{FF2B5EF4-FFF2-40B4-BE49-F238E27FC236}">
                <a16:creationId xmlns:a16="http://schemas.microsoft.com/office/drawing/2014/main" id="{318FBEC8-FCE2-6E07-5860-6B637546530A}"/>
              </a:ext>
            </a:extLst>
          </p:cNvPr>
          <p:cNvCxnSpPr>
            <a:cxnSpLocks/>
          </p:cNvCxnSpPr>
          <p:nvPr/>
        </p:nvCxnSpPr>
        <p:spPr>
          <a:xfrm>
            <a:off x="-8230578" y="3686750"/>
            <a:ext cx="7803" cy="318515"/>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98A2322-20A2-32D6-84E2-8A1EB2C34E39}"/>
              </a:ext>
            </a:extLst>
          </p:cNvPr>
          <p:cNvSpPr/>
          <p:nvPr/>
        </p:nvSpPr>
        <p:spPr>
          <a:xfrm>
            <a:off x="-11484238" y="2500166"/>
            <a:ext cx="3323722" cy="1015663"/>
          </a:xfrm>
          <a:prstGeom prst="rect">
            <a:avLst/>
          </a:prstGeom>
        </p:spPr>
        <p:txBody>
          <a:bodyPr wrap="square" lIns="91440" tIns="45720" rIns="91440" bIns="45720" anchor="t">
            <a:spAutoFit/>
          </a:bodyPr>
          <a:lstStyle/>
          <a:p>
            <a:pPr algn="ctr"/>
            <a:r>
              <a:rPr lang="en-US" sz="3000" b="1">
                <a:solidFill>
                  <a:srgbClr val="FF0000"/>
                </a:solidFill>
                <a:latin typeface="Arial"/>
                <a:ea typeface="+mn-lt"/>
                <a:cs typeface="Arial"/>
              </a:rPr>
              <a:t>PENDING REDESIGN</a:t>
            </a:r>
            <a:endParaRPr lang="en-US" sz="3000" b="1">
              <a:solidFill>
                <a:srgbClr val="FF0000"/>
              </a:solidFill>
              <a:cs typeface="Calibri" panose="020F0502020204030204"/>
            </a:endParaRPr>
          </a:p>
        </p:txBody>
      </p:sp>
      <p:pic>
        <p:nvPicPr>
          <p:cNvPr id="194" name="Picture 193">
            <a:extLst>
              <a:ext uri="{FF2B5EF4-FFF2-40B4-BE49-F238E27FC236}">
                <a16:creationId xmlns:a16="http://schemas.microsoft.com/office/drawing/2014/main" id="{C2DAAA41-0A5F-2491-23A4-6A666B954D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514" t="6205" r="32825" b="50707"/>
          <a:stretch/>
        </p:blipFill>
        <p:spPr>
          <a:xfrm>
            <a:off x="-8150195" y="3851052"/>
            <a:ext cx="725464" cy="730230"/>
          </a:xfrm>
          <a:prstGeom prst="ellipse">
            <a:avLst/>
          </a:prstGeom>
          <a:solidFill>
            <a:srgbClr val="ED2839"/>
          </a:solidFill>
        </p:spPr>
      </p:pic>
      <p:pic>
        <p:nvPicPr>
          <p:cNvPr id="195" name="Picture 194">
            <a:extLst>
              <a:ext uri="{FF2B5EF4-FFF2-40B4-BE49-F238E27FC236}">
                <a16:creationId xmlns:a16="http://schemas.microsoft.com/office/drawing/2014/main" id="{8B8DC873-B1C1-5B29-C4BE-7F902C37EAB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149" t="60442" r="24946" b="13183"/>
          <a:stretch/>
        </p:blipFill>
        <p:spPr>
          <a:xfrm>
            <a:off x="-7088784" y="4688193"/>
            <a:ext cx="538473" cy="608295"/>
          </a:xfrm>
          <a:prstGeom prst="rect">
            <a:avLst/>
          </a:prstGeom>
        </p:spPr>
      </p:pic>
      <p:grpSp>
        <p:nvGrpSpPr>
          <p:cNvPr id="38" name="Group 37">
            <a:extLst>
              <a:ext uri="{FF2B5EF4-FFF2-40B4-BE49-F238E27FC236}">
                <a16:creationId xmlns:a16="http://schemas.microsoft.com/office/drawing/2014/main" id="{8609E2BB-420C-529B-ED5C-40F8580996B0}"/>
              </a:ext>
            </a:extLst>
          </p:cNvPr>
          <p:cNvGrpSpPr/>
          <p:nvPr/>
        </p:nvGrpSpPr>
        <p:grpSpPr>
          <a:xfrm>
            <a:off x="-8760764" y="4238576"/>
            <a:ext cx="420308" cy="287142"/>
            <a:chOff x="9462987" y="3780285"/>
            <a:chExt cx="483175" cy="330091"/>
          </a:xfrm>
        </p:grpSpPr>
        <p:sp>
          <p:nvSpPr>
            <p:cNvPr id="39" name="Oval 38">
              <a:extLst>
                <a:ext uri="{FF2B5EF4-FFF2-40B4-BE49-F238E27FC236}">
                  <a16:creationId xmlns:a16="http://schemas.microsoft.com/office/drawing/2014/main" id="{9AFB0B98-3977-B143-2CA5-399C05E4892A}"/>
                </a:ext>
              </a:extLst>
            </p:cNvPr>
            <p:cNvSpPr/>
            <p:nvPr/>
          </p:nvSpPr>
          <p:spPr>
            <a:xfrm>
              <a:off x="9529605" y="3780285"/>
              <a:ext cx="330091" cy="33009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A058EBEE-6A2A-0ADE-5E6E-E0F64BC7B7D2}"/>
                </a:ext>
              </a:extLst>
            </p:cNvPr>
            <p:cNvSpPr txBox="1"/>
            <p:nvPr/>
          </p:nvSpPr>
          <p:spPr>
            <a:xfrm>
              <a:off x="9462987" y="3798616"/>
              <a:ext cx="483175" cy="300740"/>
            </a:xfrm>
            <a:prstGeom prst="rect">
              <a:avLst/>
            </a:prstGeom>
            <a:noFill/>
          </p:spPr>
          <p:txBody>
            <a:bodyPr wrap="none" rtlCol="0">
              <a:spAutoFit/>
            </a:bodyPr>
            <a:lstStyle/>
            <a:p>
              <a:r>
                <a:rPr lang="en-US" sz="1100" b="1">
                  <a:solidFill>
                    <a:schemeClr val="accent5">
                      <a:lumMod val="75000"/>
                    </a:schemeClr>
                  </a:solidFill>
                  <a:latin typeface="Arial" panose="020B0604020202020204" pitchFamily="34" charset="0"/>
                  <a:cs typeface="Arial" panose="020B0604020202020204" pitchFamily="34" charset="0"/>
                </a:rPr>
                <a:t>$10</a:t>
              </a:r>
            </a:p>
          </p:txBody>
        </p:sp>
      </p:grpSp>
      <p:sp>
        <p:nvSpPr>
          <p:cNvPr id="26" name="TextBox 25">
            <a:extLst>
              <a:ext uri="{FF2B5EF4-FFF2-40B4-BE49-F238E27FC236}">
                <a16:creationId xmlns:a16="http://schemas.microsoft.com/office/drawing/2014/main" id="{134B4F08-40B6-09F7-3918-4843FC6F4184}"/>
              </a:ext>
            </a:extLst>
          </p:cNvPr>
          <p:cNvSpPr txBox="1"/>
          <p:nvPr/>
        </p:nvSpPr>
        <p:spPr>
          <a:xfrm>
            <a:off x="493675" y="717789"/>
            <a:ext cx="5747990" cy="892552"/>
          </a:xfrm>
          <a:prstGeom prst="rect">
            <a:avLst/>
          </a:prstGeom>
          <a:noFill/>
        </p:spPr>
        <p:txBody>
          <a:bodyPr wrap="square" lIns="91440" tIns="45720" rIns="91440" bIns="45720" rtlCol="0" anchor="t">
            <a:spAutoFit/>
          </a:bodyPr>
          <a:lstStyle/>
          <a:p>
            <a:r>
              <a:rPr lang="en-US" sz="2400" b="1">
                <a:solidFill>
                  <a:schemeClr val="bg2">
                    <a:lumMod val="50000"/>
                  </a:schemeClr>
                </a:solidFill>
                <a:latin typeface="Arial"/>
                <a:cs typeface="Arial"/>
              </a:rPr>
              <a:t>Sponsor &amp; Activate </a:t>
            </a:r>
            <a:endParaRPr lang="en-US" sz="2400" b="1">
              <a:solidFill>
                <a:schemeClr val="bg2">
                  <a:lumMod val="50000"/>
                </a:schemeClr>
              </a:solidFill>
              <a:latin typeface="Arial" panose="020B0604020202020204" pitchFamily="34" charset="0"/>
              <a:cs typeface="Arial" panose="020B0604020202020204" pitchFamily="34" charset="0"/>
            </a:endParaRPr>
          </a:p>
          <a:p>
            <a:r>
              <a:rPr lang="en-US" sz="2800" b="1">
                <a:solidFill>
                  <a:srgbClr val="7030A0"/>
                </a:solidFill>
                <a:latin typeface="Arial"/>
                <a:cs typeface="Arial"/>
              </a:rPr>
              <a:t>NEW ABO PROGRAM</a:t>
            </a:r>
          </a:p>
        </p:txBody>
      </p:sp>
      <p:sp>
        <p:nvSpPr>
          <p:cNvPr id="41" name="TextBox 40">
            <a:extLst>
              <a:ext uri="{FF2B5EF4-FFF2-40B4-BE49-F238E27FC236}">
                <a16:creationId xmlns:a16="http://schemas.microsoft.com/office/drawing/2014/main" id="{A608EC13-1101-4A0C-8505-CA18125B37C9}"/>
              </a:ext>
            </a:extLst>
          </p:cNvPr>
          <p:cNvSpPr txBox="1"/>
          <p:nvPr/>
        </p:nvSpPr>
        <p:spPr>
          <a:xfrm>
            <a:off x="9463063" y="1086530"/>
            <a:ext cx="2974217" cy="369332"/>
          </a:xfrm>
          <a:prstGeom prst="rect">
            <a:avLst/>
          </a:prstGeom>
          <a:noFill/>
        </p:spPr>
        <p:txBody>
          <a:bodyPr wrap="square" lIns="91440" tIns="45720" rIns="91440" bIns="45720" rtlCol="0" anchor="t">
            <a:spAutoFit/>
          </a:bodyPr>
          <a:lstStyle/>
          <a:p>
            <a:r>
              <a:rPr lang="en-US" b="1">
                <a:solidFill>
                  <a:schemeClr val="bg2">
                    <a:lumMod val="25000"/>
                  </a:schemeClr>
                </a:solidFill>
                <a:latin typeface="Arial"/>
                <a:cs typeface="Arial"/>
              </a:rPr>
              <a:t>1 Jun – 31 Aug 2023</a:t>
            </a:r>
            <a:endParaRPr lang="en-US" sz="2000" b="1">
              <a:solidFill>
                <a:schemeClr val="bg2">
                  <a:lumMod val="25000"/>
                </a:schemeClr>
              </a:solidFill>
              <a:latin typeface="Arial"/>
              <a:cs typeface="Arial"/>
            </a:endParaRPr>
          </a:p>
        </p:txBody>
      </p:sp>
      <p:sp>
        <p:nvSpPr>
          <p:cNvPr id="68" name="Rounded Rectangle 67">
            <a:extLst>
              <a:ext uri="{FF2B5EF4-FFF2-40B4-BE49-F238E27FC236}">
                <a16:creationId xmlns:a16="http://schemas.microsoft.com/office/drawing/2014/main" id="{98E016C6-2348-9870-28C4-49E6D13423E3}"/>
              </a:ext>
            </a:extLst>
          </p:cNvPr>
          <p:cNvSpPr/>
          <p:nvPr/>
        </p:nvSpPr>
        <p:spPr>
          <a:xfrm>
            <a:off x="4835706" y="587456"/>
            <a:ext cx="3626100" cy="1432326"/>
          </a:xfrm>
          <a:prstGeom prst="roundRect">
            <a:avLst>
              <a:gd name="adj" fmla="val 14596"/>
            </a:avLst>
          </a:prstGeom>
          <a:solidFill>
            <a:srgbClr val="D883FF">
              <a:alpha val="3270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2698C2F4-5E0A-31BF-914C-3767EB1361B5}"/>
              </a:ext>
            </a:extLst>
          </p:cNvPr>
          <p:cNvSpPr txBox="1"/>
          <p:nvPr/>
        </p:nvSpPr>
        <p:spPr>
          <a:xfrm>
            <a:off x="4903448" y="726938"/>
            <a:ext cx="2825874" cy="400110"/>
          </a:xfrm>
          <a:prstGeom prst="rect">
            <a:avLst/>
          </a:prstGeom>
          <a:noFill/>
        </p:spPr>
        <p:txBody>
          <a:bodyPr wrap="square" rtlCol="0">
            <a:spAutoFit/>
          </a:bodyPr>
          <a:lstStyle/>
          <a:p>
            <a:pPr algn="r"/>
            <a:r>
              <a:rPr lang="en-US" sz="2000" b="1">
                <a:latin typeface="Arial" panose="020B0604020202020204" pitchFamily="34" charset="0"/>
                <a:cs typeface="Arial" panose="020B0604020202020204" pitchFamily="34" charset="0"/>
              </a:rPr>
              <a:t>HOW DOES </a:t>
            </a:r>
            <a:r>
              <a:rPr lang="en-US" b="1">
                <a:latin typeface="Arial" panose="020B0604020202020204" pitchFamily="34" charset="0"/>
                <a:cs typeface="Arial" panose="020B0604020202020204" pitchFamily="34" charset="0"/>
              </a:rPr>
              <a:t>IT WORK?</a:t>
            </a:r>
          </a:p>
        </p:txBody>
      </p:sp>
      <p:sp>
        <p:nvSpPr>
          <p:cNvPr id="51" name="Content Placeholder 2">
            <a:extLst>
              <a:ext uri="{FF2B5EF4-FFF2-40B4-BE49-F238E27FC236}">
                <a16:creationId xmlns:a16="http://schemas.microsoft.com/office/drawing/2014/main" id="{D904C3FA-A71F-50B3-222E-008E3BAAE065}"/>
              </a:ext>
            </a:extLst>
          </p:cNvPr>
          <p:cNvSpPr txBox="1">
            <a:spLocks/>
          </p:cNvSpPr>
          <p:nvPr/>
        </p:nvSpPr>
        <p:spPr>
          <a:xfrm>
            <a:off x="4941865" y="1061552"/>
            <a:ext cx="3265363" cy="91301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altLang="zh-CN" sz="1000">
                <a:latin typeface="Arial"/>
                <a:ea typeface="等线"/>
                <a:cs typeface="Arial"/>
              </a:rPr>
              <a:t>Get rewarded with a S$10 </a:t>
            </a:r>
            <a:r>
              <a:rPr lang="en-US" altLang="zh-CN" sz="1000" err="1">
                <a:latin typeface="Arial"/>
                <a:ea typeface="等线"/>
                <a:cs typeface="Arial"/>
              </a:rPr>
              <a:t>eCoupon</a:t>
            </a:r>
            <a:r>
              <a:rPr lang="en-US" altLang="zh-CN" sz="1000">
                <a:latin typeface="Arial"/>
                <a:ea typeface="等线"/>
                <a:cs typeface="Arial"/>
              </a:rPr>
              <a:t> every time you sponsor a </a:t>
            </a:r>
            <a:r>
              <a:rPr lang="en-US" altLang="zh-CN" sz="1000" b="1">
                <a:latin typeface="Arial"/>
                <a:ea typeface="等线"/>
                <a:cs typeface="Arial"/>
              </a:rPr>
              <a:t>New Singapore ABO. </a:t>
            </a:r>
            <a:r>
              <a:rPr lang="en-US" altLang="zh-CN" sz="1000">
                <a:latin typeface="Arial"/>
                <a:ea typeface="等线"/>
                <a:cs typeface="Arial"/>
              </a:rPr>
              <a:t>To qualify for the reward, the New Singapore ABO must have at least 60 PPV </a:t>
            </a:r>
            <a:r>
              <a:rPr lang="en-US" altLang="zh-CN" sz="1000" u="sng">
                <a:latin typeface="Arial"/>
                <a:ea typeface="等线"/>
                <a:cs typeface="Arial"/>
              </a:rPr>
              <a:t>within the registration month.</a:t>
            </a:r>
            <a:endParaRPr lang="en-US" altLang="zh-CN" sz="1000">
              <a:latin typeface="Arial"/>
              <a:ea typeface="等线"/>
              <a:cs typeface="Arial"/>
            </a:endParaRPr>
          </a:p>
        </p:txBody>
      </p:sp>
      <p:sp>
        <p:nvSpPr>
          <p:cNvPr id="67" name="TextBox 66">
            <a:extLst>
              <a:ext uri="{FF2B5EF4-FFF2-40B4-BE49-F238E27FC236}">
                <a16:creationId xmlns:a16="http://schemas.microsoft.com/office/drawing/2014/main" id="{A6983D3D-1F88-7CD1-5A42-9ECB54D07FA7}"/>
              </a:ext>
            </a:extLst>
          </p:cNvPr>
          <p:cNvSpPr txBox="1"/>
          <p:nvPr/>
        </p:nvSpPr>
        <p:spPr>
          <a:xfrm>
            <a:off x="9457178" y="956104"/>
            <a:ext cx="1515172" cy="253916"/>
          </a:xfrm>
          <a:prstGeom prst="rect">
            <a:avLst/>
          </a:prstGeom>
          <a:noFill/>
        </p:spPr>
        <p:txBody>
          <a:bodyPr wrap="square" lIns="91440" tIns="45720" rIns="91440" bIns="45720" rtlCol="0" anchor="t">
            <a:spAutoFit/>
          </a:bodyPr>
          <a:lstStyle/>
          <a:p>
            <a:r>
              <a:rPr lang="en-US" sz="1050" b="1">
                <a:solidFill>
                  <a:schemeClr val="bg2">
                    <a:lumMod val="25000"/>
                  </a:schemeClr>
                </a:solidFill>
                <a:latin typeface="Arial"/>
                <a:cs typeface="Arial"/>
              </a:rPr>
              <a:t>Program Period:</a:t>
            </a:r>
            <a:endParaRPr lang="en-US" sz="1100" b="1">
              <a:solidFill>
                <a:schemeClr val="bg2">
                  <a:lumMod val="25000"/>
                </a:schemeClr>
              </a:solidFill>
              <a:latin typeface="Arial"/>
              <a:cs typeface="Arial"/>
            </a:endParaRPr>
          </a:p>
        </p:txBody>
      </p:sp>
      <p:grpSp>
        <p:nvGrpSpPr>
          <p:cNvPr id="93" name="Group 92">
            <a:extLst>
              <a:ext uri="{FF2B5EF4-FFF2-40B4-BE49-F238E27FC236}">
                <a16:creationId xmlns:a16="http://schemas.microsoft.com/office/drawing/2014/main" id="{644B99A7-F34B-A789-E6C6-6FAD6410A93A}"/>
              </a:ext>
            </a:extLst>
          </p:cNvPr>
          <p:cNvGrpSpPr/>
          <p:nvPr/>
        </p:nvGrpSpPr>
        <p:grpSpPr>
          <a:xfrm>
            <a:off x="2889270" y="4780448"/>
            <a:ext cx="1068586" cy="710353"/>
            <a:chOff x="1942033" y="4762624"/>
            <a:chExt cx="1068586" cy="710353"/>
          </a:xfrm>
        </p:grpSpPr>
        <p:grpSp>
          <p:nvGrpSpPr>
            <p:cNvPr id="92" name="Group 91">
              <a:extLst>
                <a:ext uri="{FF2B5EF4-FFF2-40B4-BE49-F238E27FC236}">
                  <a16:creationId xmlns:a16="http://schemas.microsoft.com/office/drawing/2014/main" id="{E4518EB5-FAB5-5227-78E3-10E4D6273EB7}"/>
                </a:ext>
              </a:extLst>
            </p:cNvPr>
            <p:cNvGrpSpPr/>
            <p:nvPr/>
          </p:nvGrpSpPr>
          <p:grpSpPr>
            <a:xfrm>
              <a:off x="1942033" y="4871065"/>
              <a:ext cx="1068586" cy="601912"/>
              <a:chOff x="-1469209" y="3861196"/>
              <a:chExt cx="1543044" cy="869164"/>
            </a:xfrm>
          </p:grpSpPr>
          <p:sp>
            <p:nvSpPr>
              <p:cNvPr id="87" name="Rounded Rectangle 86">
                <a:extLst>
                  <a:ext uri="{FF2B5EF4-FFF2-40B4-BE49-F238E27FC236}">
                    <a16:creationId xmlns:a16="http://schemas.microsoft.com/office/drawing/2014/main" id="{12D65B07-7E80-A74C-D1C2-80BEFF87AFDF}"/>
                  </a:ext>
                </a:extLst>
              </p:cNvPr>
              <p:cNvSpPr/>
              <p:nvPr/>
            </p:nvSpPr>
            <p:spPr>
              <a:xfrm>
                <a:off x="-1463324" y="3905847"/>
                <a:ext cx="1511880" cy="824513"/>
              </a:xfrm>
              <a:prstGeom prst="roundRect">
                <a:avLst>
                  <a:gd name="adj" fmla="val 1085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376F0A23-6D3D-2F50-F7AD-0B5409C3816F}"/>
                  </a:ext>
                </a:extLst>
              </p:cNvPr>
              <p:cNvSpPr/>
              <p:nvPr/>
            </p:nvSpPr>
            <p:spPr>
              <a:xfrm>
                <a:off x="-1469209" y="4360316"/>
                <a:ext cx="1517765" cy="226391"/>
              </a:xfrm>
              <a:prstGeom prst="rect">
                <a:avLst/>
              </a:prstGeom>
              <a:solidFill>
                <a:srgbClr val="FFD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697923A0-9FA5-AE72-6A39-6FD674A1A045}"/>
                  </a:ext>
                </a:extLst>
              </p:cNvPr>
              <p:cNvSpPr txBox="1"/>
              <p:nvPr/>
            </p:nvSpPr>
            <p:spPr>
              <a:xfrm>
                <a:off x="-952815" y="3861196"/>
                <a:ext cx="922025" cy="533317"/>
              </a:xfrm>
              <a:prstGeom prst="rect">
                <a:avLst/>
              </a:prstGeom>
              <a:noFill/>
            </p:spPr>
            <p:txBody>
              <a:bodyPr wrap="square">
                <a:spAutoFit/>
              </a:bodyPr>
              <a:lstStyle/>
              <a:p>
                <a:r>
                  <a:rPr lang="en-US" b="1">
                    <a:latin typeface="Arial" panose="020B0604020202020204" pitchFamily="34" charset="0"/>
                    <a:cs typeface="Arial" panose="020B0604020202020204" pitchFamily="34" charset="0"/>
                  </a:rPr>
                  <a:t>$10</a:t>
                </a:r>
              </a:p>
            </p:txBody>
          </p:sp>
          <p:sp>
            <p:nvSpPr>
              <p:cNvPr id="89" name="TextBox 88">
                <a:extLst>
                  <a:ext uri="{FF2B5EF4-FFF2-40B4-BE49-F238E27FC236}">
                    <a16:creationId xmlns:a16="http://schemas.microsoft.com/office/drawing/2014/main" id="{DB29D6E9-5167-8706-3DFA-6888684A5149}"/>
                  </a:ext>
                </a:extLst>
              </p:cNvPr>
              <p:cNvSpPr txBox="1"/>
              <p:nvPr/>
            </p:nvSpPr>
            <p:spPr>
              <a:xfrm>
                <a:off x="-1411286" y="4331162"/>
                <a:ext cx="1485121" cy="288881"/>
              </a:xfrm>
              <a:prstGeom prst="rect">
                <a:avLst/>
              </a:prstGeom>
              <a:noFill/>
            </p:spPr>
            <p:txBody>
              <a:bodyPr wrap="square">
                <a:spAutoFit/>
              </a:bodyPr>
              <a:lstStyle/>
              <a:p>
                <a:r>
                  <a:rPr lang="en-US" sz="700" b="1">
                    <a:latin typeface="Arial" panose="020B0604020202020204" pitchFamily="34" charset="0"/>
                    <a:cs typeface="Arial" panose="020B0604020202020204" pitchFamily="34" charset="0"/>
                  </a:rPr>
                  <a:t>Amway Coupon(s)</a:t>
                </a:r>
              </a:p>
            </p:txBody>
          </p:sp>
        </p:grpSp>
        <p:sp>
          <p:nvSpPr>
            <p:cNvPr id="90" name="TextBox 89">
              <a:extLst>
                <a:ext uri="{FF2B5EF4-FFF2-40B4-BE49-F238E27FC236}">
                  <a16:creationId xmlns:a16="http://schemas.microsoft.com/office/drawing/2014/main" id="{92C0CE3E-0D62-A9D3-8B22-A28F99D3C3C7}"/>
                </a:ext>
              </a:extLst>
            </p:cNvPr>
            <p:cNvSpPr txBox="1"/>
            <p:nvPr/>
          </p:nvSpPr>
          <p:spPr>
            <a:xfrm rot="19638457">
              <a:off x="2026440" y="4762624"/>
              <a:ext cx="403127" cy="523220"/>
            </a:xfrm>
            <a:prstGeom prst="rect">
              <a:avLst/>
            </a:prstGeom>
            <a:noFill/>
          </p:spPr>
          <p:txBody>
            <a:bodyPr wrap="square">
              <a:spAutoFit/>
            </a:bodyPr>
            <a:lstStyle/>
            <a:p>
              <a:r>
                <a:rPr lang="en-US" sz="2800" b="1">
                  <a:latin typeface="Arial" panose="020B0604020202020204" pitchFamily="34" charset="0"/>
                  <a:cs typeface="Arial" panose="020B0604020202020204" pitchFamily="34" charset="0"/>
                </a:rPr>
                <a:t>e</a:t>
              </a:r>
              <a:endParaRPr lang="en-US" sz="4400" b="1">
                <a:latin typeface="Arial" panose="020B0604020202020204" pitchFamily="34" charset="0"/>
                <a:cs typeface="Arial" panose="020B0604020202020204" pitchFamily="34" charset="0"/>
              </a:endParaRPr>
            </a:p>
          </p:txBody>
        </p:sp>
      </p:grpSp>
      <p:sp>
        <p:nvSpPr>
          <p:cNvPr id="94" name="TextBox 93">
            <a:extLst>
              <a:ext uri="{FF2B5EF4-FFF2-40B4-BE49-F238E27FC236}">
                <a16:creationId xmlns:a16="http://schemas.microsoft.com/office/drawing/2014/main" id="{E0A5FCED-D9E6-8A60-6E3B-C95FFFD02DFF}"/>
              </a:ext>
            </a:extLst>
          </p:cNvPr>
          <p:cNvSpPr txBox="1"/>
          <p:nvPr/>
        </p:nvSpPr>
        <p:spPr>
          <a:xfrm>
            <a:off x="5399270" y="5114556"/>
            <a:ext cx="1364991" cy="276999"/>
          </a:xfrm>
          <a:prstGeom prst="rect">
            <a:avLst/>
          </a:prstGeom>
          <a:noFill/>
        </p:spPr>
        <p:txBody>
          <a:bodyPr wrap="square" rtlCol="0">
            <a:spAutoFit/>
          </a:bodyPr>
          <a:lstStyle/>
          <a:p>
            <a:r>
              <a:rPr lang="en-US" sz="1200" b="1">
                <a:solidFill>
                  <a:srgbClr val="7030A0"/>
                </a:solidFill>
                <a:latin typeface="Arial" panose="020B0604020202020204" pitchFamily="34" charset="0"/>
                <a:cs typeface="Arial" panose="020B0604020202020204" pitchFamily="34" charset="0"/>
              </a:rPr>
              <a:t>Total Rewards:</a:t>
            </a:r>
            <a:endParaRPr lang="en-SG" sz="1200" b="1">
              <a:solidFill>
                <a:srgbClr val="7030A0"/>
              </a:solidFill>
              <a:latin typeface="Arial" panose="020B0604020202020204" pitchFamily="34" charset="0"/>
              <a:cs typeface="Arial" panose="020B0604020202020204" pitchFamily="34" charset="0"/>
            </a:endParaRPr>
          </a:p>
        </p:txBody>
      </p:sp>
      <p:grpSp>
        <p:nvGrpSpPr>
          <p:cNvPr id="96" name="Group 95">
            <a:extLst>
              <a:ext uri="{FF2B5EF4-FFF2-40B4-BE49-F238E27FC236}">
                <a16:creationId xmlns:a16="http://schemas.microsoft.com/office/drawing/2014/main" id="{C29E8020-38B0-993A-3CDF-B1A1C652D702}"/>
              </a:ext>
            </a:extLst>
          </p:cNvPr>
          <p:cNvGrpSpPr/>
          <p:nvPr/>
        </p:nvGrpSpPr>
        <p:grpSpPr>
          <a:xfrm>
            <a:off x="6686354" y="4790352"/>
            <a:ext cx="1068586" cy="710353"/>
            <a:chOff x="1942033" y="4762624"/>
            <a:chExt cx="1068586" cy="710353"/>
          </a:xfrm>
        </p:grpSpPr>
        <p:grpSp>
          <p:nvGrpSpPr>
            <p:cNvPr id="99" name="Group 98">
              <a:extLst>
                <a:ext uri="{FF2B5EF4-FFF2-40B4-BE49-F238E27FC236}">
                  <a16:creationId xmlns:a16="http://schemas.microsoft.com/office/drawing/2014/main" id="{7CF35E59-0140-F538-8A7A-713E05D2D6E3}"/>
                </a:ext>
              </a:extLst>
            </p:cNvPr>
            <p:cNvGrpSpPr/>
            <p:nvPr/>
          </p:nvGrpSpPr>
          <p:grpSpPr>
            <a:xfrm>
              <a:off x="1942033" y="4871065"/>
              <a:ext cx="1068586" cy="601912"/>
              <a:chOff x="-1469209" y="3861196"/>
              <a:chExt cx="1543044" cy="869164"/>
            </a:xfrm>
          </p:grpSpPr>
          <p:sp>
            <p:nvSpPr>
              <p:cNvPr id="101" name="Rounded Rectangle 100">
                <a:extLst>
                  <a:ext uri="{FF2B5EF4-FFF2-40B4-BE49-F238E27FC236}">
                    <a16:creationId xmlns:a16="http://schemas.microsoft.com/office/drawing/2014/main" id="{D98668ED-370D-24DB-7DEE-8F7F3A5C817F}"/>
                  </a:ext>
                </a:extLst>
              </p:cNvPr>
              <p:cNvSpPr/>
              <p:nvPr/>
            </p:nvSpPr>
            <p:spPr>
              <a:xfrm>
                <a:off x="-1463324" y="3905847"/>
                <a:ext cx="1511880" cy="824513"/>
              </a:xfrm>
              <a:prstGeom prst="roundRect">
                <a:avLst>
                  <a:gd name="adj" fmla="val 1085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A7194F2C-2D80-AB67-18CD-6F09DA3B8D14}"/>
                  </a:ext>
                </a:extLst>
              </p:cNvPr>
              <p:cNvSpPr/>
              <p:nvPr/>
            </p:nvSpPr>
            <p:spPr>
              <a:xfrm>
                <a:off x="-1469209" y="4360316"/>
                <a:ext cx="1517765" cy="226391"/>
              </a:xfrm>
              <a:prstGeom prst="rect">
                <a:avLst/>
              </a:prstGeom>
              <a:solidFill>
                <a:srgbClr val="FFD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2E4DD00B-D884-7E2E-3ECE-FD97649CB68D}"/>
                  </a:ext>
                </a:extLst>
              </p:cNvPr>
              <p:cNvSpPr txBox="1"/>
              <p:nvPr/>
            </p:nvSpPr>
            <p:spPr>
              <a:xfrm>
                <a:off x="-952815" y="3861196"/>
                <a:ext cx="922025" cy="533317"/>
              </a:xfrm>
              <a:prstGeom prst="rect">
                <a:avLst/>
              </a:prstGeom>
              <a:noFill/>
            </p:spPr>
            <p:txBody>
              <a:bodyPr wrap="square">
                <a:spAutoFit/>
              </a:bodyPr>
              <a:lstStyle/>
              <a:p>
                <a:r>
                  <a:rPr lang="en-US" b="1">
                    <a:latin typeface="Arial" panose="020B0604020202020204" pitchFamily="34" charset="0"/>
                    <a:cs typeface="Arial" panose="020B0604020202020204" pitchFamily="34" charset="0"/>
                  </a:rPr>
                  <a:t>$30</a:t>
                </a:r>
              </a:p>
            </p:txBody>
          </p:sp>
          <p:sp>
            <p:nvSpPr>
              <p:cNvPr id="104" name="TextBox 103">
                <a:extLst>
                  <a:ext uri="{FF2B5EF4-FFF2-40B4-BE49-F238E27FC236}">
                    <a16:creationId xmlns:a16="http://schemas.microsoft.com/office/drawing/2014/main" id="{9108ED6D-0F9C-448C-2217-71781DBCBEDB}"/>
                  </a:ext>
                </a:extLst>
              </p:cNvPr>
              <p:cNvSpPr txBox="1"/>
              <p:nvPr/>
            </p:nvSpPr>
            <p:spPr>
              <a:xfrm>
                <a:off x="-1411286" y="4331162"/>
                <a:ext cx="1485121" cy="288881"/>
              </a:xfrm>
              <a:prstGeom prst="rect">
                <a:avLst/>
              </a:prstGeom>
              <a:noFill/>
            </p:spPr>
            <p:txBody>
              <a:bodyPr wrap="square">
                <a:spAutoFit/>
              </a:bodyPr>
              <a:lstStyle/>
              <a:p>
                <a:r>
                  <a:rPr lang="en-US" sz="700" b="1">
                    <a:latin typeface="Arial" panose="020B0604020202020204" pitchFamily="34" charset="0"/>
                    <a:cs typeface="Arial" panose="020B0604020202020204" pitchFamily="34" charset="0"/>
                  </a:rPr>
                  <a:t>Amway Coupon(s)</a:t>
                </a:r>
              </a:p>
            </p:txBody>
          </p:sp>
        </p:grpSp>
        <p:sp>
          <p:nvSpPr>
            <p:cNvPr id="100" name="TextBox 99">
              <a:extLst>
                <a:ext uri="{FF2B5EF4-FFF2-40B4-BE49-F238E27FC236}">
                  <a16:creationId xmlns:a16="http://schemas.microsoft.com/office/drawing/2014/main" id="{93144C30-747E-869D-8B74-79A6B4A9E866}"/>
                </a:ext>
              </a:extLst>
            </p:cNvPr>
            <p:cNvSpPr txBox="1"/>
            <p:nvPr/>
          </p:nvSpPr>
          <p:spPr>
            <a:xfrm rot="19638457">
              <a:off x="2026440" y="4762624"/>
              <a:ext cx="403127" cy="523220"/>
            </a:xfrm>
            <a:prstGeom prst="rect">
              <a:avLst/>
            </a:prstGeom>
            <a:noFill/>
          </p:spPr>
          <p:txBody>
            <a:bodyPr wrap="square">
              <a:spAutoFit/>
            </a:bodyPr>
            <a:lstStyle/>
            <a:p>
              <a:r>
                <a:rPr lang="en-US" sz="2800" b="1">
                  <a:latin typeface="Arial" panose="020B0604020202020204" pitchFamily="34" charset="0"/>
                  <a:cs typeface="Arial" panose="020B0604020202020204" pitchFamily="34" charset="0"/>
                </a:rPr>
                <a:t>e</a:t>
              </a:r>
              <a:endParaRPr lang="en-US" sz="4400" b="1">
                <a:latin typeface="Arial" panose="020B0604020202020204" pitchFamily="34" charset="0"/>
                <a:cs typeface="Arial" panose="020B0604020202020204" pitchFamily="34" charset="0"/>
              </a:endParaRPr>
            </a:p>
          </p:txBody>
        </p:sp>
      </p:grpSp>
      <p:sp>
        <p:nvSpPr>
          <p:cNvPr id="77" name="Rectangle: Rounded Corners 108">
            <a:extLst>
              <a:ext uri="{FF2B5EF4-FFF2-40B4-BE49-F238E27FC236}">
                <a16:creationId xmlns:a16="http://schemas.microsoft.com/office/drawing/2014/main" id="{63E8246F-25B9-67E9-5500-EA23B3F99DC4}"/>
              </a:ext>
            </a:extLst>
          </p:cNvPr>
          <p:cNvSpPr/>
          <p:nvPr/>
        </p:nvSpPr>
        <p:spPr>
          <a:xfrm>
            <a:off x="967246" y="2919338"/>
            <a:ext cx="1258596" cy="289485"/>
          </a:xfrm>
          <a:prstGeom prst="round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7030A0"/>
                </a:solidFill>
                <a:latin typeface="Arial" panose="020B0604020202020204" pitchFamily="34" charset="0"/>
                <a:cs typeface="Arial" panose="020B0604020202020204" pitchFamily="34" charset="0"/>
              </a:rPr>
              <a:t>SPONSOR A</a:t>
            </a:r>
          </a:p>
        </p:txBody>
      </p:sp>
      <p:sp>
        <p:nvSpPr>
          <p:cNvPr id="117" name="Rectangle: Rounded Corners 108">
            <a:extLst>
              <a:ext uri="{FF2B5EF4-FFF2-40B4-BE49-F238E27FC236}">
                <a16:creationId xmlns:a16="http://schemas.microsoft.com/office/drawing/2014/main" id="{B62217CD-9FA8-251C-E964-184022B1F860}"/>
              </a:ext>
            </a:extLst>
          </p:cNvPr>
          <p:cNvSpPr/>
          <p:nvPr/>
        </p:nvSpPr>
        <p:spPr>
          <a:xfrm>
            <a:off x="4937703" y="2940213"/>
            <a:ext cx="1258596" cy="289485"/>
          </a:xfrm>
          <a:prstGeom prst="round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7030A0"/>
                </a:solidFill>
                <a:latin typeface="Arial" panose="020B0604020202020204" pitchFamily="34" charset="0"/>
                <a:cs typeface="Arial" panose="020B0604020202020204" pitchFamily="34" charset="0"/>
              </a:rPr>
              <a:t>SPONSOR B</a:t>
            </a:r>
          </a:p>
        </p:txBody>
      </p:sp>
      <p:cxnSp>
        <p:nvCxnSpPr>
          <p:cNvPr id="118" name="Straight Connector 117">
            <a:extLst>
              <a:ext uri="{FF2B5EF4-FFF2-40B4-BE49-F238E27FC236}">
                <a16:creationId xmlns:a16="http://schemas.microsoft.com/office/drawing/2014/main" id="{F159680C-1047-0AAB-3BFB-6F4153056424}"/>
              </a:ext>
            </a:extLst>
          </p:cNvPr>
          <p:cNvCxnSpPr>
            <a:cxnSpLocks/>
          </p:cNvCxnSpPr>
          <p:nvPr/>
        </p:nvCxnSpPr>
        <p:spPr>
          <a:xfrm>
            <a:off x="11917140" y="-566891"/>
            <a:ext cx="2026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D172705A-B8E8-DF1D-473D-BD8495593B04}"/>
              </a:ext>
            </a:extLst>
          </p:cNvPr>
          <p:cNvGrpSpPr/>
          <p:nvPr/>
        </p:nvGrpSpPr>
        <p:grpSpPr>
          <a:xfrm>
            <a:off x="14153444" y="-2680248"/>
            <a:ext cx="1300261" cy="866645"/>
            <a:chOff x="2505725" y="3637033"/>
            <a:chExt cx="1300261" cy="866645"/>
          </a:xfrm>
        </p:grpSpPr>
        <p:pic>
          <p:nvPicPr>
            <p:cNvPr id="129" name="Picture 128">
              <a:extLst>
                <a:ext uri="{FF2B5EF4-FFF2-40B4-BE49-F238E27FC236}">
                  <a16:creationId xmlns:a16="http://schemas.microsoft.com/office/drawing/2014/main" id="{533C1E71-B5E2-34D2-516A-F40B691BAA8C}"/>
                </a:ext>
              </a:extLst>
            </p:cNvPr>
            <p:cNvPicPr>
              <a:picLocks noChangeAspect="1"/>
            </p:cNvPicPr>
            <p:nvPr/>
          </p:nvPicPr>
          <p:blipFill rotWithShape="1">
            <a:blip r:embed="rId12">
              <a:extLst>
                <a:ext uri="{28A0092B-C50C-407E-A947-70E740481C1C}">
                  <a14:useLocalDpi xmlns:a14="http://schemas.microsoft.com/office/drawing/2010/main" val="0"/>
                </a:ext>
              </a:extLst>
            </a:blip>
            <a:srcRect l="72851" t="72616" r="2472" b="4054"/>
            <a:stretch/>
          </p:blipFill>
          <p:spPr>
            <a:xfrm>
              <a:off x="2655105" y="3637033"/>
              <a:ext cx="887139" cy="866645"/>
            </a:xfrm>
            <a:prstGeom prst="rect">
              <a:avLst/>
            </a:prstGeom>
            <a:effectLst>
              <a:outerShdw blurRad="50800" dist="38100" dir="2700000" algn="tl" rotWithShape="0">
                <a:prstClr val="black">
                  <a:alpha val="40000"/>
                </a:prstClr>
              </a:outerShdw>
            </a:effectLst>
          </p:spPr>
        </p:pic>
        <p:pic>
          <p:nvPicPr>
            <p:cNvPr id="130" name="Picture 129">
              <a:extLst>
                <a:ext uri="{FF2B5EF4-FFF2-40B4-BE49-F238E27FC236}">
                  <a16:creationId xmlns:a16="http://schemas.microsoft.com/office/drawing/2014/main" id="{C88024D9-C3C2-5DCB-29FB-74D606904D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05725" y="3839359"/>
              <a:ext cx="414739" cy="428564"/>
            </a:xfrm>
            <a:prstGeom prst="rect">
              <a:avLst/>
            </a:prstGeom>
          </p:spPr>
        </p:pic>
        <p:grpSp>
          <p:nvGrpSpPr>
            <p:cNvPr id="131" name="Group 130">
              <a:extLst>
                <a:ext uri="{FF2B5EF4-FFF2-40B4-BE49-F238E27FC236}">
                  <a16:creationId xmlns:a16="http://schemas.microsoft.com/office/drawing/2014/main" id="{D0F38C23-B551-34E7-3A0F-6071FC9997CF}"/>
                </a:ext>
              </a:extLst>
            </p:cNvPr>
            <p:cNvGrpSpPr/>
            <p:nvPr/>
          </p:nvGrpSpPr>
          <p:grpSpPr>
            <a:xfrm>
              <a:off x="3349612" y="3895466"/>
              <a:ext cx="456374" cy="311781"/>
              <a:chOff x="9469082" y="3780285"/>
              <a:chExt cx="483175" cy="330091"/>
            </a:xfrm>
          </p:grpSpPr>
          <p:sp>
            <p:nvSpPr>
              <p:cNvPr id="132" name="Oval 131">
                <a:extLst>
                  <a:ext uri="{FF2B5EF4-FFF2-40B4-BE49-F238E27FC236}">
                    <a16:creationId xmlns:a16="http://schemas.microsoft.com/office/drawing/2014/main" id="{B6EB61FA-38E5-76A9-EBE6-DA451D609D58}"/>
                  </a:ext>
                </a:extLst>
              </p:cNvPr>
              <p:cNvSpPr/>
              <p:nvPr/>
            </p:nvSpPr>
            <p:spPr>
              <a:xfrm>
                <a:off x="9529605" y="3780285"/>
                <a:ext cx="330091" cy="330091"/>
              </a:xfrm>
              <a:prstGeom prst="ellipse">
                <a:avLst/>
              </a:prstGeom>
              <a:solidFill>
                <a:srgbClr val="FFDE1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7604C47B-1BFD-27DA-E504-CF54CD420707}"/>
                  </a:ext>
                </a:extLst>
              </p:cNvPr>
              <p:cNvSpPr txBox="1"/>
              <p:nvPr/>
            </p:nvSpPr>
            <p:spPr>
              <a:xfrm>
                <a:off x="9469082" y="3794960"/>
                <a:ext cx="483175" cy="300740"/>
              </a:xfrm>
              <a:prstGeom prst="rect">
                <a:avLst/>
              </a:prstGeom>
              <a:noFill/>
            </p:spPr>
            <p:txBody>
              <a:bodyPr wrap="none" rtlCol="0">
                <a:spAutoFit/>
              </a:bodyPr>
              <a:lstStyle/>
              <a:p>
                <a:r>
                  <a:rPr lang="en-US" sz="1200" b="1">
                    <a:solidFill>
                      <a:schemeClr val="bg2">
                        <a:lumMod val="25000"/>
                      </a:schemeClr>
                    </a:solidFill>
                    <a:latin typeface="Arial" panose="020B0604020202020204" pitchFamily="34" charset="0"/>
                    <a:cs typeface="Arial" panose="020B0604020202020204" pitchFamily="34" charset="0"/>
                  </a:rPr>
                  <a:t>$10</a:t>
                </a:r>
              </a:p>
            </p:txBody>
          </p:sp>
        </p:grpSp>
      </p:grpSp>
      <p:cxnSp>
        <p:nvCxnSpPr>
          <p:cNvPr id="144" name="Straight Connector 143">
            <a:extLst>
              <a:ext uri="{FF2B5EF4-FFF2-40B4-BE49-F238E27FC236}">
                <a16:creationId xmlns:a16="http://schemas.microsoft.com/office/drawing/2014/main" id="{F0F8277F-2E92-209E-15E7-129420CE7211}"/>
              </a:ext>
            </a:extLst>
          </p:cNvPr>
          <p:cNvCxnSpPr>
            <a:cxnSpLocks/>
          </p:cNvCxnSpPr>
          <p:nvPr/>
        </p:nvCxnSpPr>
        <p:spPr>
          <a:xfrm>
            <a:off x="11917140" y="-579875"/>
            <a:ext cx="634172" cy="6529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A3DABEA7-044D-5187-07EB-7D5BC9D49285}"/>
              </a:ext>
            </a:extLst>
          </p:cNvPr>
          <p:cNvCxnSpPr>
            <a:cxnSpLocks/>
          </p:cNvCxnSpPr>
          <p:nvPr/>
        </p:nvCxnSpPr>
        <p:spPr>
          <a:xfrm flipV="1">
            <a:off x="9390062" y="3662687"/>
            <a:ext cx="885129" cy="3892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2" name="Group 121">
            <a:extLst>
              <a:ext uri="{FF2B5EF4-FFF2-40B4-BE49-F238E27FC236}">
                <a16:creationId xmlns:a16="http://schemas.microsoft.com/office/drawing/2014/main" id="{38D96204-7D53-F2F4-EA9A-45800F2F819E}"/>
              </a:ext>
            </a:extLst>
          </p:cNvPr>
          <p:cNvGrpSpPr/>
          <p:nvPr/>
        </p:nvGrpSpPr>
        <p:grpSpPr>
          <a:xfrm>
            <a:off x="12910579" y="-1524904"/>
            <a:ext cx="1300261" cy="866645"/>
            <a:chOff x="2505725" y="3637033"/>
            <a:chExt cx="1300261" cy="866645"/>
          </a:xfrm>
        </p:grpSpPr>
        <p:pic>
          <p:nvPicPr>
            <p:cNvPr id="123" name="Picture 122">
              <a:extLst>
                <a:ext uri="{FF2B5EF4-FFF2-40B4-BE49-F238E27FC236}">
                  <a16:creationId xmlns:a16="http://schemas.microsoft.com/office/drawing/2014/main" id="{8566EC73-8AA4-C0C6-6395-8EF06EE536AB}"/>
                </a:ext>
              </a:extLst>
            </p:cNvPr>
            <p:cNvPicPr>
              <a:picLocks noChangeAspect="1"/>
            </p:cNvPicPr>
            <p:nvPr/>
          </p:nvPicPr>
          <p:blipFill rotWithShape="1">
            <a:blip r:embed="rId12">
              <a:extLst>
                <a:ext uri="{28A0092B-C50C-407E-A947-70E740481C1C}">
                  <a14:useLocalDpi xmlns:a14="http://schemas.microsoft.com/office/drawing/2010/main" val="0"/>
                </a:ext>
              </a:extLst>
            </a:blip>
            <a:srcRect l="49092" t="49145" r="26231" b="27525"/>
            <a:stretch/>
          </p:blipFill>
          <p:spPr>
            <a:xfrm>
              <a:off x="2655105" y="3637033"/>
              <a:ext cx="887139" cy="866645"/>
            </a:xfrm>
            <a:prstGeom prst="rect">
              <a:avLst/>
            </a:prstGeom>
            <a:effectLst>
              <a:outerShdw blurRad="50800" dist="38100" dir="2700000" algn="tl" rotWithShape="0">
                <a:prstClr val="black">
                  <a:alpha val="40000"/>
                </a:prstClr>
              </a:outerShdw>
            </a:effectLst>
          </p:spPr>
        </p:pic>
        <p:pic>
          <p:nvPicPr>
            <p:cNvPr id="124" name="Picture 123">
              <a:extLst>
                <a:ext uri="{FF2B5EF4-FFF2-40B4-BE49-F238E27FC236}">
                  <a16:creationId xmlns:a16="http://schemas.microsoft.com/office/drawing/2014/main" id="{DA85B62E-D0B4-EAAA-8501-F2EBD245E5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05725" y="3839359"/>
              <a:ext cx="414739" cy="428564"/>
            </a:xfrm>
            <a:prstGeom prst="rect">
              <a:avLst/>
            </a:prstGeom>
          </p:spPr>
        </p:pic>
        <p:grpSp>
          <p:nvGrpSpPr>
            <p:cNvPr id="125" name="Group 124">
              <a:extLst>
                <a:ext uri="{FF2B5EF4-FFF2-40B4-BE49-F238E27FC236}">
                  <a16:creationId xmlns:a16="http://schemas.microsoft.com/office/drawing/2014/main" id="{CCBAFF94-50EC-5575-9590-8FBF0FF08AD8}"/>
                </a:ext>
              </a:extLst>
            </p:cNvPr>
            <p:cNvGrpSpPr/>
            <p:nvPr/>
          </p:nvGrpSpPr>
          <p:grpSpPr>
            <a:xfrm>
              <a:off x="3349612" y="3895466"/>
              <a:ext cx="456374" cy="311781"/>
              <a:chOff x="9469082" y="3780285"/>
              <a:chExt cx="483175" cy="330091"/>
            </a:xfrm>
          </p:grpSpPr>
          <p:sp>
            <p:nvSpPr>
              <p:cNvPr id="126" name="Oval 125">
                <a:extLst>
                  <a:ext uri="{FF2B5EF4-FFF2-40B4-BE49-F238E27FC236}">
                    <a16:creationId xmlns:a16="http://schemas.microsoft.com/office/drawing/2014/main" id="{3ECB44D0-C3FC-F8EA-1DBE-05C224C47570}"/>
                  </a:ext>
                </a:extLst>
              </p:cNvPr>
              <p:cNvSpPr/>
              <p:nvPr/>
            </p:nvSpPr>
            <p:spPr>
              <a:xfrm>
                <a:off x="9529605" y="3780285"/>
                <a:ext cx="330091" cy="330091"/>
              </a:xfrm>
              <a:prstGeom prst="ellipse">
                <a:avLst/>
              </a:prstGeom>
              <a:solidFill>
                <a:srgbClr val="FFDE1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269B554E-1EDE-3BCA-D569-28C9AD01A9C4}"/>
                  </a:ext>
                </a:extLst>
              </p:cNvPr>
              <p:cNvSpPr txBox="1"/>
              <p:nvPr/>
            </p:nvSpPr>
            <p:spPr>
              <a:xfrm>
                <a:off x="9469082" y="3794960"/>
                <a:ext cx="483175" cy="300740"/>
              </a:xfrm>
              <a:prstGeom prst="rect">
                <a:avLst/>
              </a:prstGeom>
              <a:noFill/>
            </p:spPr>
            <p:txBody>
              <a:bodyPr wrap="none" rtlCol="0">
                <a:spAutoFit/>
              </a:bodyPr>
              <a:lstStyle/>
              <a:p>
                <a:r>
                  <a:rPr lang="en-US" sz="1200" b="1">
                    <a:solidFill>
                      <a:schemeClr val="bg2">
                        <a:lumMod val="25000"/>
                      </a:schemeClr>
                    </a:solidFill>
                    <a:latin typeface="Arial" panose="020B0604020202020204" pitchFamily="34" charset="0"/>
                    <a:cs typeface="Arial" panose="020B0604020202020204" pitchFamily="34" charset="0"/>
                  </a:rPr>
                  <a:t>$10</a:t>
                </a:r>
              </a:p>
            </p:txBody>
          </p:sp>
        </p:grpSp>
      </p:grpSp>
      <p:grpSp>
        <p:nvGrpSpPr>
          <p:cNvPr id="135" name="Group 134">
            <a:extLst>
              <a:ext uri="{FF2B5EF4-FFF2-40B4-BE49-F238E27FC236}">
                <a16:creationId xmlns:a16="http://schemas.microsoft.com/office/drawing/2014/main" id="{A3668DFE-9022-D7A9-4353-547B87C5DA3A}"/>
              </a:ext>
            </a:extLst>
          </p:cNvPr>
          <p:cNvGrpSpPr/>
          <p:nvPr/>
        </p:nvGrpSpPr>
        <p:grpSpPr>
          <a:xfrm>
            <a:off x="11689289" y="-2622422"/>
            <a:ext cx="1300261" cy="866645"/>
            <a:chOff x="2505725" y="3637033"/>
            <a:chExt cx="1300261" cy="866645"/>
          </a:xfrm>
        </p:grpSpPr>
        <p:pic>
          <p:nvPicPr>
            <p:cNvPr id="136" name="Picture 135">
              <a:extLst>
                <a:ext uri="{FF2B5EF4-FFF2-40B4-BE49-F238E27FC236}">
                  <a16:creationId xmlns:a16="http://schemas.microsoft.com/office/drawing/2014/main" id="{15C0AA1D-65E1-BF24-981E-3850CDD1A5BF}"/>
                </a:ext>
              </a:extLst>
            </p:cNvPr>
            <p:cNvPicPr>
              <a:picLocks noChangeAspect="1"/>
            </p:cNvPicPr>
            <p:nvPr/>
          </p:nvPicPr>
          <p:blipFill rotWithShape="1">
            <a:blip r:embed="rId12">
              <a:extLst>
                <a:ext uri="{28A0092B-C50C-407E-A947-70E740481C1C}">
                  <a14:useLocalDpi xmlns:a14="http://schemas.microsoft.com/office/drawing/2010/main" val="0"/>
                </a:ext>
              </a:extLst>
            </a:blip>
            <a:srcRect l="49286" t="25632" r="26037" b="51038"/>
            <a:stretch/>
          </p:blipFill>
          <p:spPr>
            <a:xfrm>
              <a:off x="2655105" y="3637033"/>
              <a:ext cx="887139" cy="866645"/>
            </a:xfrm>
            <a:prstGeom prst="rect">
              <a:avLst/>
            </a:prstGeom>
            <a:effectLst>
              <a:outerShdw blurRad="50800" dist="38100" dir="2700000" algn="tl" rotWithShape="0">
                <a:prstClr val="black">
                  <a:alpha val="40000"/>
                </a:prstClr>
              </a:outerShdw>
            </a:effectLst>
          </p:spPr>
        </p:pic>
        <p:pic>
          <p:nvPicPr>
            <p:cNvPr id="137" name="Picture 136">
              <a:extLst>
                <a:ext uri="{FF2B5EF4-FFF2-40B4-BE49-F238E27FC236}">
                  <a16:creationId xmlns:a16="http://schemas.microsoft.com/office/drawing/2014/main" id="{5B4BF1AC-78DA-4CB5-D6A7-B017D231F9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05725" y="3839359"/>
              <a:ext cx="414739" cy="428564"/>
            </a:xfrm>
            <a:prstGeom prst="rect">
              <a:avLst/>
            </a:prstGeom>
          </p:spPr>
        </p:pic>
        <p:grpSp>
          <p:nvGrpSpPr>
            <p:cNvPr id="138" name="Group 137">
              <a:extLst>
                <a:ext uri="{FF2B5EF4-FFF2-40B4-BE49-F238E27FC236}">
                  <a16:creationId xmlns:a16="http://schemas.microsoft.com/office/drawing/2014/main" id="{B57E8B90-C3BD-211A-CF78-F24DBFB1F8F6}"/>
                </a:ext>
              </a:extLst>
            </p:cNvPr>
            <p:cNvGrpSpPr/>
            <p:nvPr/>
          </p:nvGrpSpPr>
          <p:grpSpPr>
            <a:xfrm>
              <a:off x="3349612" y="3895466"/>
              <a:ext cx="456374" cy="311781"/>
              <a:chOff x="9469082" y="3780285"/>
              <a:chExt cx="483175" cy="330091"/>
            </a:xfrm>
          </p:grpSpPr>
          <p:sp>
            <p:nvSpPr>
              <p:cNvPr id="139" name="Oval 138">
                <a:extLst>
                  <a:ext uri="{FF2B5EF4-FFF2-40B4-BE49-F238E27FC236}">
                    <a16:creationId xmlns:a16="http://schemas.microsoft.com/office/drawing/2014/main" id="{7D1A49AC-E3AE-1CB5-C869-BCD14D6BF908}"/>
                  </a:ext>
                </a:extLst>
              </p:cNvPr>
              <p:cNvSpPr/>
              <p:nvPr/>
            </p:nvSpPr>
            <p:spPr>
              <a:xfrm>
                <a:off x="9529605" y="3780285"/>
                <a:ext cx="330091" cy="330091"/>
              </a:xfrm>
              <a:prstGeom prst="ellipse">
                <a:avLst/>
              </a:prstGeom>
              <a:solidFill>
                <a:srgbClr val="FFDE1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extBox 139">
                <a:extLst>
                  <a:ext uri="{FF2B5EF4-FFF2-40B4-BE49-F238E27FC236}">
                    <a16:creationId xmlns:a16="http://schemas.microsoft.com/office/drawing/2014/main" id="{E8753297-A210-4CA1-41EB-5D95D9B9C45A}"/>
                  </a:ext>
                </a:extLst>
              </p:cNvPr>
              <p:cNvSpPr txBox="1"/>
              <p:nvPr/>
            </p:nvSpPr>
            <p:spPr>
              <a:xfrm>
                <a:off x="9469082" y="3794960"/>
                <a:ext cx="483175" cy="300740"/>
              </a:xfrm>
              <a:prstGeom prst="rect">
                <a:avLst/>
              </a:prstGeom>
              <a:noFill/>
            </p:spPr>
            <p:txBody>
              <a:bodyPr wrap="none" rtlCol="0">
                <a:spAutoFit/>
              </a:bodyPr>
              <a:lstStyle/>
              <a:p>
                <a:r>
                  <a:rPr lang="en-US" sz="1200" b="1">
                    <a:solidFill>
                      <a:schemeClr val="bg2">
                        <a:lumMod val="25000"/>
                      </a:schemeClr>
                    </a:solidFill>
                    <a:latin typeface="Arial" panose="020B0604020202020204" pitchFamily="34" charset="0"/>
                    <a:cs typeface="Arial" panose="020B0604020202020204" pitchFamily="34" charset="0"/>
                  </a:rPr>
                  <a:t>$10</a:t>
                </a:r>
              </a:p>
            </p:txBody>
          </p:sp>
        </p:grpSp>
      </p:grpSp>
      <p:sp>
        <p:nvSpPr>
          <p:cNvPr id="150" name="Content Placeholder 2">
            <a:extLst>
              <a:ext uri="{FF2B5EF4-FFF2-40B4-BE49-F238E27FC236}">
                <a16:creationId xmlns:a16="http://schemas.microsoft.com/office/drawing/2014/main" id="{ECC4E11E-F190-1A1E-D891-3CC7DC064B8B}"/>
              </a:ext>
            </a:extLst>
          </p:cNvPr>
          <p:cNvSpPr txBox="1">
            <a:spLocks/>
          </p:cNvSpPr>
          <p:nvPr/>
        </p:nvSpPr>
        <p:spPr>
          <a:xfrm>
            <a:off x="-2074241" y="-492399"/>
            <a:ext cx="990792" cy="5157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2C2C2C"/>
                </a:solidFill>
                <a:latin typeface="GT Walsheim Pro" panose="00000500000000000000" pitchFamily="50"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2C2C2C"/>
                </a:solidFill>
                <a:latin typeface="GT Walsheim Pro" panose="00000500000000000000" pitchFamily="50"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2C2C2C"/>
                </a:solidFill>
                <a:latin typeface="GT Walsheim Pro" panose="00000500000000000000" pitchFamily="50"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2C2C2C"/>
                </a:solidFill>
                <a:latin typeface="GT Walsheim Pro" panose="00000500000000000000" pitchFamily="50"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2C2C2C"/>
                </a:solidFill>
                <a:latin typeface="GT Walsheim Pro" panose="00000500000000000000"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altLang="zh-CN" sz="1100" b="1">
                <a:solidFill>
                  <a:srgbClr val="000000"/>
                </a:solidFill>
                <a:latin typeface="Arial" panose="020B0604020202020204" pitchFamily="34" charset="0"/>
                <a:cs typeface="Arial" panose="020B0604020202020204" pitchFamily="34" charset="0"/>
              </a:rPr>
              <a:t>NEW ABO</a:t>
            </a:r>
          </a:p>
          <a:p>
            <a:pPr marL="0" indent="0" algn="ctr">
              <a:buFont typeface="Arial" pitchFamily="34" charset="0"/>
              <a:buNone/>
            </a:pPr>
            <a:r>
              <a:rPr lang="en-US" altLang="zh-CN" sz="1100">
                <a:solidFill>
                  <a:srgbClr val="000000"/>
                </a:solidFill>
                <a:latin typeface="Arial Narrow" panose="020B0604020202020204" pitchFamily="34" charset="0"/>
                <a:cs typeface="Arial Narrow" panose="020B0604020202020204" pitchFamily="34" charset="0"/>
              </a:rPr>
              <a:t>(60PPV)</a:t>
            </a:r>
          </a:p>
        </p:txBody>
      </p:sp>
      <p:sp>
        <p:nvSpPr>
          <p:cNvPr id="151" name="Content Placeholder 2">
            <a:extLst>
              <a:ext uri="{FF2B5EF4-FFF2-40B4-BE49-F238E27FC236}">
                <a16:creationId xmlns:a16="http://schemas.microsoft.com/office/drawing/2014/main" id="{B19E1878-8033-511E-C94B-263FEC41EFB9}"/>
              </a:ext>
            </a:extLst>
          </p:cNvPr>
          <p:cNvSpPr txBox="1">
            <a:spLocks/>
          </p:cNvSpPr>
          <p:nvPr/>
        </p:nvSpPr>
        <p:spPr>
          <a:xfrm>
            <a:off x="12360856" y="570807"/>
            <a:ext cx="990792" cy="5157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2C2C2C"/>
                </a:solidFill>
                <a:latin typeface="GT Walsheim Pro" panose="00000500000000000000" pitchFamily="50"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2C2C2C"/>
                </a:solidFill>
                <a:latin typeface="GT Walsheim Pro" panose="00000500000000000000" pitchFamily="50"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2C2C2C"/>
                </a:solidFill>
                <a:latin typeface="GT Walsheim Pro" panose="00000500000000000000" pitchFamily="50"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2C2C2C"/>
                </a:solidFill>
                <a:latin typeface="GT Walsheim Pro" panose="00000500000000000000" pitchFamily="50"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2C2C2C"/>
                </a:solidFill>
                <a:latin typeface="GT Walsheim Pro" panose="00000500000000000000"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altLang="zh-CN" sz="1100" b="1">
                <a:solidFill>
                  <a:srgbClr val="000000"/>
                </a:solidFill>
                <a:latin typeface="Arial" panose="020B0604020202020204" pitchFamily="34" charset="0"/>
                <a:cs typeface="Arial" panose="020B0604020202020204" pitchFamily="34" charset="0"/>
              </a:rPr>
              <a:t>NEW ABO</a:t>
            </a:r>
          </a:p>
          <a:p>
            <a:pPr marL="0" indent="0" algn="ctr">
              <a:buFont typeface="Arial" pitchFamily="34" charset="0"/>
              <a:buNone/>
            </a:pPr>
            <a:r>
              <a:rPr lang="en-US" altLang="zh-CN" sz="1100">
                <a:solidFill>
                  <a:srgbClr val="000000"/>
                </a:solidFill>
                <a:latin typeface="Arial Narrow" panose="020B0604020202020204" pitchFamily="34" charset="0"/>
                <a:cs typeface="Arial Narrow" panose="020B0604020202020204" pitchFamily="34" charset="0"/>
              </a:rPr>
              <a:t>(60PPV)</a:t>
            </a:r>
          </a:p>
        </p:txBody>
      </p:sp>
      <p:sp>
        <p:nvSpPr>
          <p:cNvPr id="192" name="Content Placeholder 2">
            <a:extLst>
              <a:ext uri="{FF2B5EF4-FFF2-40B4-BE49-F238E27FC236}">
                <a16:creationId xmlns:a16="http://schemas.microsoft.com/office/drawing/2014/main" id="{2B3F9659-C5AD-3A4C-0FFF-9A217AA0B8A3}"/>
              </a:ext>
            </a:extLst>
          </p:cNvPr>
          <p:cNvSpPr txBox="1">
            <a:spLocks/>
          </p:cNvSpPr>
          <p:nvPr/>
        </p:nvSpPr>
        <p:spPr>
          <a:xfrm>
            <a:off x="12665450" y="6238"/>
            <a:ext cx="990792" cy="5157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2C2C2C"/>
                </a:solidFill>
                <a:latin typeface="GT Walsheim Pro" panose="00000500000000000000" pitchFamily="50"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2C2C2C"/>
                </a:solidFill>
                <a:latin typeface="GT Walsheim Pro" panose="00000500000000000000" pitchFamily="50"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2C2C2C"/>
                </a:solidFill>
                <a:latin typeface="GT Walsheim Pro" panose="00000500000000000000" pitchFamily="50"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2C2C2C"/>
                </a:solidFill>
                <a:latin typeface="GT Walsheim Pro" panose="00000500000000000000" pitchFamily="50"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2C2C2C"/>
                </a:solidFill>
                <a:latin typeface="GT Walsheim Pro" panose="00000500000000000000"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altLang="zh-CN" sz="1100" b="1">
                <a:solidFill>
                  <a:srgbClr val="000000"/>
                </a:solidFill>
                <a:latin typeface="Arial" panose="020B0604020202020204" pitchFamily="34" charset="0"/>
                <a:cs typeface="Arial" panose="020B0604020202020204" pitchFamily="34" charset="0"/>
              </a:rPr>
              <a:t>NEW ABO</a:t>
            </a:r>
          </a:p>
          <a:p>
            <a:pPr marL="0" indent="0" algn="ctr">
              <a:buFont typeface="Arial" pitchFamily="34" charset="0"/>
              <a:buNone/>
            </a:pPr>
            <a:r>
              <a:rPr lang="en-US" altLang="zh-CN" sz="1100">
                <a:solidFill>
                  <a:srgbClr val="000000"/>
                </a:solidFill>
                <a:latin typeface="Arial Narrow" panose="020B0604020202020204" pitchFamily="34" charset="0"/>
                <a:cs typeface="Arial Narrow" panose="020B0604020202020204" pitchFamily="34" charset="0"/>
              </a:rPr>
              <a:t>(60PPV)</a:t>
            </a:r>
          </a:p>
        </p:txBody>
      </p:sp>
      <p:cxnSp>
        <p:nvCxnSpPr>
          <p:cNvPr id="199" name="Straight Connector 198">
            <a:extLst>
              <a:ext uri="{FF2B5EF4-FFF2-40B4-BE49-F238E27FC236}">
                <a16:creationId xmlns:a16="http://schemas.microsoft.com/office/drawing/2014/main" id="{DDD2103D-C589-9AAF-C0CC-A566AE6D2716}"/>
              </a:ext>
            </a:extLst>
          </p:cNvPr>
          <p:cNvCxnSpPr>
            <a:cxnSpLocks/>
          </p:cNvCxnSpPr>
          <p:nvPr/>
        </p:nvCxnSpPr>
        <p:spPr>
          <a:xfrm>
            <a:off x="5101674" y="3511356"/>
            <a:ext cx="2879245" cy="87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AEC7B2FB-1BB9-7109-FAF3-1F6E1017412A}"/>
              </a:ext>
            </a:extLst>
          </p:cNvPr>
          <p:cNvCxnSpPr>
            <a:cxnSpLocks/>
          </p:cNvCxnSpPr>
          <p:nvPr/>
        </p:nvCxnSpPr>
        <p:spPr>
          <a:xfrm flipH="1" flipV="1">
            <a:off x="9397680" y="4052476"/>
            <a:ext cx="865792" cy="660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7" name="TextBox 216">
            <a:extLst>
              <a:ext uri="{FF2B5EF4-FFF2-40B4-BE49-F238E27FC236}">
                <a16:creationId xmlns:a16="http://schemas.microsoft.com/office/drawing/2014/main" id="{EA832E07-F5D6-EEA7-5E8B-F7E482A5B268}"/>
              </a:ext>
            </a:extLst>
          </p:cNvPr>
          <p:cNvSpPr txBox="1"/>
          <p:nvPr/>
        </p:nvSpPr>
        <p:spPr>
          <a:xfrm>
            <a:off x="2222347" y="5828374"/>
            <a:ext cx="6948753" cy="954107"/>
          </a:xfrm>
          <a:prstGeom prst="rect">
            <a:avLst/>
          </a:prstGeom>
          <a:noFill/>
        </p:spPr>
        <p:txBody>
          <a:bodyPr wrap="square" numCol="2">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t>• Amway will credit the earned </a:t>
            </a:r>
            <a:r>
              <a:rPr kumimoji="0" lang="en-US" sz="800" u="none" strike="noStrike" kern="1200" cap="none" spc="0" normalizeH="0" baseline="0" noProof="0" err="1">
                <a:ln>
                  <a:noFill/>
                </a:ln>
                <a:solidFill>
                  <a:schemeClr val="bg2">
                    <a:lumMod val="25000"/>
                  </a:schemeClr>
                </a:solidFill>
                <a:effectLst/>
                <a:uLnTx/>
                <a:uFillTx/>
                <a:latin typeface="Arial" panose="020B0604020202020204" pitchFamily="34" charset="0"/>
                <a:cs typeface="Arial" panose="020B0604020202020204" pitchFamily="34" charset="0"/>
              </a:rPr>
              <a:t>eCoupon</a:t>
            </a:r>
            <a: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t> value into the Sponsor’s </a:t>
            </a:r>
            <a:b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br>
            <a: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t>  account on the 15th of the following month.</a:t>
            </a:r>
          </a:p>
          <a:p>
            <a:pPr marR="0" lvl="0" algn="l" defTabSz="914400" rtl="0" eaLnBrk="1" fontAlgn="auto" latinLnBrk="0" hangingPunct="1">
              <a:lnSpc>
                <a:spcPct val="100000"/>
              </a:lnSpc>
              <a:spcBef>
                <a:spcPts val="0"/>
              </a:spcBef>
              <a:spcAft>
                <a:spcPts val="0"/>
              </a:spcAft>
              <a:buClrTx/>
              <a:buSzTx/>
              <a:tabLst/>
              <a:defRPr/>
            </a:pPr>
            <a: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t>• All </a:t>
            </a:r>
            <a:r>
              <a:rPr kumimoji="0" lang="en-US" sz="800" u="none" strike="noStrike" kern="1200" cap="none" spc="0" normalizeH="0" baseline="0" noProof="0" err="1">
                <a:ln>
                  <a:noFill/>
                </a:ln>
                <a:solidFill>
                  <a:schemeClr val="bg2">
                    <a:lumMod val="25000"/>
                  </a:schemeClr>
                </a:solidFill>
                <a:effectLst/>
                <a:uLnTx/>
                <a:uFillTx/>
                <a:latin typeface="Arial" panose="020B0604020202020204" pitchFamily="34" charset="0"/>
                <a:cs typeface="Arial" panose="020B0604020202020204" pitchFamily="34" charset="0"/>
              </a:rPr>
              <a:t>eCoupon</a:t>
            </a:r>
            <a: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t> issued will be in S$ and for use in Singapore only. </a:t>
            </a:r>
            <a:b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br>
            <a: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t>  (Malaysia &amp; Brunei sponsors will receive Singapore </a:t>
            </a:r>
            <a:r>
              <a:rPr kumimoji="0" lang="en-US" sz="800" u="none" strike="noStrike" kern="1200" cap="none" spc="0" normalizeH="0" baseline="0" noProof="0" err="1">
                <a:ln>
                  <a:noFill/>
                </a:ln>
                <a:solidFill>
                  <a:schemeClr val="bg2">
                    <a:lumMod val="25000"/>
                  </a:schemeClr>
                </a:solidFill>
                <a:effectLst/>
                <a:uLnTx/>
                <a:uFillTx/>
                <a:latin typeface="Arial" panose="020B0604020202020204" pitchFamily="34" charset="0"/>
                <a:cs typeface="Arial" panose="020B0604020202020204" pitchFamily="34" charset="0"/>
              </a:rPr>
              <a:t>eCoupons</a:t>
            </a:r>
            <a: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t> which </a:t>
            </a:r>
            <a:b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br>
            <a: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t>  can only be </a:t>
            </a:r>
            <a:r>
              <a:rPr kumimoji="0" lang="en-US" sz="800" u="none" strike="noStrike" kern="1200" cap="none" spc="0" normalizeH="0" baseline="0" noProof="0" err="1">
                <a:ln>
                  <a:noFill/>
                </a:ln>
                <a:solidFill>
                  <a:schemeClr val="bg2">
                    <a:lumMod val="25000"/>
                  </a:schemeClr>
                </a:solidFill>
                <a:effectLst/>
                <a:uLnTx/>
                <a:uFillTx/>
                <a:latin typeface="Arial" panose="020B0604020202020204" pitchFamily="34" charset="0"/>
                <a:cs typeface="Arial" panose="020B0604020202020204" pitchFamily="34" charset="0"/>
              </a:rPr>
              <a:t>utilised</a:t>
            </a:r>
            <a: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t> in Singapore.)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a:solidFill>
                <a:schemeClr val="bg2">
                  <a:lumMod val="25000"/>
                </a:schemeClr>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a:solidFill>
                <a:schemeClr val="bg2">
                  <a:lumMod val="25000"/>
                </a:schemeClr>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sz="800">
                <a:solidFill>
                  <a:schemeClr val="bg2">
                    <a:lumMod val="25000"/>
                  </a:schemeClr>
                </a:solidFill>
                <a:latin typeface="Arial" panose="020B0604020202020204" pitchFamily="34" charset="0"/>
                <a:cs typeface="Arial" panose="020B0604020202020204" pitchFamily="34" charset="0"/>
              </a:rPr>
              <a:t>• </a:t>
            </a:r>
            <a:r>
              <a:rPr lang="en-US" sz="800" err="1">
                <a:solidFill>
                  <a:schemeClr val="bg2">
                    <a:lumMod val="25000"/>
                  </a:schemeClr>
                </a:solidFill>
                <a:latin typeface="Arial" panose="020B0604020202020204" pitchFamily="34" charset="0"/>
                <a:cs typeface="Arial" panose="020B0604020202020204" pitchFamily="34" charset="0"/>
              </a:rPr>
              <a:t>eCoupon</a:t>
            </a:r>
            <a:r>
              <a:rPr lang="en-US" sz="800">
                <a:solidFill>
                  <a:schemeClr val="bg2">
                    <a:lumMod val="25000"/>
                  </a:schemeClr>
                </a:solidFill>
                <a:latin typeface="Arial" panose="020B0604020202020204" pitchFamily="34" charset="0"/>
                <a:cs typeface="Arial" panose="020B0604020202020204" pitchFamily="34" charset="0"/>
              </a:rPr>
              <a:t>(s) will be credited in denominations of S$10.</a:t>
            </a:r>
            <a:endPar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sz="800">
                <a:solidFill>
                  <a:schemeClr val="bg2">
                    <a:lumMod val="25000"/>
                  </a:schemeClr>
                </a:solidFill>
                <a:latin typeface="Arial" panose="020B0604020202020204" pitchFamily="34" charset="0"/>
                <a:cs typeface="Arial" panose="020B0604020202020204" pitchFamily="34" charset="0"/>
              </a:rPr>
              <a:t>• </a:t>
            </a:r>
            <a:r>
              <a:rPr lang="en-US" sz="800" err="1">
                <a:solidFill>
                  <a:schemeClr val="bg2">
                    <a:lumMod val="25000"/>
                  </a:schemeClr>
                </a:solidFill>
                <a:latin typeface="Arial" panose="020B0604020202020204" pitchFamily="34" charset="0"/>
                <a:cs typeface="Arial" panose="020B0604020202020204" pitchFamily="34" charset="0"/>
              </a:rPr>
              <a:t>eC</a:t>
            </a:r>
            <a:r>
              <a:rPr kumimoji="0" lang="en-US" sz="800" u="none" strike="noStrike" kern="1200" cap="none" spc="0" normalizeH="0" baseline="0" noProof="0" err="1">
                <a:ln>
                  <a:noFill/>
                </a:ln>
                <a:solidFill>
                  <a:schemeClr val="bg2">
                    <a:lumMod val="25000"/>
                  </a:schemeClr>
                </a:solidFill>
                <a:effectLst/>
                <a:uLnTx/>
                <a:uFillTx/>
                <a:latin typeface="Arial" panose="020B0604020202020204" pitchFamily="34" charset="0"/>
                <a:cs typeface="Arial" panose="020B0604020202020204" pitchFamily="34" charset="0"/>
              </a:rPr>
              <a:t>oupon</a:t>
            </a:r>
            <a: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t> validity is 60 days.</a:t>
            </a:r>
          </a:p>
          <a:p>
            <a:pPr marR="0" lvl="0" algn="l" defTabSz="914400" rtl="0" eaLnBrk="1" fontAlgn="auto" latinLnBrk="0" hangingPunct="1">
              <a:lnSpc>
                <a:spcPct val="100000"/>
              </a:lnSpc>
              <a:spcBef>
                <a:spcPts val="0"/>
              </a:spcBef>
              <a:spcAft>
                <a:spcPts val="0"/>
              </a:spcAft>
              <a:buClrTx/>
              <a:buSzTx/>
              <a:tabLst/>
              <a:defRPr/>
            </a:pPr>
            <a:r>
              <a:rPr kumimoji="0" lang="en-US" sz="80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t>• APC conversion to ABO will not be counted in this program. </a:t>
            </a:r>
          </a:p>
        </p:txBody>
      </p:sp>
      <p:sp>
        <p:nvSpPr>
          <p:cNvPr id="219" name="TextBox 218">
            <a:extLst>
              <a:ext uri="{FF2B5EF4-FFF2-40B4-BE49-F238E27FC236}">
                <a16:creationId xmlns:a16="http://schemas.microsoft.com/office/drawing/2014/main" id="{23D5BE30-6CFF-5065-E111-06F6455BA9D8}"/>
              </a:ext>
            </a:extLst>
          </p:cNvPr>
          <p:cNvSpPr txBox="1"/>
          <p:nvPr/>
        </p:nvSpPr>
        <p:spPr>
          <a:xfrm>
            <a:off x="546201" y="6029985"/>
            <a:ext cx="1676146" cy="26161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1100" b="1">
                <a:solidFill>
                  <a:schemeClr val="bg2">
                    <a:lumMod val="25000"/>
                  </a:schemeClr>
                </a:solidFill>
                <a:latin typeface="Arial" panose="020B0604020202020204" pitchFamily="34" charset="0"/>
                <a:cs typeface="Arial" panose="020B0604020202020204" pitchFamily="34" charset="0"/>
              </a:rPr>
              <a:t>Terms &amp; Conditions:</a:t>
            </a:r>
          </a:p>
        </p:txBody>
      </p:sp>
      <p:grpSp>
        <p:nvGrpSpPr>
          <p:cNvPr id="161" name="Group 160">
            <a:extLst>
              <a:ext uri="{FF2B5EF4-FFF2-40B4-BE49-F238E27FC236}">
                <a16:creationId xmlns:a16="http://schemas.microsoft.com/office/drawing/2014/main" id="{C713F25A-C381-163E-02D0-5C986C7BA3D2}"/>
              </a:ext>
            </a:extLst>
          </p:cNvPr>
          <p:cNvGrpSpPr/>
          <p:nvPr/>
        </p:nvGrpSpPr>
        <p:grpSpPr>
          <a:xfrm>
            <a:off x="2174579" y="4150998"/>
            <a:ext cx="456374" cy="311781"/>
            <a:chOff x="9469082" y="3780285"/>
            <a:chExt cx="483175" cy="330091"/>
          </a:xfrm>
        </p:grpSpPr>
        <p:sp>
          <p:nvSpPr>
            <p:cNvPr id="163" name="Oval 162">
              <a:extLst>
                <a:ext uri="{FF2B5EF4-FFF2-40B4-BE49-F238E27FC236}">
                  <a16:creationId xmlns:a16="http://schemas.microsoft.com/office/drawing/2014/main" id="{3DA15242-A064-FC6D-1D8D-667390C71ECC}"/>
                </a:ext>
              </a:extLst>
            </p:cNvPr>
            <p:cNvSpPr/>
            <p:nvPr/>
          </p:nvSpPr>
          <p:spPr>
            <a:xfrm>
              <a:off x="9529605" y="3780285"/>
              <a:ext cx="330091" cy="330091"/>
            </a:xfrm>
            <a:prstGeom prst="ellipse">
              <a:avLst/>
            </a:prstGeom>
            <a:solidFill>
              <a:srgbClr val="FFDE1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extBox 163">
              <a:extLst>
                <a:ext uri="{FF2B5EF4-FFF2-40B4-BE49-F238E27FC236}">
                  <a16:creationId xmlns:a16="http://schemas.microsoft.com/office/drawing/2014/main" id="{A162071C-AB8C-4AE0-DD6A-4AED45896ED0}"/>
                </a:ext>
              </a:extLst>
            </p:cNvPr>
            <p:cNvSpPr txBox="1"/>
            <p:nvPr/>
          </p:nvSpPr>
          <p:spPr>
            <a:xfrm>
              <a:off x="9469082" y="3794960"/>
              <a:ext cx="483175" cy="300740"/>
            </a:xfrm>
            <a:prstGeom prst="rect">
              <a:avLst/>
            </a:prstGeom>
            <a:noFill/>
          </p:spPr>
          <p:txBody>
            <a:bodyPr wrap="none" rtlCol="0">
              <a:spAutoFit/>
            </a:bodyPr>
            <a:lstStyle/>
            <a:p>
              <a:r>
                <a:rPr lang="en-US" sz="1200" b="1">
                  <a:solidFill>
                    <a:schemeClr val="bg2">
                      <a:lumMod val="25000"/>
                    </a:schemeClr>
                  </a:solidFill>
                  <a:latin typeface="Arial" panose="020B0604020202020204" pitchFamily="34" charset="0"/>
                  <a:cs typeface="Arial" panose="020B0604020202020204" pitchFamily="34" charset="0"/>
                </a:rPr>
                <a:t>$10</a:t>
              </a:r>
            </a:p>
          </p:txBody>
        </p:sp>
      </p:grpSp>
      <p:sp>
        <p:nvSpPr>
          <p:cNvPr id="198" name="Content Placeholder 2">
            <a:extLst>
              <a:ext uri="{FF2B5EF4-FFF2-40B4-BE49-F238E27FC236}">
                <a16:creationId xmlns:a16="http://schemas.microsoft.com/office/drawing/2014/main" id="{44A14B31-1DC4-8240-77A7-46C6D706A048}"/>
              </a:ext>
            </a:extLst>
          </p:cNvPr>
          <p:cNvSpPr txBox="1">
            <a:spLocks/>
          </p:cNvSpPr>
          <p:nvPr/>
        </p:nvSpPr>
        <p:spPr>
          <a:xfrm>
            <a:off x="2048625" y="4518637"/>
            <a:ext cx="1294482" cy="2203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2C2C2C"/>
                </a:solidFill>
                <a:latin typeface="GT Walsheim Pro" panose="00000500000000000000" pitchFamily="50"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2C2C2C"/>
                </a:solidFill>
                <a:latin typeface="GT Walsheim Pro" panose="00000500000000000000" pitchFamily="50"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2C2C2C"/>
                </a:solidFill>
                <a:latin typeface="GT Walsheim Pro" panose="00000500000000000000" pitchFamily="50"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2C2C2C"/>
                </a:solidFill>
                <a:latin typeface="GT Walsheim Pro" panose="00000500000000000000" pitchFamily="50"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2C2C2C"/>
                </a:solidFill>
                <a:latin typeface="GT Walsheim Pro" panose="00000500000000000000"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altLang="zh-CN" sz="900" b="1">
                <a:solidFill>
                  <a:srgbClr val="000000"/>
                </a:solidFill>
                <a:latin typeface="Arial" panose="020B0604020202020204" pitchFamily="34" charset="0"/>
                <a:cs typeface="Arial" panose="020B0604020202020204" pitchFamily="34" charset="0"/>
              </a:rPr>
              <a:t>NEW ABO </a:t>
            </a:r>
            <a:r>
              <a:rPr lang="en-US" altLang="zh-CN" sz="900">
                <a:solidFill>
                  <a:srgbClr val="000000"/>
                </a:solidFill>
                <a:latin typeface="Arial Narrow" panose="020B0604020202020204" pitchFamily="34" charset="0"/>
                <a:cs typeface="Arial Narrow" panose="020B0604020202020204" pitchFamily="34" charset="0"/>
              </a:rPr>
              <a:t>(60PPV)</a:t>
            </a:r>
          </a:p>
        </p:txBody>
      </p:sp>
      <p:sp>
        <p:nvSpPr>
          <p:cNvPr id="190" name="Content Placeholder 2">
            <a:extLst>
              <a:ext uri="{FF2B5EF4-FFF2-40B4-BE49-F238E27FC236}">
                <a16:creationId xmlns:a16="http://schemas.microsoft.com/office/drawing/2014/main" id="{ACB4B065-945F-A116-4E37-9CF460C8990C}"/>
              </a:ext>
            </a:extLst>
          </p:cNvPr>
          <p:cNvSpPr txBox="1">
            <a:spLocks/>
          </p:cNvSpPr>
          <p:nvPr/>
        </p:nvSpPr>
        <p:spPr>
          <a:xfrm>
            <a:off x="7320766" y="4492117"/>
            <a:ext cx="1294482" cy="2203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2C2C2C"/>
                </a:solidFill>
                <a:latin typeface="GT Walsheim Pro" panose="00000500000000000000" pitchFamily="50"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2C2C2C"/>
                </a:solidFill>
                <a:latin typeface="GT Walsheim Pro" panose="00000500000000000000" pitchFamily="50"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2C2C2C"/>
                </a:solidFill>
                <a:latin typeface="GT Walsheim Pro" panose="00000500000000000000" pitchFamily="50"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2C2C2C"/>
                </a:solidFill>
                <a:latin typeface="GT Walsheim Pro" panose="00000500000000000000" pitchFamily="50"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2C2C2C"/>
                </a:solidFill>
                <a:latin typeface="GT Walsheim Pro" panose="00000500000000000000"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altLang="zh-CN" sz="900" b="1">
                <a:solidFill>
                  <a:srgbClr val="000000"/>
                </a:solidFill>
                <a:latin typeface="Arial" panose="020B0604020202020204" pitchFamily="34" charset="0"/>
                <a:cs typeface="Arial" panose="020B0604020202020204" pitchFamily="34" charset="0"/>
              </a:rPr>
              <a:t>NEW ABO </a:t>
            </a:r>
            <a:r>
              <a:rPr lang="en-US" altLang="zh-CN" sz="900">
                <a:solidFill>
                  <a:srgbClr val="000000"/>
                </a:solidFill>
                <a:latin typeface="Arial Narrow" panose="020B0604020202020204" pitchFamily="34" charset="0"/>
                <a:cs typeface="Arial Narrow" panose="020B0604020202020204" pitchFamily="34" charset="0"/>
              </a:rPr>
              <a:t>(60PPV)</a:t>
            </a:r>
          </a:p>
        </p:txBody>
      </p:sp>
      <p:grpSp>
        <p:nvGrpSpPr>
          <p:cNvPr id="223" name="Group 222">
            <a:extLst>
              <a:ext uri="{FF2B5EF4-FFF2-40B4-BE49-F238E27FC236}">
                <a16:creationId xmlns:a16="http://schemas.microsoft.com/office/drawing/2014/main" id="{FF7A6A3A-6398-F37E-FA59-8CD5399402EE}"/>
              </a:ext>
            </a:extLst>
          </p:cNvPr>
          <p:cNvGrpSpPr/>
          <p:nvPr/>
        </p:nvGrpSpPr>
        <p:grpSpPr>
          <a:xfrm>
            <a:off x="7509282" y="4137118"/>
            <a:ext cx="456374" cy="311781"/>
            <a:chOff x="9469080" y="3780285"/>
            <a:chExt cx="483175" cy="330091"/>
          </a:xfrm>
        </p:grpSpPr>
        <p:sp>
          <p:nvSpPr>
            <p:cNvPr id="224" name="Oval 223">
              <a:extLst>
                <a:ext uri="{FF2B5EF4-FFF2-40B4-BE49-F238E27FC236}">
                  <a16:creationId xmlns:a16="http://schemas.microsoft.com/office/drawing/2014/main" id="{61C51A03-6E87-D7DF-FC3B-E591CE5AAF90}"/>
                </a:ext>
              </a:extLst>
            </p:cNvPr>
            <p:cNvSpPr/>
            <p:nvPr/>
          </p:nvSpPr>
          <p:spPr>
            <a:xfrm>
              <a:off x="9529605" y="3780285"/>
              <a:ext cx="330091" cy="330091"/>
            </a:xfrm>
            <a:prstGeom prst="ellipse">
              <a:avLst/>
            </a:prstGeom>
            <a:solidFill>
              <a:srgbClr val="FFDE1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extBox 224">
              <a:extLst>
                <a:ext uri="{FF2B5EF4-FFF2-40B4-BE49-F238E27FC236}">
                  <a16:creationId xmlns:a16="http://schemas.microsoft.com/office/drawing/2014/main" id="{4FE176D9-07E8-8F74-2CEB-56CC551629A7}"/>
                </a:ext>
              </a:extLst>
            </p:cNvPr>
            <p:cNvSpPr txBox="1"/>
            <p:nvPr/>
          </p:nvSpPr>
          <p:spPr>
            <a:xfrm>
              <a:off x="9469080" y="3794965"/>
              <a:ext cx="483175" cy="300740"/>
            </a:xfrm>
            <a:prstGeom prst="rect">
              <a:avLst/>
            </a:prstGeom>
            <a:noFill/>
          </p:spPr>
          <p:txBody>
            <a:bodyPr wrap="none" rtlCol="0">
              <a:spAutoFit/>
            </a:bodyPr>
            <a:lstStyle/>
            <a:p>
              <a:r>
                <a:rPr lang="en-US" sz="1200" b="1">
                  <a:solidFill>
                    <a:schemeClr val="bg2">
                      <a:lumMod val="25000"/>
                    </a:schemeClr>
                  </a:solidFill>
                  <a:latin typeface="Arial" panose="020B0604020202020204" pitchFamily="34" charset="0"/>
                  <a:cs typeface="Arial" panose="020B0604020202020204" pitchFamily="34" charset="0"/>
                </a:rPr>
                <a:t>$10</a:t>
              </a:r>
            </a:p>
          </p:txBody>
        </p:sp>
      </p:grpSp>
      <p:sp>
        <p:nvSpPr>
          <p:cNvPr id="196" name="Content Placeholder 2">
            <a:extLst>
              <a:ext uri="{FF2B5EF4-FFF2-40B4-BE49-F238E27FC236}">
                <a16:creationId xmlns:a16="http://schemas.microsoft.com/office/drawing/2014/main" id="{AA852D21-8CF7-E444-449C-DCF5C09D898B}"/>
              </a:ext>
            </a:extLst>
          </p:cNvPr>
          <p:cNvSpPr txBox="1">
            <a:spLocks/>
          </p:cNvSpPr>
          <p:nvPr/>
        </p:nvSpPr>
        <p:spPr>
          <a:xfrm>
            <a:off x="5877550" y="4512128"/>
            <a:ext cx="1294482" cy="2203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2C2C2C"/>
                </a:solidFill>
                <a:latin typeface="GT Walsheim Pro" panose="00000500000000000000" pitchFamily="50"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2C2C2C"/>
                </a:solidFill>
                <a:latin typeface="GT Walsheim Pro" panose="00000500000000000000" pitchFamily="50"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2C2C2C"/>
                </a:solidFill>
                <a:latin typeface="GT Walsheim Pro" panose="00000500000000000000" pitchFamily="50"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2C2C2C"/>
                </a:solidFill>
                <a:latin typeface="GT Walsheim Pro" panose="00000500000000000000" pitchFamily="50"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2C2C2C"/>
                </a:solidFill>
                <a:latin typeface="GT Walsheim Pro" panose="00000500000000000000"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altLang="zh-CN" sz="900" b="1">
                <a:solidFill>
                  <a:srgbClr val="000000"/>
                </a:solidFill>
                <a:latin typeface="Arial" panose="020B0604020202020204" pitchFamily="34" charset="0"/>
                <a:cs typeface="Arial" panose="020B0604020202020204" pitchFamily="34" charset="0"/>
              </a:rPr>
              <a:t>NEW ABO </a:t>
            </a:r>
            <a:r>
              <a:rPr lang="en-US" altLang="zh-CN" sz="900">
                <a:solidFill>
                  <a:srgbClr val="000000"/>
                </a:solidFill>
                <a:latin typeface="Arial Narrow" panose="020B0604020202020204" pitchFamily="34" charset="0"/>
                <a:cs typeface="Arial Narrow" panose="020B0604020202020204" pitchFamily="34" charset="0"/>
              </a:rPr>
              <a:t>(60PPV)</a:t>
            </a:r>
          </a:p>
        </p:txBody>
      </p:sp>
      <p:grpSp>
        <p:nvGrpSpPr>
          <p:cNvPr id="229" name="Group 228">
            <a:extLst>
              <a:ext uri="{FF2B5EF4-FFF2-40B4-BE49-F238E27FC236}">
                <a16:creationId xmlns:a16="http://schemas.microsoft.com/office/drawing/2014/main" id="{F897BD37-E05D-2263-62AD-383A362CF8DF}"/>
              </a:ext>
            </a:extLst>
          </p:cNvPr>
          <p:cNvGrpSpPr/>
          <p:nvPr/>
        </p:nvGrpSpPr>
        <p:grpSpPr>
          <a:xfrm>
            <a:off x="6020450" y="4133397"/>
            <a:ext cx="456374" cy="311781"/>
            <a:chOff x="9469080" y="3780285"/>
            <a:chExt cx="483175" cy="330091"/>
          </a:xfrm>
        </p:grpSpPr>
        <p:sp>
          <p:nvSpPr>
            <p:cNvPr id="230" name="Oval 229">
              <a:extLst>
                <a:ext uri="{FF2B5EF4-FFF2-40B4-BE49-F238E27FC236}">
                  <a16:creationId xmlns:a16="http://schemas.microsoft.com/office/drawing/2014/main" id="{A63BC2F9-418B-830E-FAEA-1C87A551FC12}"/>
                </a:ext>
              </a:extLst>
            </p:cNvPr>
            <p:cNvSpPr/>
            <p:nvPr/>
          </p:nvSpPr>
          <p:spPr>
            <a:xfrm>
              <a:off x="9529605" y="3780285"/>
              <a:ext cx="330091" cy="330091"/>
            </a:xfrm>
            <a:prstGeom prst="ellipse">
              <a:avLst/>
            </a:prstGeom>
            <a:solidFill>
              <a:srgbClr val="FFDE1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extBox 230">
              <a:extLst>
                <a:ext uri="{FF2B5EF4-FFF2-40B4-BE49-F238E27FC236}">
                  <a16:creationId xmlns:a16="http://schemas.microsoft.com/office/drawing/2014/main" id="{BA771720-4C29-593D-F448-9D18FD92FA9B}"/>
                </a:ext>
              </a:extLst>
            </p:cNvPr>
            <p:cNvSpPr txBox="1"/>
            <p:nvPr/>
          </p:nvSpPr>
          <p:spPr>
            <a:xfrm>
              <a:off x="9469080" y="3794965"/>
              <a:ext cx="483175" cy="300740"/>
            </a:xfrm>
            <a:prstGeom prst="rect">
              <a:avLst/>
            </a:prstGeom>
            <a:noFill/>
          </p:spPr>
          <p:txBody>
            <a:bodyPr wrap="none" rtlCol="0">
              <a:spAutoFit/>
            </a:bodyPr>
            <a:lstStyle/>
            <a:p>
              <a:r>
                <a:rPr lang="en-US" sz="1200" b="1">
                  <a:solidFill>
                    <a:schemeClr val="bg2">
                      <a:lumMod val="25000"/>
                    </a:schemeClr>
                  </a:solidFill>
                  <a:latin typeface="Arial" panose="020B0604020202020204" pitchFamily="34" charset="0"/>
                  <a:cs typeface="Arial" panose="020B0604020202020204" pitchFamily="34" charset="0"/>
                </a:rPr>
                <a:t>$10</a:t>
              </a:r>
            </a:p>
          </p:txBody>
        </p:sp>
      </p:grpSp>
      <p:sp>
        <p:nvSpPr>
          <p:cNvPr id="197" name="Content Placeholder 2">
            <a:extLst>
              <a:ext uri="{FF2B5EF4-FFF2-40B4-BE49-F238E27FC236}">
                <a16:creationId xmlns:a16="http://schemas.microsoft.com/office/drawing/2014/main" id="{69529191-099A-547E-DB9C-D85DE816D9D3}"/>
              </a:ext>
            </a:extLst>
          </p:cNvPr>
          <p:cNvSpPr txBox="1">
            <a:spLocks/>
          </p:cNvSpPr>
          <p:nvPr/>
        </p:nvSpPr>
        <p:spPr>
          <a:xfrm>
            <a:off x="4464999" y="4506382"/>
            <a:ext cx="1294482" cy="2203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2C2C2C"/>
                </a:solidFill>
                <a:latin typeface="GT Walsheim Pro" panose="00000500000000000000" pitchFamily="50"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2C2C2C"/>
                </a:solidFill>
                <a:latin typeface="GT Walsheim Pro" panose="00000500000000000000" pitchFamily="50"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2C2C2C"/>
                </a:solidFill>
                <a:latin typeface="GT Walsheim Pro" panose="00000500000000000000" pitchFamily="50"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2C2C2C"/>
                </a:solidFill>
                <a:latin typeface="GT Walsheim Pro" panose="00000500000000000000" pitchFamily="50"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2C2C2C"/>
                </a:solidFill>
                <a:latin typeface="GT Walsheim Pro" panose="00000500000000000000"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altLang="zh-CN" sz="900" b="1">
                <a:solidFill>
                  <a:srgbClr val="000000"/>
                </a:solidFill>
                <a:latin typeface="Arial" panose="020B0604020202020204" pitchFamily="34" charset="0"/>
                <a:cs typeface="Arial" panose="020B0604020202020204" pitchFamily="34" charset="0"/>
              </a:rPr>
              <a:t>NEW ABO </a:t>
            </a:r>
            <a:r>
              <a:rPr lang="en-US" altLang="zh-CN" sz="900">
                <a:solidFill>
                  <a:srgbClr val="000000"/>
                </a:solidFill>
                <a:latin typeface="Arial Narrow" panose="020B0604020202020204" pitchFamily="34" charset="0"/>
                <a:cs typeface="Arial Narrow" panose="020B0604020202020204" pitchFamily="34" charset="0"/>
              </a:rPr>
              <a:t>(60PPV)</a:t>
            </a:r>
          </a:p>
        </p:txBody>
      </p:sp>
      <p:grpSp>
        <p:nvGrpSpPr>
          <p:cNvPr id="235" name="Group 234">
            <a:extLst>
              <a:ext uri="{FF2B5EF4-FFF2-40B4-BE49-F238E27FC236}">
                <a16:creationId xmlns:a16="http://schemas.microsoft.com/office/drawing/2014/main" id="{31BF548E-7631-D399-9383-D695CB1E4116}"/>
              </a:ext>
            </a:extLst>
          </p:cNvPr>
          <p:cNvGrpSpPr/>
          <p:nvPr/>
        </p:nvGrpSpPr>
        <p:grpSpPr>
          <a:xfrm>
            <a:off x="4592778" y="4178652"/>
            <a:ext cx="456374" cy="311781"/>
            <a:chOff x="9469080" y="3780285"/>
            <a:chExt cx="483175" cy="330091"/>
          </a:xfrm>
        </p:grpSpPr>
        <p:sp>
          <p:nvSpPr>
            <p:cNvPr id="236" name="Oval 235">
              <a:extLst>
                <a:ext uri="{FF2B5EF4-FFF2-40B4-BE49-F238E27FC236}">
                  <a16:creationId xmlns:a16="http://schemas.microsoft.com/office/drawing/2014/main" id="{9D53DF1B-6694-F468-8A60-338F8F34DB8C}"/>
                </a:ext>
              </a:extLst>
            </p:cNvPr>
            <p:cNvSpPr/>
            <p:nvPr/>
          </p:nvSpPr>
          <p:spPr>
            <a:xfrm>
              <a:off x="9529605" y="3780285"/>
              <a:ext cx="330091" cy="330091"/>
            </a:xfrm>
            <a:prstGeom prst="ellipse">
              <a:avLst/>
            </a:prstGeom>
            <a:solidFill>
              <a:srgbClr val="FFDE1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TextBox 236">
              <a:extLst>
                <a:ext uri="{FF2B5EF4-FFF2-40B4-BE49-F238E27FC236}">
                  <a16:creationId xmlns:a16="http://schemas.microsoft.com/office/drawing/2014/main" id="{0AE5BEFC-EF16-2E72-95BA-BE44CAC4FB86}"/>
                </a:ext>
              </a:extLst>
            </p:cNvPr>
            <p:cNvSpPr txBox="1"/>
            <p:nvPr/>
          </p:nvSpPr>
          <p:spPr>
            <a:xfrm>
              <a:off x="9469080" y="3794965"/>
              <a:ext cx="483175" cy="300740"/>
            </a:xfrm>
            <a:prstGeom prst="rect">
              <a:avLst/>
            </a:prstGeom>
            <a:noFill/>
          </p:spPr>
          <p:txBody>
            <a:bodyPr wrap="none" rtlCol="0">
              <a:spAutoFit/>
            </a:bodyPr>
            <a:lstStyle/>
            <a:p>
              <a:r>
                <a:rPr lang="en-US" sz="1200" b="1">
                  <a:solidFill>
                    <a:schemeClr val="bg2">
                      <a:lumMod val="25000"/>
                    </a:schemeClr>
                  </a:solidFill>
                  <a:latin typeface="Arial" panose="020B0604020202020204" pitchFamily="34" charset="0"/>
                  <a:cs typeface="Arial" panose="020B0604020202020204" pitchFamily="34" charset="0"/>
                </a:rPr>
                <a:t>$10</a:t>
              </a:r>
            </a:p>
          </p:txBody>
        </p:sp>
      </p:grpSp>
      <p:sp>
        <p:nvSpPr>
          <p:cNvPr id="14" name="TextBox 13">
            <a:extLst>
              <a:ext uri="{FF2B5EF4-FFF2-40B4-BE49-F238E27FC236}">
                <a16:creationId xmlns:a16="http://schemas.microsoft.com/office/drawing/2014/main" id="{015D989B-D36C-70F8-BCF4-EA1E03F9E264}"/>
              </a:ext>
            </a:extLst>
          </p:cNvPr>
          <p:cNvSpPr txBox="1"/>
          <p:nvPr/>
        </p:nvSpPr>
        <p:spPr>
          <a:xfrm>
            <a:off x="1636259" y="1546848"/>
            <a:ext cx="1913032" cy="307777"/>
          </a:xfrm>
          <a:prstGeom prst="rect">
            <a:avLst/>
          </a:prstGeom>
          <a:noFill/>
        </p:spPr>
        <p:txBody>
          <a:bodyPr wrap="square" lIns="91440" tIns="45720" rIns="91440" bIns="45720" rtlCol="0" anchor="t">
            <a:spAutoFit/>
          </a:bodyPr>
          <a:lstStyle/>
          <a:p>
            <a:r>
              <a:rPr lang="en-US" sz="1400" b="1">
                <a:solidFill>
                  <a:schemeClr val="bg2">
                    <a:lumMod val="50000"/>
                  </a:schemeClr>
                </a:solidFill>
                <a:latin typeface="Arial"/>
                <a:cs typeface="Arial"/>
              </a:rPr>
              <a:t>1 Jun – 31 Aug 2023</a:t>
            </a:r>
            <a:endParaRPr lang="en-US" sz="1600" b="1">
              <a:solidFill>
                <a:schemeClr val="bg2">
                  <a:lumMod val="50000"/>
                </a:schemeClr>
              </a:solidFill>
              <a:latin typeface="Arial"/>
              <a:cs typeface="Arial"/>
            </a:endParaRPr>
          </a:p>
        </p:txBody>
      </p:sp>
      <p:sp>
        <p:nvSpPr>
          <p:cNvPr id="15" name="TextBox 14">
            <a:extLst>
              <a:ext uri="{FF2B5EF4-FFF2-40B4-BE49-F238E27FC236}">
                <a16:creationId xmlns:a16="http://schemas.microsoft.com/office/drawing/2014/main" id="{0563B39B-185D-E390-7808-675A70D505BF}"/>
              </a:ext>
            </a:extLst>
          </p:cNvPr>
          <p:cNvSpPr txBox="1"/>
          <p:nvPr/>
        </p:nvSpPr>
        <p:spPr>
          <a:xfrm>
            <a:off x="500894" y="1605258"/>
            <a:ext cx="1515172" cy="253916"/>
          </a:xfrm>
          <a:prstGeom prst="rect">
            <a:avLst/>
          </a:prstGeom>
          <a:noFill/>
        </p:spPr>
        <p:txBody>
          <a:bodyPr wrap="square" lIns="91440" tIns="45720" rIns="91440" bIns="45720" rtlCol="0" anchor="t">
            <a:spAutoFit/>
          </a:bodyPr>
          <a:lstStyle/>
          <a:p>
            <a:r>
              <a:rPr lang="en-US" sz="1050" b="1">
                <a:solidFill>
                  <a:schemeClr val="bg2">
                    <a:lumMod val="25000"/>
                  </a:schemeClr>
                </a:solidFill>
                <a:latin typeface="Arial"/>
                <a:cs typeface="Arial"/>
              </a:rPr>
              <a:t>Program Period:</a:t>
            </a:r>
            <a:endParaRPr lang="en-US" sz="1100" b="1">
              <a:solidFill>
                <a:schemeClr val="bg2">
                  <a:lumMod val="25000"/>
                </a:schemeClr>
              </a:solidFill>
              <a:latin typeface="Arial"/>
              <a:cs typeface="Arial"/>
            </a:endParaRPr>
          </a:p>
        </p:txBody>
      </p:sp>
      <p:sp>
        <p:nvSpPr>
          <p:cNvPr id="115" name="TextBox 114">
            <a:extLst>
              <a:ext uri="{FF2B5EF4-FFF2-40B4-BE49-F238E27FC236}">
                <a16:creationId xmlns:a16="http://schemas.microsoft.com/office/drawing/2014/main" id="{06A8F37D-A390-A2B9-9D88-B5867D4BFDC5}"/>
              </a:ext>
            </a:extLst>
          </p:cNvPr>
          <p:cNvSpPr txBox="1"/>
          <p:nvPr/>
        </p:nvSpPr>
        <p:spPr>
          <a:xfrm>
            <a:off x="1565827" y="5114556"/>
            <a:ext cx="1364991" cy="276999"/>
          </a:xfrm>
          <a:prstGeom prst="rect">
            <a:avLst/>
          </a:prstGeom>
          <a:noFill/>
        </p:spPr>
        <p:txBody>
          <a:bodyPr wrap="square" rtlCol="0">
            <a:spAutoFit/>
          </a:bodyPr>
          <a:lstStyle/>
          <a:p>
            <a:r>
              <a:rPr lang="en-US" sz="1200" b="1">
                <a:solidFill>
                  <a:srgbClr val="7030A0"/>
                </a:solidFill>
                <a:latin typeface="Arial" panose="020B0604020202020204" pitchFamily="34" charset="0"/>
                <a:cs typeface="Arial" panose="020B0604020202020204" pitchFamily="34" charset="0"/>
              </a:rPr>
              <a:t>Total Rewards:</a:t>
            </a:r>
            <a:endParaRPr lang="en-SG" sz="1200" b="1">
              <a:solidFill>
                <a:srgbClr val="7030A0"/>
              </a:solidFill>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10027CF4-858A-5CEC-3258-8D09014FB21E}"/>
              </a:ext>
            </a:extLst>
          </p:cNvPr>
          <p:cNvGrpSpPr/>
          <p:nvPr/>
        </p:nvGrpSpPr>
        <p:grpSpPr>
          <a:xfrm rot="16200000">
            <a:off x="-200741" y="2661211"/>
            <a:ext cx="1040272" cy="289485"/>
            <a:chOff x="4033380" y="2571537"/>
            <a:chExt cx="1040272" cy="289485"/>
          </a:xfrm>
        </p:grpSpPr>
        <p:sp>
          <p:nvSpPr>
            <p:cNvPr id="43" name="Rounded Rectangle 42">
              <a:extLst>
                <a:ext uri="{FF2B5EF4-FFF2-40B4-BE49-F238E27FC236}">
                  <a16:creationId xmlns:a16="http://schemas.microsoft.com/office/drawing/2014/main" id="{2F2218A5-DF81-F500-0FD0-F6082490B0CB}"/>
                </a:ext>
              </a:extLst>
            </p:cNvPr>
            <p:cNvSpPr/>
            <p:nvPr/>
          </p:nvSpPr>
          <p:spPr>
            <a:xfrm>
              <a:off x="4033380" y="2571537"/>
              <a:ext cx="1040272" cy="289485"/>
            </a:xfrm>
            <a:prstGeom prst="roundRect">
              <a:avLst>
                <a:gd name="adj" fmla="val 0"/>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C6C4C52F-9B3F-8229-278F-EEB2F9934334}"/>
                </a:ext>
              </a:extLst>
            </p:cNvPr>
            <p:cNvSpPr txBox="1"/>
            <p:nvPr/>
          </p:nvSpPr>
          <p:spPr>
            <a:xfrm>
              <a:off x="4106892" y="2572718"/>
              <a:ext cx="901209" cy="276999"/>
            </a:xfrm>
            <a:prstGeom prst="rect">
              <a:avLst/>
            </a:prstGeom>
            <a:noFill/>
          </p:spPr>
          <p:txBody>
            <a:bodyPr wrap="none" rtlCol="0">
              <a:spAutoFit/>
            </a:bodyPr>
            <a:lstStyle/>
            <a:p>
              <a:r>
                <a:rPr lang="en-US" sz="1200" b="1">
                  <a:solidFill>
                    <a:schemeClr val="bg1"/>
                  </a:solidFill>
                  <a:latin typeface="Arial" panose="020B0604020202020204" pitchFamily="34" charset="0"/>
                  <a:cs typeface="Arial" panose="020B0604020202020204" pitchFamily="34" charset="0"/>
                </a:rPr>
                <a:t>Examples</a:t>
              </a:r>
            </a:p>
          </p:txBody>
        </p:sp>
      </p:grpSp>
      <p:sp>
        <p:nvSpPr>
          <p:cNvPr id="238" name="Rectangle 237">
            <a:extLst>
              <a:ext uri="{FF2B5EF4-FFF2-40B4-BE49-F238E27FC236}">
                <a16:creationId xmlns:a16="http://schemas.microsoft.com/office/drawing/2014/main" id="{C263D709-7330-6C01-D4EF-C74C8FCB4750}"/>
              </a:ext>
            </a:extLst>
          </p:cNvPr>
          <p:cNvSpPr/>
          <p:nvPr/>
        </p:nvSpPr>
        <p:spPr>
          <a:xfrm>
            <a:off x="-3850676" y="4402721"/>
            <a:ext cx="3323722" cy="1015663"/>
          </a:xfrm>
          <a:prstGeom prst="rect">
            <a:avLst/>
          </a:prstGeom>
        </p:spPr>
        <p:txBody>
          <a:bodyPr wrap="square" lIns="91440" tIns="45720" rIns="91440" bIns="45720" anchor="t">
            <a:spAutoFit/>
          </a:bodyPr>
          <a:lstStyle/>
          <a:p>
            <a:pPr algn="ctr"/>
            <a:r>
              <a:rPr lang="en-US" sz="3000" b="1">
                <a:solidFill>
                  <a:srgbClr val="FF0000"/>
                </a:solidFill>
                <a:latin typeface="Arial"/>
                <a:ea typeface="+mn-lt"/>
                <a:cs typeface="Arial"/>
              </a:rPr>
              <a:t>PENDING APPROVAL</a:t>
            </a:r>
            <a:endParaRPr lang="en-US" sz="3000" b="1">
              <a:solidFill>
                <a:srgbClr val="FF0000"/>
              </a:solidFill>
              <a:cs typeface="Calibri" panose="020F0502020204030204"/>
            </a:endParaRPr>
          </a:p>
        </p:txBody>
      </p:sp>
      <p:sp>
        <p:nvSpPr>
          <p:cNvPr id="239" name="Flowchart: Preparation 238">
            <a:extLst>
              <a:ext uri="{FF2B5EF4-FFF2-40B4-BE49-F238E27FC236}">
                <a16:creationId xmlns:a16="http://schemas.microsoft.com/office/drawing/2014/main" id="{018341B4-24C7-C417-6A6F-B7B677BBFBAC}"/>
              </a:ext>
            </a:extLst>
          </p:cNvPr>
          <p:cNvSpPr/>
          <p:nvPr/>
        </p:nvSpPr>
        <p:spPr>
          <a:xfrm>
            <a:off x="3549291" y="570807"/>
            <a:ext cx="1099579" cy="515723"/>
          </a:xfrm>
          <a:prstGeom prst="flowChartPreparat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Arial" panose="020B0604020202020204" pitchFamily="34" charset="0"/>
                <a:cs typeface="Arial" panose="020B0604020202020204" pitchFamily="34" charset="0"/>
              </a:rPr>
              <a:t>NEW</a:t>
            </a:r>
          </a:p>
        </p:txBody>
      </p:sp>
    </p:spTree>
    <p:extLst>
      <p:ext uri="{BB962C8B-B14F-4D97-AF65-F5344CB8AC3E}">
        <p14:creationId xmlns:p14="http://schemas.microsoft.com/office/powerpoint/2010/main" val="3599091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6EE554-8827-3D45-9920-6390D4166A4A}"/>
              </a:ext>
            </a:extLst>
          </p:cNvPr>
          <p:cNvSpPr/>
          <p:nvPr/>
        </p:nvSpPr>
        <p:spPr>
          <a:xfrm rot="5400000">
            <a:off x="1344707" y="-968187"/>
            <a:ext cx="6454589" cy="88427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F4E03B2-185B-8441-BEA4-3A8E5529D7E3}"/>
              </a:ext>
            </a:extLst>
          </p:cNvPr>
          <p:cNvPicPr>
            <a:picLocks noChangeAspect="1"/>
          </p:cNvPicPr>
          <p:nvPr/>
        </p:nvPicPr>
        <p:blipFill rotWithShape="1">
          <a:blip r:embed="rId3">
            <a:extLst>
              <a:ext uri="{28A0092B-C50C-407E-A947-70E740481C1C}">
                <a14:useLocalDpi xmlns:a14="http://schemas.microsoft.com/office/drawing/2010/main" val="0"/>
              </a:ext>
            </a:extLst>
          </a:blip>
          <a:srcRect l="14680" t="-1366" r="23199" b="40768"/>
          <a:stretch/>
        </p:blipFill>
        <p:spPr>
          <a:xfrm>
            <a:off x="152400" y="130156"/>
            <a:ext cx="8835081" cy="6090288"/>
          </a:xfrm>
          <a:prstGeom prst="rect">
            <a:avLst/>
          </a:prstGeom>
        </p:spPr>
      </p:pic>
      <p:sp>
        <p:nvSpPr>
          <p:cNvPr id="30" name="Rounded Rectangle 29">
            <a:extLst>
              <a:ext uri="{FF2B5EF4-FFF2-40B4-BE49-F238E27FC236}">
                <a16:creationId xmlns:a16="http://schemas.microsoft.com/office/drawing/2014/main" id="{81E5F86B-335E-A640-97E1-32B1B7A967AF}"/>
              </a:ext>
            </a:extLst>
          </p:cNvPr>
          <p:cNvSpPr/>
          <p:nvPr/>
        </p:nvSpPr>
        <p:spPr>
          <a:xfrm>
            <a:off x="5597912" y="2569464"/>
            <a:ext cx="3100039" cy="1984248"/>
          </a:xfrm>
          <a:prstGeom prst="roundRect">
            <a:avLst/>
          </a:prstGeom>
          <a:solidFill>
            <a:schemeClr val="bg1">
              <a:lumMod val="95000"/>
            </a:schemeClr>
          </a:soli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D5BEFD1-901E-9747-BB16-F3F08EDCE428}"/>
              </a:ext>
            </a:extLst>
          </p:cNvPr>
          <p:cNvGrpSpPr/>
          <p:nvPr/>
        </p:nvGrpSpPr>
        <p:grpSpPr>
          <a:xfrm>
            <a:off x="253327" y="0"/>
            <a:ext cx="2364619" cy="736599"/>
            <a:chOff x="253327" y="0"/>
            <a:chExt cx="2364619" cy="736599"/>
          </a:xfrm>
        </p:grpSpPr>
        <p:sp>
          <p:nvSpPr>
            <p:cNvPr id="52" name="Rectangle 51">
              <a:extLst>
                <a:ext uri="{FF2B5EF4-FFF2-40B4-BE49-F238E27FC236}">
                  <a16:creationId xmlns:a16="http://schemas.microsoft.com/office/drawing/2014/main" id="{9256BC29-31D4-B841-83FE-00C67D7A3FB3}"/>
                </a:ext>
              </a:extLst>
            </p:cNvPr>
            <p:cNvSpPr/>
            <p:nvPr/>
          </p:nvSpPr>
          <p:spPr>
            <a:xfrm>
              <a:off x="359226" y="0"/>
              <a:ext cx="2171367" cy="6894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BA0FD39-0F3F-C745-8CAC-ED41B12AD122}"/>
                </a:ext>
              </a:extLst>
            </p:cNvPr>
            <p:cNvSpPr/>
            <p:nvPr/>
          </p:nvSpPr>
          <p:spPr>
            <a:xfrm>
              <a:off x="359227" y="649514"/>
              <a:ext cx="2171367" cy="8708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BE7B7F4-96FE-FA44-B4C0-4F657C8B59B4}"/>
                </a:ext>
              </a:extLst>
            </p:cNvPr>
            <p:cNvSpPr txBox="1"/>
            <p:nvPr/>
          </p:nvSpPr>
          <p:spPr>
            <a:xfrm>
              <a:off x="253327" y="64511"/>
              <a:ext cx="2364619" cy="584776"/>
            </a:xfrm>
            <a:prstGeom prst="rect">
              <a:avLst/>
            </a:prstGeom>
            <a:noFill/>
            <a:effectLst/>
          </p:spPr>
          <p:txBody>
            <a:bodyPr wrap="square" rtlCol="0">
              <a:spAutoFit/>
            </a:bodyPr>
            <a:lstStyle/>
            <a:p>
              <a:pPr lvl="0" algn="ctr" defTabSz="914400">
                <a:defRPr/>
              </a:pPr>
              <a:r>
                <a:rPr lang="en-US" sz="1600" b="1">
                  <a:solidFill>
                    <a:schemeClr val="bg1"/>
                  </a:solidFill>
                  <a:latin typeface="Arial" panose="020B0604020202020204" pitchFamily="34" charset="0"/>
                  <a:cs typeface="Arial" panose="020B0604020202020204" pitchFamily="34" charset="0"/>
                </a:rPr>
                <a:t>RENEWAL</a:t>
              </a:r>
            </a:p>
            <a:p>
              <a:pPr lvl="0" algn="ctr" defTabSz="914400">
                <a:defRPr/>
              </a:pPr>
              <a:r>
                <a:rPr lang="en-US" sz="1600" b="1">
                  <a:solidFill>
                    <a:schemeClr val="bg1"/>
                  </a:solidFill>
                  <a:latin typeface="Arial" panose="020B0604020202020204" pitchFamily="34" charset="0"/>
                  <a:cs typeface="Arial" panose="020B0604020202020204" pitchFamily="34" charset="0"/>
                </a:rPr>
                <a:t>PROMOTION</a:t>
              </a:r>
            </a:p>
          </p:txBody>
        </p:sp>
      </p:grpSp>
      <p:pic>
        <p:nvPicPr>
          <p:cNvPr id="60" name="Picture 59" descr="Amway-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7531" y="269768"/>
            <a:ext cx="1294190" cy="541754"/>
          </a:xfrm>
          <a:prstGeom prst="rect">
            <a:avLst/>
          </a:prstGeom>
        </p:spPr>
      </p:pic>
      <p:sp>
        <p:nvSpPr>
          <p:cNvPr id="7" name="Rectangle 6"/>
          <p:cNvSpPr/>
          <p:nvPr/>
        </p:nvSpPr>
        <p:spPr>
          <a:xfrm>
            <a:off x="5767282" y="974992"/>
            <a:ext cx="2948349" cy="1446550"/>
          </a:xfrm>
          <a:prstGeom prst="rect">
            <a:avLst/>
          </a:prstGeom>
        </p:spPr>
        <p:txBody>
          <a:bodyPr wrap="square">
            <a:spAutoFit/>
          </a:bodyPr>
          <a:lstStyle/>
          <a:p>
            <a:r>
              <a:rPr lang="en-US" sz="1100">
                <a:latin typeface="Arial" panose="020B0604020202020204" pitchFamily="34" charset="0"/>
                <a:cs typeface="Arial" panose="020B0604020202020204" pitchFamily="34" charset="0"/>
              </a:rPr>
              <a:t>It’s that time of the year. Time to remind your ABOs &amp; APCs to renew their membership, and we will reward them for doing just that! They can enjoy a RM20/B$10 </a:t>
            </a:r>
            <a:r>
              <a:rPr lang="en-US" sz="1100" err="1">
                <a:latin typeface="Arial" panose="020B0604020202020204" pitchFamily="34" charset="0"/>
                <a:cs typeface="Arial" panose="020B0604020202020204" pitchFamily="34" charset="0"/>
              </a:rPr>
              <a:t>eCoupon</a:t>
            </a:r>
            <a:r>
              <a:rPr lang="en-US" sz="1100">
                <a:latin typeface="Arial" panose="020B0604020202020204" pitchFamily="34" charset="0"/>
                <a:cs typeface="Arial" panose="020B0604020202020204" pitchFamily="34" charset="0"/>
              </a:rPr>
              <a:t> on us when they renew so they and their loved ones can continue to shop for Amway products. So remember to share this promo with them!</a:t>
            </a:r>
          </a:p>
        </p:txBody>
      </p:sp>
      <p:sp>
        <p:nvSpPr>
          <p:cNvPr id="55" name="Rectangle 54"/>
          <p:cNvSpPr/>
          <p:nvPr/>
        </p:nvSpPr>
        <p:spPr>
          <a:xfrm>
            <a:off x="6761343" y="6398458"/>
            <a:ext cx="2242614" cy="215444"/>
          </a:xfrm>
          <a:prstGeom prst="rect">
            <a:avLst/>
          </a:prstGeom>
        </p:spPr>
        <p:txBody>
          <a:bodyPr wrap="square">
            <a:spAutoFit/>
          </a:bodyPr>
          <a:lstStyle/>
          <a:p>
            <a:r>
              <a:rPr lang="en-US" sz="800"/>
              <a:t>*with a Minimum Order Value of RM200/B$100</a:t>
            </a:r>
          </a:p>
        </p:txBody>
      </p:sp>
      <p:pic>
        <p:nvPicPr>
          <p:cNvPr id="65" name="Picture 64" descr="Text, chat or text message&#10;&#10;Description automatically generated">
            <a:extLst>
              <a:ext uri="{FF2B5EF4-FFF2-40B4-BE49-F238E27FC236}">
                <a16:creationId xmlns:a16="http://schemas.microsoft.com/office/drawing/2014/main" id="{D94CCC37-D2DD-4F82-B402-1B743E9DDA64}"/>
              </a:ext>
            </a:extLst>
          </p:cNvPr>
          <p:cNvPicPr>
            <a:picLocks noChangeAspect="1"/>
          </p:cNvPicPr>
          <p:nvPr/>
        </p:nvPicPr>
        <p:blipFill rotWithShape="1">
          <a:blip r:embed="rId5">
            <a:extLst>
              <a:ext uri="{28A0092B-C50C-407E-A947-70E740481C1C}">
                <a14:useLocalDpi xmlns:a14="http://schemas.microsoft.com/office/drawing/2010/main" val="0"/>
              </a:ext>
            </a:extLst>
          </a:blip>
          <a:srcRect l="27521" t="68799" r="26128" b="16182"/>
          <a:stretch/>
        </p:blipFill>
        <p:spPr>
          <a:xfrm>
            <a:off x="-4213814" y="-175447"/>
            <a:ext cx="3197103" cy="1465925"/>
          </a:xfrm>
          <a:prstGeom prst="rect">
            <a:avLst/>
          </a:prstGeom>
        </p:spPr>
      </p:pic>
      <p:sp>
        <p:nvSpPr>
          <p:cNvPr id="8" name="TextBox 7">
            <a:extLst>
              <a:ext uri="{FF2B5EF4-FFF2-40B4-BE49-F238E27FC236}">
                <a16:creationId xmlns:a16="http://schemas.microsoft.com/office/drawing/2014/main" id="{0336BBE1-2EF7-41B7-AE1C-484D3C42902E}"/>
              </a:ext>
            </a:extLst>
          </p:cNvPr>
          <p:cNvSpPr txBox="1"/>
          <p:nvPr/>
        </p:nvSpPr>
        <p:spPr>
          <a:xfrm>
            <a:off x="-2957102" y="836418"/>
            <a:ext cx="2017027" cy="276999"/>
          </a:xfrm>
          <a:prstGeom prst="rect">
            <a:avLst/>
          </a:prstGeom>
          <a:solidFill>
            <a:schemeClr val="bg1"/>
          </a:solidFill>
        </p:spPr>
        <p:txBody>
          <a:bodyPr wrap="none" rtlCol="0">
            <a:spAutoFit/>
          </a:bodyPr>
          <a:lstStyle/>
          <a:p>
            <a:r>
              <a:rPr lang="en-US" sz="1200" b="1">
                <a:solidFill>
                  <a:srgbClr val="FF0000"/>
                </a:solidFill>
              </a:rPr>
              <a:t>1 Sep (10am) to 31 Aug 2023</a:t>
            </a:r>
          </a:p>
        </p:txBody>
      </p:sp>
      <p:sp>
        <p:nvSpPr>
          <p:cNvPr id="10" name="TextBox 9">
            <a:extLst>
              <a:ext uri="{FF2B5EF4-FFF2-40B4-BE49-F238E27FC236}">
                <a16:creationId xmlns:a16="http://schemas.microsoft.com/office/drawing/2014/main" id="{7501414D-D515-4ADC-A5FC-2AE6348347F7}"/>
              </a:ext>
            </a:extLst>
          </p:cNvPr>
          <p:cNvSpPr txBox="1"/>
          <p:nvPr/>
        </p:nvSpPr>
        <p:spPr>
          <a:xfrm>
            <a:off x="-5982735" y="2484711"/>
            <a:ext cx="3461181" cy="2400657"/>
          </a:xfrm>
          <a:prstGeom prst="rect">
            <a:avLst/>
          </a:prstGeom>
          <a:noFill/>
        </p:spPr>
        <p:txBody>
          <a:bodyPr wrap="square" rtlCol="0">
            <a:spAutoFit/>
          </a:bodyPr>
          <a:lstStyle/>
          <a:p>
            <a:r>
              <a:rPr lang="en-US" sz="5000">
                <a:solidFill>
                  <a:srgbClr val="FF0000"/>
                </a:solidFill>
              </a:rPr>
              <a:t>&lt;Layout &amp; design to change&gt;</a:t>
            </a:r>
          </a:p>
        </p:txBody>
      </p:sp>
      <p:sp>
        <p:nvSpPr>
          <p:cNvPr id="12" name="TextBox 11">
            <a:extLst>
              <a:ext uri="{FF2B5EF4-FFF2-40B4-BE49-F238E27FC236}">
                <a16:creationId xmlns:a16="http://schemas.microsoft.com/office/drawing/2014/main" id="{0FE7877C-0CC8-4C7A-A7F7-3745CFAED892}"/>
              </a:ext>
            </a:extLst>
          </p:cNvPr>
          <p:cNvSpPr txBox="1"/>
          <p:nvPr/>
        </p:nvSpPr>
        <p:spPr>
          <a:xfrm>
            <a:off x="-3419083" y="-339569"/>
            <a:ext cx="974049" cy="553998"/>
          </a:xfrm>
          <a:prstGeom prst="rect">
            <a:avLst/>
          </a:prstGeom>
          <a:noFill/>
        </p:spPr>
        <p:txBody>
          <a:bodyPr wrap="none" rtlCol="0">
            <a:spAutoFit/>
          </a:bodyPr>
          <a:lstStyle/>
          <a:p>
            <a:r>
              <a:rPr lang="en-US" sz="3000" b="1">
                <a:solidFill>
                  <a:srgbClr val="FF0000"/>
                </a:solidFill>
              </a:rPr>
              <a:t>/APC</a:t>
            </a:r>
          </a:p>
        </p:txBody>
      </p:sp>
      <p:pic>
        <p:nvPicPr>
          <p:cNvPr id="25" name="Picture 24">
            <a:extLst>
              <a:ext uri="{FF2B5EF4-FFF2-40B4-BE49-F238E27FC236}">
                <a16:creationId xmlns:a16="http://schemas.microsoft.com/office/drawing/2014/main" id="{A4EB1E55-6D02-6E48-BE36-1C3303B0FE1C}"/>
              </a:ext>
            </a:extLst>
          </p:cNvPr>
          <p:cNvPicPr>
            <a:picLocks noChangeAspect="1"/>
          </p:cNvPicPr>
          <p:nvPr/>
        </p:nvPicPr>
        <p:blipFill rotWithShape="1">
          <a:blip r:embed="rId6">
            <a:extLst>
              <a:ext uri="{28A0092B-C50C-407E-A947-70E740481C1C}">
                <a14:useLocalDpi xmlns:a14="http://schemas.microsoft.com/office/drawing/2010/main" val="0"/>
              </a:ext>
            </a:extLst>
          </a:blip>
          <a:srcRect l="16117" t="4924" r="21648" b="8503"/>
          <a:stretch/>
        </p:blipFill>
        <p:spPr>
          <a:xfrm>
            <a:off x="719645" y="935200"/>
            <a:ext cx="4195255" cy="4123882"/>
          </a:xfrm>
          <a:prstGeom prst="rect">
            <a:avLst/>
          </a:prstGeom>
        </p:spPr>
      </p:pic>
      <p:pic>
        <p:nvPicPr>
          <p:cNvPr id="23" name="Picture 22">
            <a:extLst>
              <a:ext uri="{FF2B5EF4-FFF2-40B4-BE49-F238E27FC236}">
                <a16:creationId xmlns:a16="http://schemas.microsoft.com/office/drawing/2014/main" id="{73850382-89F0-8A41-A823-34DC481A7112}"/>
              </a:ext>
            </a:extLst>
          </p:cNvPr>
          <p:cNvPicPr>
            <a:picLocks noChangeAspect="1"/>
          </p:cNvPicPr>
          <p:nvPr/>
        </p:nvPicPr>
        <p:blipFill rotWithShape="1">
          <a:blip r:embed="rId7">
            <a:extLst>
              <a:ext uri="{28A0092B-C50C-407E-A947-70E740481C1C}">
                <a14:useLocalDpi xmlns:a14="http://schemas.microsoft.com/office/drawing/2010/main" val="0"/>
              </a:ext>
            </a:extLst>
          </a:blip>
          <a:srcRect l="21059" r="21765" b="9003"/>
          <a:stretch/>
        </p:blipFill>
        <p:spPr>
          <a:xfrm>
            <a:off x="1101586" y="657867"/>
            <a:ext cx="3483114" cy="3917260"/>
          </a:xfrm>
          <a:prstGeom prst="rect">
            <a:avLst/>
          </a:prstGeom>
        </p:spPr>
      </p:pic>
      <p:pic>
        <p:nvPicPr>
          <p:cNvPr id="29" name="Picture 28">
            <a:extLst>
              <a:ext uri="{FF2B5EF4-FFF2-40B4-BE49-F238E27FC236}">
                <a16:creationId xmlns:a16="http://schemas.microsoft.com/office/drawing/2014/main" id="{F6C4EC6D-7DB3-684B-B2E6-6A282FC31E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6908" y="-518040"/>
            <a:ext cx="4490986" cy="6858000"/>
          </a:xfrm>
          <a:prstGeom prst="rect">
            <a:avLst/>
          </a:prstGeom>
        </p:spPr>
      </p:pic>
      <p:grpSp>
        <p:nvGrpSpPr>
          <p:cNvPr id="40" name="Group 39">
            <a:extLst>
              <a:ext uri="{FF2B5EF4-FFF2-40B4-BE49-F238E27FC236}">
                <a16:creationId xmlns:a16="http://schemas.microsoft.com/office/drawing/2014/main" id="{5642EA1C-9278-B743-8035-786FE7E61623}"/>
              </a:ext>
            </a:extLst>
          </p:cNvPr>
          <p:cNvGrpSpPr/>
          <p:nvPr/>
        </p:nvGrpSpPr>
        <p:grpSpPr>
          <a:xfrm>
            <a:off x="-1" y="3470827"/>
            <a:ext cx="6005385" cy="2831518"/>
            <a:chOff x="-1" y="3470827"/>
            <a:chExt cx="6005385" cy="2831518"/>
          </a:xfrm>
        </p:grpSpPr>
        <p:pic>
          <p:nvPicPr>
            <p:cNvPr id="6" name="Picture 5">
              <a:extLst>
                <a:ext uri="{FF2B5EF4-FFF2-40B4-BE49-F238E27FC236}">
                  <a16:creationId xmlns:a16="http://schemas.microsoft.com/office/drawing/2014/main" id="{C77AB858-ADB9-A049-A030-5FF5DD7E5E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3470827"/>
              <a:ext cx="6005385" cy="2831518"/>
            </a:xfrm>
            <a:prstGeom prst="rect">
              <a:avLst/>
            </a:prstGeom>
            <a:effectLst>
              <a:outerShdw blurRad="50800" dist="69056" dir="2700000" algn="tl" rotWithShape="0">
                <a:prstClr val="black">
                  <a:alpha val="40000"/>
                </a:prstClr>
              </a:outerShdw>
            </a:effectLst>
          </p:spPr>
        </p:pic>
        <p:sp>
          <p:nvSpPr>
            <p:cNvPr id="45" name="TextBox 44">
              <a:extLst>
                <a:ext uri="{FF2B5EF4-FFF2-40B4-BE49-F238E27FC236}">
                  <a16:creationId xmlns:a16="http://schemas.microsoft.com/office/drawing/2014/main" id="{1F8200B4-FBBD-AC44-8B0F-41542636B89F}"/>
                </a:ext>
              </a:extLst>
            </p:cNvPr>
            <p:cNvSpPr txBox="1"/>
            <p:nvPr/>
          </p:nvSpPr>
          <p:spPr>
            <a:xfrm rot="21058849">
              <a:off x="1252759" y="5301800"/>
              <a:ext cx="4123146" cy="271613"/>
            </a:xfrm>
            <a:prstGeom prst="rect">
              <a:avLst/>
            </a:prstGeom>
            <a:noFill/>
            <a:ln>
              <a:noFill/>
            </a:ln>
            <a:effectLst/>
          </p:spPr>
          <p:txBody>
            <a:bodyPr wrap="square" rtlCol="0">
              <a:spAutoFit/>
            </a:bodyPr>
            <a:lstStyle/>
            <a:p>
              <a:pPr>
                <a:lnSpc>
                  <a:spcPts val="1480"/>
                </a:lnSpc>
                <a:defRPr/>
              </a:pPr>
              <a:r>
                <a:rPr lang="en-US" sz="1200">
                  <a:solidFill>
                    <a:schemeClr val="bg1"/>
                  </a:solidFill>
                  <a:latin typeface="Arial" panose="020B0604020202020204" pitchFamily="34" charset="0"/>
                  <a:cs typeface="Arial" panose="020B0604020202020204" pitchFamily="34" charset="0"/>
                </a:rPr>
                <a:t>Promotion Period 1 Sep 2022 to 31 Aug 2023</a:t>
              </a:r>
            </a:p>
          </p:txBody>
        </p:sp>
        <p:sp>
          <p:nvSpPr>
            <p:cNvPr id="46" name="TextBox 45">
              <a:extLst>
                <a:ext uri="{FF2B5EF4-FFF2-40B4-BE49-F238E27FC236}">
                  <a16:creationId xmlns:a16="http://schemas.microsoft.com/office/drawing/2014/main" id="{DA3AEF96-45E8-FE43-8585-A1EB92F8CCD0}"/>
                </a:ext>
              </a:extLst>
            </p:cNvPr>
            <p:cNvSpPr txBox="1"/>
            <p:nvPr/>
          </p:nvSpPr>
          <p:spPr>
            <a:xfrm rot="21058849">
              <a:off x="989558" y="5152411"/>
              <a:ext cx="3899301" cy="310213"/>
            </a:xfrm>
            <a:prstGeom prst="rect">
              <a:avLst/>
            </a:prstGeom>
            <a:noFill/>
            <a:ln>
              <a:noFill/>
            </a:ln>
            <a:effectLst/>
          </p:spPr>
          <p:txBody>
            <a:bodyPr wrap="square" rtlCol="0">
              <a:spAutoFit/>
            </a:bodyPr>
            <a:lstStyle/>
            <a:p>
              <a:pPr algn="ctr">
                <a:lnSpc>
                  <a:spcPts val="1480"/>
                </a:lnSpc>
                <a:defRPr/>
              </a:pPr>
              <a:r>
                <a:rPr lang="en-US" sz="2600" b="1">
                  <a:solidFill>
                    <a:srgbClr val="FFD600"/>
                  </a:solidFill>
                  <a:latin typeface="Arial Narrow" panose="020B0604020202020204" pitchFamily="34" charset="0"/>
                  <a:cs typeface="Arial Narrow" panose="020B0604020202020204" pitchFamily="34" charset="0"/>
                </a:rPr>
                <a:t>RENEWAL PROMOTION</a:t>
              </a:r>
              <a:endParaRPr kumimoji="0" lang="en-US" sz="2600" b="1" u="none" strike="noStrike" kern="1200" cap="none" normalizeH="0" baseline="0" noProof="0">
                <a:ln>
                  <a:noFill/>
                </a:ln>
                <a:solidFill>
                  <a:srgbClr val="FFD600"/>
                </a:solidFill>
                <a:effectLst/>
                <a:uLnTx/>
                <a:uFillTx/>
                <a:latin typeface="Arial Narrow" panose="020B0604020202020204" pitchFamily="34" charset="0"/>
                <a:cs typeface="Arial Narrow" panose="020B0604020202020204" pitchFamily="34" charset="0"/>
              </a:endParaRPr>
            </a:p>
          </p:txBody>
        </p:sp>
        <p:sp>
          <p:nvSpPr>
            <p:cNvPr id="49" name="TextBox 48">
              <a:extLst>
                <a:ext uri="{FF2B5EF4-FFF2-40B4-BE49-F238E27FC236}">
                  <a16:creationId xmlns:a16="http://schemas.microsoft.com/office/drawing/2014/main" id="{AD3A12AF-1AD4-804C-8A83-BDB32455F7AA}"/>
                </a:ext>
              </a:extLst>
            </p:cNvPr>
            <p:cNvSpPr txBox="1"/>
            <p:nvPr/>
          </p:nvSpPr>
          <p:spPr>
            <a:xfrm rot="21017034">
              <a:off x="342467" y="4446647"/>
              <a:ext cx="5146568" cy="335733"/>
            </a:xfrm>
            <a:prstGeom prst="rect">
              <a:avLst/>
            </a:prstGeom>
            <a:noFill/>
            <a:ln>
              <a:noFill/>
            </a:ln>
            <a:effectLst/>
          </p:spPr>
          <p:txBody>
            <a:bodyPr wrap="square" rtlCol="0">
              <a:spAutoFit/>
            </a:bodyPr>
            <a:lstStyle/>
            <a:p>
              <a:pPr algn="ctr">
                <a:lnSpc>
                  <a:spcPts val="1480"/>
                </a:lnSpc>
                <a:defRPr/>
              </a:pPr>
              <a:r>
                <a:rPr lang="en-US" sz="3500" b="1">
                  <a:solidFill>
                    <a:schemeClr val="bg1"/>
                  </a:solidFill>
                  <a:latin typeface="Arial Narrow" panose="020B0604020202020204" pitchFamily="34" charset="0"/>
                  <a:cs typeface="Arial Narrow" panose="020B0604020202020204" pitchFamily="34" charset="0"/>
                </a:rPr>
                <a:t>ABO/APC MEMBERSHIP</a:t>
              </a:r>
              <a:endParaRPr kumimoji="0" lang="en-US" sz="3500" b="1" u="none" strike="noStrike" kern="1200" cap="none" normalizeH="0" baseline="0" noProof="0">
                <a:ln>
                  <a:noFill/>
                </a:ln>
                <a:solidFill>
                  <a:schemeClr val="bg1"/>
                </a:solidFill>
                <a:effectLst/>
                <a:uLnTx/>
                <a:uFillTx/>
                <a:latin typeface="Arial Narrow" panose="020B0604020202020204" pitchFamily="34" charset="0"/>
                <a:cs typeface="Arial Narrow" panose="020B0604020202020204" pitchFamily="34" charset="0"/>
              </a:endParaRPr>
            </a:p>
          </p:txBody>
        </p:sp>
      </p:grpSp>
      <p:sp>
        <p:nvSpPr>
          <p:cNvPr id="57" name="Rectangle 56">
            <a:extLst>
              <a:ext uri="{FF2B5EF4-FFF2-40B4-BE49-F238E27FC236}">
                <a16:creationId xmlns:a16="http://schemas.microsoft.com/office/drawing/2014/main" id="{8D30F6BE-1594-0944-BE7F-BDAD1C3425C5}"/>
              </a:ext>
            </a:extLst>
          </p:cNvPr>
          <p:cNvSpPr/>
          <p:nvPr/>
        </p:nvSpPr>
        <p:spPr>
          <a:xfrm>
            <a:off x="5757862" y="2666083"/>
            <a:ext cx="2901506" cy="1348133"/>
          </a:xfrm>
          <a:prstGeom prst="rect">
            <a:avLst/>
          </a:prstGeom>
        </p:spPr>
        <p:txBody>
          <a:bodyPr wrap="square">
            <a:spAutoFit/>
          </a:bodyPr>
          <a:lstStyle/>
          <a:p>
            <a:r>
              <a:rPr lang="en-US" sz="2000" b="1">
                <a:solidFill>
                  <a:srgbClr val="2A5476"/>
                </a:solidFill>
                <a:latin typeface="Arial" panose="020B0604020202020204" pitchFamily="34" charset="0"/>
                <a:cs typeface="Arial" panose="020B0604020202020204" pitchFamily="34" charset="0"/>
              </a:rPr>
              <a:t>Renew Your ABO/APC Membership &amp; Be Rewarded With A</a:t>
            </a:r>
          </a:p>
          <a:p>
            <a:r>
              <a:rPr lang="en-US" sz="2000" b="1">
                <a:solidFill>
                  <a:srgbClr val="F58222"/>
                </a:solidFill>
                <a:latin typeface="Arial" panose="020B0604020202020204" pitchFamily="34" charset="0"/>
                <a:cs typeface="Arial" panose="020B0604020202020204" pitchFamily="34" charset="0"/>
              </a:rPr>
              <a:t>RM20/B$10 </a:t>
            </a:r>
            <a:r>
              <a:rPr lang="en-US" sz="2000" b="1" err="1">
                <a:solidFill>
                  <a:srgbClr val="F58222"/>
                </a:solidFill>
                <a:latin typeface="Arial" panose="020B0604020202020204" pitchFamily="34" charset="0"/>
                <a:cs typeface="Arial" panose="020B0604020202020204" pitchFamily="34" charset="0"/>
              </a:rPr>
              <a:t>eCoupon</a:t>
            </a:r>
            <a:r>
              <a:rPr lang="en-US" sz="2000" b="1">
                <a:solidFill>
                  <a:srgbClr val="F58222"/>
                </a:solidFill>
                <a:latin typeface="Arial" panose="020B0604020202020204" pitchFamily="34" charset="0"/>
                <a:cs typeface="Arial" panose="020B0604020202020204" pitchFamily="34" charset="0"/>
              </a:rPr>
              <a:t>*</a:t>
            </a:r>
          </a:p>
        </p:txBody>
      </p:sp>
      <p:sp>
        <p:nvSpPr>
          <p:cNvPr id="54" name="Rectangle 53">
            <a:extLst>
              <a:ext uri="{FF2B5EF4-FFF2-40B4-BE49-F238E27FC236}">
                <a16:creationId xmlns:a16="http://schemas.microsoft.com/office/drawing/2014/main" id="{D372AAA6-C080-4EA6-BE8C-A7C3613C0F99}"/>
              </a:ext>
            </a:extLst>
          </p:cNvPr>
          <p:cNvSpPr/>
          <p:nvPr/>
        </p:nvSpPr>
        <p:spPr>
          <a:xfrm>
            <a:off x="5594240" y="4943034"/>
            <a:ext cx="3426008" cy="1004699"/>
          </a:xfrm>
          <a:prstGeom prst="rect">
            <a:avLst/>
          </a:prstGeom>
        </p:spPr>
        <p:txBody>
          <a:bodyPr wrap="square">
            <a:spAutoFit/>
          </a:bodyPr>
          <a:lstStyle/>
          <a:p>
            <a:pPr marL="0" marR="0">
              <a:lnSpc>
                <a:spcPct val="107000"/>
              </a:lnSpc>
              <a:spcBef>
                <a:spcPts val="0"/>
              </a:spcBef>
              <a:spcAft>
                <a:spcPts val="800"/>
              </a:spcAft>
            </a:pPr>
            <a:r>
              <a:rPr lang="en-US" sz="800" b="1">
                <a:solidFill>
                  <a:schemeClr val="bg1"/>
                </a:solidFill>
                <a:effectLst/>
                <a:latin typeface="Arial" panose="020B0604020202020204" pitchFamily="34" charset="0"/>
                <a:ea typeface="DengXian" panose="02010600030101010101" pitchFamily="2" charset="-122"/>
                <a:cs typeface="Arial" panose="020B0604020202020204" pitchFamily="34" charset="0"/>
              </a:rPr>
              <a:t>Terms &amp; Conditions:</a:t>
            </a:r>
            <a:br>
              <a:rPr lang="en-US" sz="800">
                <a:solidFill>
                  <a:schemeClr val="bg1"/>
                </a:solidFill>
                <a:effectLst/>
                <a:latin typeface="Arial" panose="020B0604020202020204" pitchFamily="34" charset="0"/>
                <a:ea typeface="DengXian" panose="02010600030101010101" pitchFamily="2" charset="-122"/>
                <a:cs typeface="Arial" panose="020B0604020202020204" pitchFamily="34" charset="0"/>
              </a:rPr>
            </a:br>
            <a:r>
              <a:rPr lang="en-US" sz="800">
                <a:solidFill>
                  <a:schemeClr val="bg1"/>
                </a:solidFill>
                <a:effectLst/>
                <a:latin typeface="Arial" panose="020B0604020202020204" pitchFamily="34" charset="0"/>
                <a:ea typeface="DengXian" panose="02010600030101010101" pitchFamily="2" charset="-122"/>
                <a:cs typeface="Arial" panose="020B0604020202020204" pitchFamily="34" charset="0"/>
              </a:rPr>
              <a:t>• This promotion is valid to all Malaysian &amp; Bruneian ABOs &amp; APCs.</a:t>
            </a:r>
            <a:br>
              <a:rPr lang="en-US" sz="800">
                <a:solidFill>
                  <a:schemeClr val="bg1"/>
                </a:solidFill>
                <a:effectLst/>
                <a:latin typeface="Arial" panose="020B0604020202020204" pitchFamily="34" charset="0"/>
                <a:ea typeface="DengXian" panose="02010600030101010101" pitchFamily="2" charset="-122"/>
                <a:cs typeface="Arial" panose="020B0604020202020204" pitchFamily="34" charset="0"/>
              </a:rPr>
            </a:br>
            <a:r>
              <a:rPr lang="en-US" sz="800">
                <a:solidFill>
                  <a:schemeClr val="bg1"/>
                </a:solidFill>
                <a:effectLst/>
                <a:latin typeface="Arial" panose="020B0604020202020204" pitchFamily="34" charset="0"/>
                <a:ea typeface="DengXian" panose="02010600030101010101" pitchFamily="2" charset="-122"/>
                <a:cs typeface="Arial" panose="020B0604020202020204" pitchFamily="34" charset="0"/>
              </a:rPr>
              <a:t>• The </a:t>
            </a:r>
            <a:r>
              <a:rPr lang="en-US" sz="800" err="1">
                <a:solidFill>
                  <a:schemeClr val="bg1"/>
                </a:solidFill>
                <a:effectLst/>
                <a:latin typeface="Arial" panose="020B0604020202020204" pitchFamily="34" charset="0"/>
                <a:ea typeface="DengXian" panose="02010600030101010101" pitchFamily="2" charset="-122"/>
                <a:cs typeface="Arial" panose="020B0604020202020204" pitchFamily="34" charset="0"/>
              </a:rPr>
              <a:t>eCoupon</a:t>
            </a:r>
            <a:r>
              <a:rPr lang="en-US" sz="800">
                <a:solidFill>
                  <a:schemeClr val="bg1"/>
                </a:solidFill>
                <a:effectLst/>
                <a:latin typeface="Arial" panose="020B0604020202020204" pitchFamily="34" charset="0"/>
                <a:ea typeface="DengXian" panose="02010600030101010101" pitchFamily="2" charset="-122"/>
                <a:cs typeface="Arial" panose="020B0604020202020204" pitchFamily="34" charset="0"/>
              </a:rPr>
              <a:t> is valid for 60 days from the date of issuance.</a:t>
            </a:r>
            <a:br>
              <a:rPr lang="en-US" sz="800">
                <a:solidFill>
                  <a:schemeClr val="bg1"/>
                </a:solidFill>
                <a:effectLst/>
                <a:latin typeface="Arial" panose="020B0604020202020204" pitchFamily="34" charset="0"/>
                <a:ea typeface="DengXian" panose="02010600030101010101" pitchFamily="2" charset="-122"/>
                <a:cs typeface="Arial" panose="020B0604020202020204" pitchFamily="34" charset="0"/>
              </a:rPr>
            </a:br>
            <a:r>
              <a:rPr lang="en-US" sz="800">
                <a:solidFill>
                  <a:schemeClr val="bg1"/>
                </a:solidFill>
                <a:effectLst/>
                <a:latin typeface="Arial" panose="020B0604020202020204" pitchFamily="34" charset="0"/>
                <a:ea typeface="DengXian" panose="02010600030101010101" pitchFamily="2" charset="-122"/>
                <a:cs typeface="Arial" panose="020B0604020202020204" pitchFamily="34" charset="0"/>
              </a:rPr>
              <a:t>• Expired </a:t>
            </a:r>
            <a:r>
              <a:rPr lang="en-US" sz="800" err="1">
                <a:solidFill>
                  <a:schemeClr val="bg1"/>
                </a:solidFill>
                <a:effectLst/>
                <a:latin typeface="Arial" panose="020B0604020202020204" pitchFamily="34" charset="0"/>
                <a:ea typeface="DengXian" panose="02010600030101010101" pitchFamily="2" charset="-122"/>
                <a:cs typeface="Arial" panose="020B0604020202020204" pitchFamily="34" charset="0"/>
              </a:rPr>
              <a:t>eCoupon</a:t>
            </a:r>
            <a:r>
              <a:rPr lang="en-US" sz="800">
                <a:solidFill>
                  <a:schemeClr val="bg1"/>
                </a:solidFill>
                <a:effectLst/>
                <a:latin typeface="Arial" panose="020B0604020202020204" pitchFamily="34" charset="0"/>
                <a:ea typeface="DengXian" panose="02010600030101010101" pitchFamily="2" charset="-122"/>
                <a:cs typeface="Arial" panose="020B0604020202020204" pitchFamily="34" charset="0"/>
              </a:rPr>
              <a:t> will not be reactivated.</a:t>
            </a:r>
            <a:br>
              <a:rPr lang="en-US" sz="800">
                <a:solidFill>
                  <a:schemeClr val="bg1"/>
                </a:solidFill>
                <a:effectLst/>
                <a:latin typeface="Arial" panose="020B0604020202020204" pitchFamily="34" charset="0"/>
                <a:ea typeface="DengXian" panose="02010600030101010101" pitchFamily="2" charset="-122"/>
                <a:cs typeface="Arial" panose="020B0604020202020204" pitchFamily="34" charset="0"/>
              </a:rPr>
            </a:br>
            <a:r>
              <a:rPr lang="en-US" sz="800">
                <a:solidFill>
                  <a:schemeClr val="bg1"/>
                </a:solidFill>
                <a:effectLst/>
                <a:latin typeface="Arial" panose="020B0604020202020204" pitchFamily="34" charset="0"/>
                <a:ea typeface="DengXian" panose="02010600030101010101" pitchFamily="2" charset="-122"/>
                <a:cs typeface="Arial" panose="020B0604020202020204" pitchFamily="34" charset="0"/>
              </a:rPr>
              <a:t>• Each </a:t>
            </a:r>
            <a:r>
              <a:rPr lang="en-US" sz="800" err="1">
                <a:solidFill>
                  <a:schemeClr val="bg1"/>
                </a:solidFill>
                <a:effectLst/>
                <a:latin typeface="Arial" panose="020B0604020202020204" pitchFamily="34" charset="0"/>
                <a:ea typeface="DengXian" panose="02010600030101010101" pitchFamily="2" charset="-122"/>
                <a:cs typeface="Arial" panose="020B0604020202020204" pitchFamily="34" charset="0"/>
              </a:rPr>
              <a:t>eCoupon</a:t>
            </a:r>
            <a:r>
              <a:rPr lang="en-US" sz="800">
                <a:solidFill>
                  <a:schemeClr val="bg1"/>
                </a:solidFill>
                <a:effectLst/>
                <a:latin typeface="Arial" panose="020B0604020202020204" pitchFamily="34" charset="0"/>
                <a:ea typeface="DengXian" panose="02010600030101010101" pitchFamily="2" charset="-122"/>
                <a:cs typeface="Arial" panose="020B0604020202020204" pitchFamily="34" charset="0"/>
              </a:rPr>
              <a:t> is redeemable with a minimum purchase of </a:t>
            </a:r>
            <a:br>
              <a:rPr lang="en-US" sz="800">
                <a:solidFill>
                  <a:schemeClr val="bg1"/>
                </a:solidFill>
                <a:effectLst/>
                <a:latin typeface="Arial" panose="020B0604020202020204" pitchFamily="34" charset="0"/>
                <a:ea typeface="DengXian" panose="02010600030101010101" pitchFamily="2" charset="-122"/>
                <a:cs typeface="Arial" panose="020B0604020202020204" pitchFamily="34" charset="0"/>
              </a:rPr>
            </a:br>
            <a:r>
              <a:rPr lang="en-US" sz="800">
                <a:solidFill>
                  <a:schemeClr val="bg1"/>
                </a:solidFill>
                <a:effectLst/>
                <a:latin typeface="Arial" panose="020B0604020202020204" pitchFamily="34" charset="0"/>
                <a:ea typeface="DengXian" panose="02010600030101010101" pitchFamily="2" charset="-122"/>
                <a:cs typeface="Arial" panose="020B0604020202020204" pitchFamily="34" charset="0"/>
              </a:rPr>
              <a:t>  AP RM200/B$100.</a:t>
            </a:r>
            <a:br>
              <a:rPr lang="en-US" sz="800">
                <a:solidFill>
                  <a:schemeClr val="bg1"/>
                </a:solidFill>
                <a:effectLst/>
                <a:latin typeface="Arial" panose="020B0604020202020204" pitchFamily="34" charset="0"/>
                <a:ea typeface="DengXian" panose="02010600030101010101" pitchFamily="2" charset="-122"/>
                <a:cs typeface="Arial" panose="020B0604020202020204" pitchFamily="34" charset="0"/>
              </a:rPr>
            </a:br>
            <a:r>
              <a:rPr lang="en-US" sz="800">
                <a:solidFill>
                  <a:schemeClr val="bg1"/>
                </a:solidFill>
                <a:effectLst/>
                <a:latin typeface="Arial" panose="020B0604020202020204" pitchFamily="34" charset="0"/>
                <a:ea typeface="DengXian" panose="02010600030101010101" pitchFamily="2" charset="-122"/>
                <a:cs typeface="Arial" panose="020B0604020202020204" pitchFamily="34" charset="0"/>
              </a:rPr>
              <a:t>• All </a:t>
            </a:r>
            <a:r>
              <a:rPr lang="en-US" sz="800" err="1">
                <a:solidFill>
                  <a:schemeClr val="bg1"/>
                </a:solidFill>
                <a:effectLst/>
                <a:latin typeface="Arial" panose="020B0604020202020204" pitchFamily="34" charset="0"/>
                <a:ea typeface="DengXian" panose="02010600030101010101" pitchFamily="2" charset="-122"/>
                <a:cs typeface="Arial" panose="020B0604020202020204" pitchFamily="34" charset="0"/>
              </a:rPr>
              <a:t>eCoupons</a:t>
            </a:r>
            <a:r>
              <a:rPr lang="en-US" sz="800">
                <a:solidFill>
                  <a:schemeClr val="bg1"/>
                </a:solidFill>
                <a:effectLst/>
                <a:latin typeface="Arial" panose="020B0604020202020204" pitchFamily="34" charset="0"/>
                <a:ea typeface="DengXian" panose="02010600030101010101" pitchFamily="2" charset="-122"/>
                <a:cs typeface="Arial" panose="020B0604020202020204" pitchFamily="34" charset="0"/>
              </a:rPr>
              <a:t> can be used for either walk-in or online orders.</a:t>
            </a:r>
          </a:p>
        </p:txBody>
      </p:sp>
      <p:pic>
        <p:nvPicPr>
          <p:cNvPr id="37" name="Picture 36">
            <a:extLst>
              <a:ext uri="{FF2B5EF4-FFF2-40B4-BE49-F238E27FC236}">
                <a16:creationId xmlns:a16="http://schemas.microsoft.com/office/drawing/2014/main" id="{49BC7E82-E33E-C44C-97CD-1EC90E9732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358559">
            <a:off x="6054089" y="3845094"/>
            <a:ext cx="2055875" cy="1298448"/>
          </a:xfrm>
          <a:prstGeom prst="rect">
            <a:avLst/>
          </a:prstGeom>
        </p:spPr>
      </p:pic>
      <p:pic>
        <p:nvPicPr>
          <p:cNvPr id="39" name="Picture 38">
            <a:extLst>
              <a:ext uri="{FF2B5EF4-FFF2-40B4-BE49-F238E27FC236}">
                <a16:creationId xmlns:a16="http://schemas.microsoft.com/office/drawing/2014/main" id="{4B73E88C-6851-624B-926D-CE5A975244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64085" y="300852"/>
            <a:ext cx="1631633" cy="662975"/>
          </a:xfrm>
          <a:prstGeom prst="rect">
            <a:avLst/>
          </a:prstGeom>
        </p:spPr>
      </p:pic>
      <p:pic>
        <p:nvPicPr>
          <p:cNvPr id="5" name="Picture 4">
            <a:extLst>
              <a:ext uri="{FF2B5EF4-FFF2-40B4-BE49-F238E27FC236}">
                <a16:creationId xmlns:a16="http://schemas.microsoft.com/office/drawing/2014/main" id="{E259C987-B380-B648-AFD2-D392A3FA81A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30542"/>
          <a:stretch/>
        </p:blipFill>
        <p:spPr>
          <a:xfrm>
            <a:off x="4570233" y="4553712"/>
            <a:ext cx="1154296" cy="1289304"/>
          </a:xfrm>
          <a:prstGeom prst="rect">
            <a:avLst/>
          </a:prstGeom>
        </p:spPr>
      </p:pic>
      <p:pic>
        <p:nvPicPr>
          <p:cNvPr id="47" name="Picture 46">
            <a:extLst>
              <a:ext uri="{FF2B5EF4-FFF2-40B4-BE49-F238E27FC236}">
                <a16:creationId xmlns:a16="http://schemas.microsoft.com/office/drawing/2014/main" id="{5F017FF7-4EBB-C748-B63A-70748A73BBE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9310" t="75862" r="28177" b="-1806"/>
          <a:stretch/>
        </p:blipFill>
        <p:spPr>
          <a:xfrm>
            <a:off x="478536" y="5553456"/>
            <a:ext cx="490728" cy="481584"/>
          </a:xfrm>
          <a:prstGeom prst="rect">
            <a:avLst/>
          </a:prstGeom>
        </p:spPr>
      </p:pic>
      <p:pic>
        <p:nvPicPr>
          <p:cNvPr id="11" name="Picture 10">
            <a:extLst>
              <a:ext uri="{FF2B5EF4-FFF2-40B4-BE49-F238E27FC236}">
                <a16:creationId xmlns:a16="http://schemas.microsoft.com/office/drawing/2014/main" id="{9D5503C6-1E66-4346-93A8-EF49510F6B3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23129" y="3813048"/>
            <a:ext cx="361211" cy="475488"/>
          </a:xfrm>
          <a:prstGeom prst="rect">
            <a:avLst/>
          </a:prstGeom>
        </p:spPr>
      </p:pic>
      <p:pic>
        <p:nvPicPr>
          <p:cNvPr id="48" name="Picture 47">
            <a:extLst>
              <a:ext uri="{FF2B5EF4-FFF2-40B4-BE49-F238E27FC236}">
                <a16:creationId xmlns:a16="http://schemas.microsoft.com/office/drawing/2014/main" id="{623B1646-32AE-2F44-BBD1-99B47C38623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57436" y="1271016"/>
            <a:ext cx="486246" cy="640080"/>
          </a:xfrm>
          <a:prstGeom prst="rect">
            <a:avLst/>
          </a:prstGeom>
        </p:spPr>
      </p:pic>
      <p:pic>
        <p:nvPicPr>
          <p:cNvPr id="41" name="Picture 40">
            <a:extLst>
              <a:ext uri="{FF2B5EF4-FFF2-40B4-BE49-F238E27FC236}">
                <a16:creationId xmlns:a16="http://schemas.microsoft.com/office/drawing/2014/main" id="{26959BCB-000C-4261-B458-EDBDFC54425D}"/>
              </a:ext>
            </a:extLst>
          </p:cNvPr>
          <p:cNvPicPr>
            <a:picLocks noChangeAspect="1"/>
          </p:cNvPicPr>
          <p:nvPr/>
        </p:nvPicPr>
        <p:blipFill rotWithShape="1">
          <a:blip r:embed="rId15">
            <a:extLst>
              <a:ext uri="{28A0092B-C50C-407E-A947-70E740481C1C}">
                <a14:useLocalDpi xmlns:a14="http://schemas.microsoft.com/office/drawing/2010/main" val="0"/>
              </a:ext>
            </a:extLst>
          </a:blip>
          <a:srcRect l="15529" t="18076" r="14589" b="20158"/>
          <a:stretch/>
        </p:blipFill>
        <p:spPr>
          <a:xfrm>
            <a:off x="268312" y="325560"/>
            <a:ext cx="5338913" cy="3334571"/>
          </a:xfrm>
          <a:prstGeom prst="rect">
            <a:avLst/>
          </a:prstGeom>
        </p:spPr>
      </p:pic>
      <p:sp>
        <p:nvSpPr>
          <p:cNvPr id="4" name="TextBox 3">
            <a:extLst>
              <a:ext uri="{FF2B5EF4-FFF2-40B4-BE49-F238E27FC236}">
                <a16:creationId xmlns:a16="http://schemas.microsoft.com/office/drawing/2014/main" id="{589CD574-0984-FB91-4D10-D9DCBE3ED8FB}"/>
              </a:ext>
            </a:extLst>
          </p:cNvPr>
          <p:cNvSpPr txBox="1"/>
          <p:nvPr/>
        </p:nvSpPr>
        <p:spPr>
          <a:xfrm>
            <a:off x="-3455669" y="5578401"/>
            <a:ext cx="2743200" cy="369332"/>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31 Aug 2023 EXTEND</a:t>
            </a:r>
            <a:endParaRPr lang="en-US"/>
          </a:p>
        </p:txBody>
      </p:sp>
      <p:grpSp>
        <p:nvGrpSpPr>
          <p:cNvPr id="34" name="Group 33">
            <a:extLst>
              <a:ext uri="{FF2B5EF4-FFF2-40B4-BE49-F238E27FC236}">
                <a16:creationId xmlns:a16="http://schemas.microsoft.com/office/drawing/2014/main" id="{5B85EEC3-1F41-E9DA-BAC9-AE5BC914DABF}"/>
              </a:ext>
            </a:extLst>
          </p:cNvPr>
          <p:cNvGrpSpPr/>
          <p:nvPr/>
        </p:nvGrpSpPr>
        <p:grpSpPr>
          <a:xfrm>
            <a:off x="3490817" y="5455701"/>
            <a:ext cx="1656121" cy="324209"/>
            <a:chOff x="3354786" y="5539694"/>
            <a:chExt cx="1656121" cy="324209"/>
          </a:xfrm>
        </p:grpSpPr>
        <p:pic>
          <p:nvPicPr>
            <p:cNvPr id="33" name="Picture 32">
              <a:extLst>
                <a:ext uri="{FF2B5EF4-FFF2-40B4-BE49-F238E27FC236}">
                  <a16:creationId xmlns:a16="http://schemas.microsoft.com/office/drawing/2014/main" id="{8E63DBC3-F3D5-58D9-9DC6-46DFB0635E81}"/>
                </a:ext>
              </a:extLst>
            </p:cNvPr>
            <p:cNvPicPr>
              <a:picLocks noChangeAspect="1"/>
            </p:cNvPicPr>
            <p:nvPr/>
          </p:nvPicPr>
          <p:blipFill>
            <a:blip r:embed="rId16"/>
            <a:stretch>
              <a:fillRect/>
            </a:stretch>
          </p:blipFill>
          <p:spPr>
            <a:xfrm rot="20996000">
              <a:off x="3354786" y="5591315"/>
              <a:ext cx="1340225" cy="272588"/>
            </a:xfrm>
            <a:prstGeom prst="rect">
              <a:avLst/>
            </a:prstGeom>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2648EB98-BC2F-F154-69AF-94406040C107}"/>
                </a:ext>
              </a:extLst>
            </p:cNvPr>
            <p:cNvSpPr txBox="1"/>
            <p:nvPr/>
          </p:nvSpPr>
          <p:spPr>
            <a:xfrm rot="21003735">
              <a:off x="3429013" y="5539694"/>
              <a:ext cx="1581894" cy="30777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rgbClr val="FFFF00"/>
                  </a:solidFill>
                  <a:latin typeface="Arial Black" panose="020B0604020202020204" pitchFamily="34" charset="0"/>
                  <a:cs typeface="Arial Black" panose="020B0604020202020204" pitchFamily="34" charset="0"/>
                </a:rPr>
                <a:t>EXTENDED</a:t>
              </a:r>
            </a:p>
          </p:txBody>
        </p:sp>
      </p:grpSp>
    </p:spTree>
    <p:extLst>
      <p:ext uri="{BB962C8B-B14F-4D97-AF65-F5344CB8AC3E}">
        <p14:creationId xmlns:p14="http://schemas.microsoft.com/office/powerpoint/2010/main" val="1964572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6EE554-8827-3D45-9920-6390D4166A4A}"/>
              </a:ext>
            </a:extLst>
          </p:cNvPr>
          <p:cNvSpPr/>
          <p:nvPr/>
        </p:nvSpPr>
        <p:spPr>
          <a:xfrm rot="10800000">
            <a:off x="216000" y="189000"/>
            <a:ext cx="8712000" cy="6480000"/>
          </a:xfrm>
          <a:prstGeom prst="rect">
            <a:avLst/>
          </a:prstGeom>
          <a:gradFill>
            <a:gsLst>
              <a:gs pos="100000">
                <a:srgbClr val="00A0A9"/>
              </a:gs>
              <a:gs pos="0">
                <a:srgbClr val="8AC542"/>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1F5E45AE-27B5-964E-87D7-704045307A27}"/>
              </a:ext>
            </a:extLst>
          </p:cNvPr>
          <p:cNvPicPr>
            <a:picLocks noChangeAspect="1"/>
          </p:cNvPicPr>
          <p:nvPr/>
        </p:nvPicPr>
        <p:blipFill rotWithShape="1">
          <a:blip r:embed="rId3">
            <a:extLst>
              <a:ext uri="{28A0092B-C50C-407E-A947-70E740481C1C}">
                <a14:useLocalDpi xmlns:a14="http://schemas.microsoft.com/office/drawing/2010/main" val="0"/>
              </a:ext>
            </a:extLst>
          </a:blip>
          <a:srcRect l="2131" r="5524"/>
          <a:stretch/>
        </p:blipFill>
        <p:spPr>
          <a:xfrm>
            <a:off x="215276" y="0"/>
            <a:ext cx="8740465" cy="6668387"/>
          </a:xfrm>
          <a:prstGeom prst="rect">
            <a:avLst/>
          </a:prstGeom>
        </p:spPr>
      </p:pic>
      <p:pic>
        <p:nvPicPr>
          <p:cNvPr id="26" name="Picture 25">
            <a:extLst>
              <a:ext uri="{FF2B5EF4-FFF2-40B4-BE49-F238E27FC236}">
                <a16:creationId xmlns:a16="http://schemas.microsoft.com/office/drawing/2014/main" id="{EEEC27F1-B270-E049-AECF-B2AE31512D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23" t="403" b="2027"/>
          <a:stretch/>
        </p:blipFill>
        <p:spPr>
          <a:xfrm flipH="1">
            <a:off x="3991969" y="3898053"/>
            <a:ext cx="4949060" cy="2761832"/>
          </a:xfrm>
          <a:prstGeom prst="rect">
            <a:avLst/>
          </a:prstGeom>
        </p:spPr>
      </p:pic>
      <p:sp>
        <p:nvSpPr>
          <p:cNvPr id="84" name="Rounded Rectangle 83">
            <a:extLst>
              <a:ext uri="{FF2B5EF4-FFF2-40B4-BE49-F238E27FC236}">
                <a16:creationId xmlns:a16="http://schemas.microsoft.com/office/drawing/2014/main" id="{E705F986-CDA6-7A4F-83F3-BCA2B0E6BBB9}"/>
              </a:ext>
            </a:extLst>
          </p:cNvPr>
          <p:cNvSpPr/>
          <p:nvPr/>
        </p:nvSpPr>
        <p:spPr>
          <a:xfrm>
            <a:off x="391885" y="2907792"/>
            <a:ext cx="7417989" cy="1066273"/>
          </a:xfrm>
          <a:prstGeom prst="roundRect">
            <a:avLst/>
          </a:prstGeom>
          <a:solidFill>
            <a:schemeClr val="bg1">
              <a:lumMod val="95000"/>
            </a:schemeClr>
          </a:soli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97056" y="1103142"/>
            <a:ext cx="3964048" cy="646331"/>
          </a:xfrm>
          <a:prstGeom prst="rect">
            <a:avLst/>
          </a:prstGeom>
        </p:spPr>
        <p:txBody>
          <a:bodyPr wrap="square">
            <a:spAutoFit/>
          </a:bodyPr>
          <a:lstStyle/>
          <a:p>
            <a:r>
              <a:rPr lang="en-US" sz="900">
                <a:latin typeface="Arial" panose="020B0604020202020204" pitchFamily="34" charset="0"/>
                <a:cs typeface="Arial" panose="020B0604020202020204" pitchFamily="34" charset="0"/>
              </a:rPr>
              <a:t>Encourage your prospects to sign up as an ABO and embrace the 4 Founders' Fundamentals - </a:t>
            </a:r>
            <a:r>
              <a:rPr lang="en-US" sz="900" b="1">
                <a:latin typeface="Arial" panose="020B0604020202020204" pitchFamily="34" charset="0"/>
                <a:cs typeface="Arial" panose="020B0604020202020204" pitchFamily="34" charset="0"/>
              </a:rPr>
              <a:t>Freedom, Family, Hope &amp; Reward</a:t>
            </a:r>
            <a:r>
              <a:rPr lang="en-US" sz="900">
                <a:latin typeface="Arial" panose="020B0604020202020204" pitchFamily="34" charset="0"/>
                <a:cs typeface="Arial" panose="020B0604020202020204" pitchFamily="34" charset="0"/>
              </a:rPr>
              <a:t>. Urge them to grab this opportunity to reap the rewards of the NABO, discover their love for Amway products and share that passion!</a:t>
            </a:r>
          </a:p>
        </p:txBody>
      </p:sp>
      <p:sp>
        <p:nvSpPr>
          <p:cNvPr id="10" name="Rectangle 9"/>
          <p:cNvSpPr/>
          <p:nvPr/>
        </p:nvSpPr>
        <p:spPr>
          <a:xfrm>
            <a:off x="319789" y="1780083"/>
            <a:ext cx="4165230" cy="507831"/>
          </a:xfrm>
          <a:prstGeom prst="rect">
            <a:avLst/>
          </a:prstGeom>
        </p:spPr>
        <p:txBody>
          <a:bodyPr wrap="square">
            <a:spAutoFit/>
          </a:bodyPr>
          <a:lstStyle/>
          <a:p>
            <a:r>
              <a:rPr lang="en-US" sz="900">
                <a:latin typeface="Arial" panose="020B0604020202020204" pitchFamily="34" charset="0"/>
                <a:cs typeface="Arial" panose="020B0604020202020204" pitchFamily="34" charset="0"/>
              </a:rPr>
              <a:t>They get to enjoy the convenience of shopping online anytime anywhere and save every time they shop. Get them to sign up today as we are rewarding them with 3x </a:t>
            </a:r>
            <a:r>
              <a:rPr lang="en-US" sz="900" err="1">
                <a:latin typeface="Arial" panose="020B0604020202020204" pitchFamily="34" charset="0"/>
                <a:cs typeface="Arial" panose="020B0604020202020204" pitchFamily="34" charset="0"/>
              </a:rPr>
              <a:t>eCoupons</a:t>
            </a:r>
            <a:r>
              <a:rPr lang="en-US" sz="900">
                <a:latin typeface="Arial" panose="020B0604020202020204" pitchFamily="34" charset="0"/>
                <a:cs typeface="Arial" panose="020B0604020202020204" pitchFamily="34" charset="0"/>
              </a:rPr>
              <a:t> worth a total of </a:t>
            </a:r>
            <a:r>
              <a:rPr lang="en-US" sz="900" b="1">
                <a:solidFill>
                  <a:schemeClr val="accent1">
                    <a:lumMod val="50000"/>
                  </a:schemeClr>
                </a:solidFill>
                <a:latin typeface="Arial" panose="020B0604020202020204" pitchFamily="34" charset="0"/>
                <a:cs typeface="Arial" panose="020B0604020202020204" pitchFamily="34" charset="0"/>
              </a:rPr>
              <a:t>RM80/B$40!</a:t>
            </a:r>
          </a:p>
        </p:txBody>
      </p:sp>
      <p:sp>
        <p:nvSpPr>
          <p:cNvPr id="12" name="Rectangle 11"/>
          <p:cNvSpPr/>
          <p:nvPr/>
        </p:nvSpPr>
        <p:spPr>
          <a:xfrm>
            <a:off x="551438" y="3274521"/>
            <a:ext cx="2130579" cy="507831"/>
          </a:xfrm>
          <a:prstGeom prst="rect">
            <a:avLst/>
          </a:prstGeom>
        </p:spPr>
        <p:txBody>
          <a:bodyPr wrap="square">
            <a:spAutoFit/>
          </a:bodyPr>
          <a:lstStyle/>
          <a:p>
            <a:r>
              <a:rPr lang="en-US" sz="900">
                <a:latin typeface="Arial" panose="020B0604020202020204" pitchFamily="34" charset="0"/>
                <a:cs typeface="Arial" panose="020B0604020202020204" pitchFamily="34" charset="0"/>
              </a:rPr>
              <a:t>with a minimum purchase of RM200/B$100.</a:t>
            </a:r>
          </a:p>
          <a:p>
            <a:r>
              <a:rPr lang="en-US" sz="900">
                <a:latin typeface="Arial" panose="020B0604020202020204" pitchFamily="34" charset="0"/>
                <a:cs typeface="Arial" panose="020B0604020202020204" pitchFamily="34" charset="0"/>
              </a:rPr>
              <a:t>Valid for 90 days from sign up date.</a:t>
            </a:r>
          </a:p>
        </p:txBody>
      </p:sp>
      <p:sp>
        <p:nvSpPr>
          <p:cNvPr id="14" name="Rectangle 13"/>
          <p:cNvSpPr/>
          <p:nvPr/>
        </p:nvSpPr>
        <p:spPr>
          <a:xfrm>
            <a:off x="2921811" y="3274521"/>
            <a:ext cx="2258786" cy="646331"/>
          </a:xfrm>
          <a:prstGeom prst="rect">
            <a:avLst/>
          </a:prstGeom>
        </p:spPr>
        <p:txBody>
          <a:bodyPr wrap="square">
            <a:spAutoFit/>
          </a:bodyPr>
          <a:lstStyle/>
          <a:p>
            <a:r>
              <a:rPr lang="en-US" sz="900">
                <a:latin typeface="Arial" panose="020B0604020202020204" pitchFamily="34" charset="0"/>
                <a:cs typeface="Arial" panose="020B0604020202020204" pitchFamily="34" charset="0"/>
              </a:rPr>
              <a:t>with a minimum purchase of RM200/B$100 for </a:t>
            </a:r>
            <a:r>
              <a:rPr lang="en-US" sz="900" err="1">
                <a:latin typeface="Arial" panose="020B0604020202020204" pitchFamily="34" charset="0"/>
                <a:cs typeface="Arial" panose="020B0604020202020204" pitchFamily="34" charset="0"/>
              </a:rPr>
              <a:t>Nutrilite</a:t>
            </a:r>
            <a:r>
              <a:rPr lang="en-US" sz="900">
                <a:latin typeface="Arial" panose="020B0604020202020204" pitchFamily="34" charset="0"/>
                <a:cs typeface="Arial" panose="020B0604020202020204" pitchFamily="34" charset="0"/>
              </a:rPr>
              <a:t> &amp; ARTISTRY products only.</a:t>
            </a:r>
          </a:p>
          <a:p>
            <a:r>
              <a:rPr lang="en-US" sz="900">
                <a:latin typeface="Arial" panose="020B0604020202020204" pitchFamily="34" charset="0"/>
                <a:cs typeface="Arial" panose="020B0604020202020204" pitchFamily="34" charset="0"/>
              </a:rPr>
              <a:t>Valid for 90 days from sign up date.</a:t>
            </a:r>
          </a:p>
        </p:txBody>
      </p:sp>
      <p:sp>
        <p:nvSpPr>
          <p:cNvPr id="27" name="Rectangle 26"/>
          <p:cNvSpPr/>
          <p:nvPr/>
        </p:nvSpPr>
        <p:spPr>
          <a:xfrm>
            <a:off x="5482928" y="3272706"/>
            <a:ext cx="2274481" cy="646331"/>
          </a:xfrm>
          <a:prstGeom prst="rect">
            <a:avLst/>
          </a:prstGeom>
        </p:spPr>
        <p:txBody>
          <a:bodyPr wrap="square">
            <a:spAutoFit/>
          </a:bodyPr>
          <a:lstStyle/>
          <a:p>
            <a:r>
              <a:rPr lang="en-US" sz="900">
                <a:latin typeface="Arial" panose="020B0604020202020204" pitchFamily="34" charset="0"/>
                <a:cs typeface="Arial" panose="020B0604020202020204" pitchFamily="34" charset="0"/>
              </a:rPr>
              <a:t>with a minimum purchase of RM200/B$100 for </a:t>
            </a:r>
            <a:r>
              <a:rPr lang="en-US" sz="900" err="1">
                <a:latin typeface="Arial" panose="020B0604020202020204" pitchFamily="34" charset="0"/>
                <a:cs typeface="Arial" panose="020B0604020202020204" pitchFamily="34" charset="0"/>
              </a:rPr>
              <a:t>Nutrilite</a:t>
            </a:r>
            <a:r>
              <a:rPr lang="en-US" sz="900">
                <a:latin typeface="Arial" panose="020B0604020202020204" pitchFamily="34" charset="0"/>
                <a:cs typeface="Arial" panose="020B0604020202020204" pitchFamily="34" charset="0"/>
              </a:rPr>
              <a:t> &amp; ARTISTRY products only.</a:t>
            </a:r>
          </a:p>
          <a:p>
            <a:r>
              <a:rPr lang="en-US" sz="900">
                <a:latin typeface="Arial" panose="020B0604020202020204" pitchFamily="34" charset="0"/>
                <a:cs typeface="Arial" panose="020B0604020202020204" pitchFamily="34" charset="0"/>
              </a:rPr>
              <a:t>Valid for 90 days from sign up date.</a:t>
            </a:r>
          </a:p>
        </p:txBody>
      </p:sp>
      <p:sp>
        <p:nvSpPr>
          <p:cNvPr id="51" name="Rectangle 50"/>
          <p:cNvSpPr/>
          <p:nvPr/>
        </p:nvSpPr>
        <p:spPr>
          <a:xfrm>
            <a:off x="290735" y="5375274"/>
            <a:ext cx="4570023" cy="1169551"/>
          </a:xfrm>
          <a:prstGeom prst="rect">
            <a:avLst/>
          </a:prstGeom>
        </p:spPr>
        <p:txBody>
          <a:bodyPr wrap="square" lIns="91440" tIns="45720" rIns="91440" bIns="45720" anchor="t">
            <a:spAutoFit/>
          </a:bodyPr>
          <a:lstStyle/>
          <a:p>
            <a:pPr>
              <a:tabLst>
                <a:tab pos="90488" algn="l"/>
              </a:tabLst>
            </a:pPr>
            <a:r>
              <a:rPr lang="en-US" sz="700" b="1">
                <a:latin typeface="Arial"/>
                <a:cs typeface="Arial"/>
              </a:rPr>
              <a:t>Terms &amp; Conditions</a:t>
            </a:r>
          </a:p>
          <a:p>
            <a:pPr>
              <a:tabLst>
                <a:tab pos="90488" algn="l"/>
              </a:tabLst>
            </a:pPr>
            <a:r>
              <a:rPr lang="en-US" sz="700">
                <a:latin typeface="Arial"/>
                <a:cs typeface="Arial"/>
              </a:rPr>
              <a:t>•	All </a:t>
            </a:r>
            <a:r>
              <a:rPr lang="en-US" sz="700" err="1">
                <a:latin typeface="Arial"/>
                <a:cs typeface="Arial"/>
              </a:rPr>
              <a:t>eCoupons</a:t>
            </a:r>
            <a:r>
              <a:rPr lang="en-US" sz="700">
                <a:latin typeface="Arial"/>
                <a:cs typeface="Arial"/>
              </a:rPr>
              <a:t> will be generated and made available in your account once the sign up process is completed.</a:t>
            </a:r>
          </a:p>
          <a:p>
            <a:pPr>
              <a:tabLst>
                <a:tab pos="90488" algn="l"/>
              </a:tabLst>
            </a:pPr>
            <a:r>
              <a:rPr lang="en-US" sz="700">
                <a:latin typeface="Arial"/>
                <a:cs typeface="Arial"/>
              </a:rPr>
              <a:t>•	Each </a:t>
            </a:r>
            <a:r>
              <a:rPr lang="en-US" sz="700" err="1">
                <a:latin typeface="Arial"/>
                <a:cs typeface="Arial"/>
              </a:rPr>
              <a:t>eCoupon</a:t>
            </a:r>
            <a:r>
              <a:rPr lang="en-US" sz="700">
                <a:latin typeface="Arial"/>
                <a:cs typeface="Arial"/>
              </a:rPr>
              <a:t> is valid for 90 days from the sign up date.</a:t>
            </a:r>
          </a:p>
          <a:p>
            <a:pPr>
              <a:tabLst>
                <a:tab pos="90488" algn="l"/>
              </a:tabLst>
            </a:pPr>
            <a:r>
              <a:rPr lang="en-US" sz="700">
                <a:latin typeface="Arial"/>
                <a:cs typeface="Arial"/>
              </a:rPr>
              <a:t>•	Only ONE </a:t>
            </a:r>
            <a:r>
              <a:rPr lang="en-US" sz="700" err="1">
                <a:latin typeface="Arial"/>
                <a:cs typeface="Arial"/>
              </a:rPr>
              <a:t>eCoupon</a:t>
            </a:r>
            <a:r>
              <a:rPr lang="en-US" sz="700">
                <a:latin typeface="Arial"/>
                <a:cs typeface="Arial"/>
              </a:rPr>
              <a:t> (1</a:t>
            </a:r>
            <a:r>
              <a:rPr lang="en-US" sz="700" baseline="30000">
                <a:latin typeface="Arial"/>
                <a:cs typeface="Arial"/>
              </a:rPr>
              <a:t>st</a:t>
            </a:r>
            <a:r>
              <a:rPr lang="en-US" sz="700">
                <a:latin typeface="Arial"/>
                <a:cs typeface="Arial"/>
              </a:rPr>
              <a:t>, 2</a:t>
            </a:r>
            <a:r>
              <a:rPr lang="en-US" sz="700" baseline="30000">
                <a:latin typeface="Arial"/>
                <a:cs typeface="Arial"/>
              </a:rPr>
              <a:t>nd</a:t>
            </a:r>
            <a:r>
              <a:rPr lang="en-US" sz="700">
                <a:latin typeface="Arial"/>
                <a:cs typeface="Arial"/>
              </a:rPr>
              <a:t> or 3</a:t>
            </a:r>
            <a:r>
              <a:rPr lang="en-US" sz="700" baseline="30000">
                <a:latin typeface="Arial"/>
                <a:cs typeface="Arial"/>
              </a:rPr>
              <a:t>rd</a:t>
            </a:r>
            <a:r>
              <a:rPr lang="en-US" sz="700">
                <a:latin typeface="Arial"/>
                <a:cs typeface="Arial"/>
              </a:rPr>
              <a:t> </a:t>
            </a:r>
            <a:r>
              <a:rPr lang="en-US" sz="700" err="1">
                <a:latin typeface="Arial"/>
                <a:cs typeface="Arial"/>
              </a:rPr>
              <a:t>eCoupon</a:t>
            </a:r>
            <a:r>
              <a:rPr lang="en-US" sz="700">
                <a:latin typeface="Arial"/>
                <a:cs typeface="Arial"/>
              </a:rPr>
              <a:t>) can only be applied per order.</a:t>
            </a:r>
          </a:p>
          <a:p>
            <a:pPr>
              <a:tabLst>
                <a:tab pos="90488" algn="l"/>
              </a:tabLst>
            </a:pPr>
            <a:r>
              <a:rPr lang="en-US" sz="700">
                <a:latin typeface="Arial"/>
                <a:cs typeface="Arial"/>
              </a:rPr>
              <a:t>•	Each </a:t>
            </a:r>
            <a:r>
              <a:rPr lang="en-US" sz="700" err="1">
                <a:latin typeface="Arial"/>
                <a:cs typeface="Arial"/>
              </a:rPr>
              <a:t>eCoupon</a:t>
            </a:r>
            <a:r>
              <a:rPr lang="en-US" sz="700">
                <a:latin typeface="Arial"/>
                <a:cs typeface="Arial"/>
              </a:rPr>
              <a:t> is redeemable with a minimum purchase of AP RM200/B$100.</a:t>
            </a:r>
            <a:endParaRPr lang="en-US" sz="700" strike="sngStrike">
              <a:latin typeface="Arial"/>
              <a:cs typeface="Arial"/>
            </a:endParaRPr>
          </a:p>
          <a:p>
            <a:pPr>
              <a:tabLst>
                <a:tab pos="90488" algn="l"/>
              </a:tabLst>
            </a:pPr>
            <a:r>
              <a:rPr lang="en-US" sz="700">
                <a:latin typeface="Arial"/>
                <a:cs typeface="Arial"/>
              </a:rPr>
              <a:t>•	All </a:t>
            </a:r>
            <a:r>
              <a:rPr lang="en-US" sz="700" err="1">
                <a:latin typeface="Arial"/>
                <a:cs typeface="Arial"/>
              </a:rPr>
              <a:t>eCoupons</a:t>
            </a:r>
            <a:r>
              <a:rPr lang="en-US" sz="700">
                <a:latin typeface="Arial"/>
                <a:cs typeface="Arial"/>
              </a:rPr>
              <a:t> can be used for either walk-in and online orders.</a:t>
            </a:r>
          </a:p>
          <a:p>
            <a:pPr>
              <a:tabLst>
                <a:tab pos="90488" algn="l"/>
              </a:tabLst>
            </a:pPr>
            <a:r>
              <a:rPr lang="en-US" sz="700">
                <a:latin typeface="Arial"/>
                <a:cs typeface="Arial"/>
              </a:rPr>
              <a:t>•	</a:t>
            </a:r>
            <a:r>
              <a:rPr lang="en-US" sz="700">
                <a:effectLst/>
                <a:latin typeface="Arial"/>
                <a:cs typeface="Arial"/>
              </a:rPr>
              <a:t>All </a:t>
            </a:r>
            <a:r>
              <a:rPr lang="en-US" sz="700" err="1">
                <a:effectLst/>
                <a:latin typeface="Arial"/>
                <a:cs typeface="Arial"/>
              </a:rPr>
              <a:t>eCoupons</a:t>
            </a:r>
            <a:r>
              <a:rPr lang="en-US" sz="700">
                <a:effectLst/>
                <a:latin typeface="Arial"/>
                <a:cs typeface="Arial"/>
              </a:rPr>
              <a:t> are not applicable for non PV/BV items.</a:t>
            </a:r>
            <a:endParaRPr lang="en-US" sz="700">
              <a:latin typeface="Arial"/>
              <a:cs typeface="Arial"/>
            </a:endParaRPr>
          </a:p>
          <a:p>
            <a:pPr>
              <a:tabLst>
                <a:tab pos="90488" algn="l"/>
              </a:tabLst>
            </a:pPr>
            <a:r>
              <a:rPr lang="en-US" sz="700">
                <a:latin typeface="Arial"/>
                <a:cs typeface="Arial"/>
              </a:rPr>
              <a:t>•	Expired </a:t>
            </a:r>
            <a:r>
              <a:rPr lang="en-US" sz="700" err="1">
                <a:latin typeface="Arial"/>
                <a:cs typeface="Arial"/>
              </a:rPr>
              <a:t>eCoupons</a:t>
            </a:r>
            <a:r>
              <a:rPr lang="en-US" sz="700">
                <a:latin typeface="Arial"/>
                <a:cs typeface="Arial"/>
              </a:rPr>
              <a:t> will not be reactivated.</a:t>
            </a:r>
          </a:p>
          <a:p>
            <a:pPr>
              <a:tabLst>
                <a:tab pos="90488" algn="l"/>
              </a:tabLst>
            </a:pPr>
            <a:endParaRPr lang="en-US" sz="700">
              <a:latin typeface="Arial" panose="020B0604020202020204" pitchFamily="34" charset="0"/>
              <a:cs typeface="Arial" panose="020B0604020202020204" pitchFamily="34" charset="0"/>
            </a:endParaRPr>
          </a:p>
          <a:p>
            <a:pPr>
              <a:tabLst>
                <a:tab pos="90488" algn="l"/>
              </a:tabLst>
            </a:pPr>
            <a:endParaRPr lang="en-US" sz="700"/>
          </a:p>
        </p:txBody>
      </p:sp>
      <p:grpSp>
        <p:nvGrpSpPr>
          <p:cNvPr id="25" name="Group 24">
            <a:extLst>
              <a:ext uri="{FF2B5EF4-FFF2-40B4-BE49-F238E27FC236}">
                <a16:creationId xmlns:a16="http://schemas.microsoft.com/office/drawing/2014/main" id="{BEA48917-C1BA-974B-B7E2-27DF7AF6BF37}"/>
              </a:ext>
            </a:extLst>
          </p:cNvPr>
          <p:cNvGrpSpPr/>
          <p:nvPr/>
        </p:nvGrpSpPr>
        <p:grpSpPr>
          <a:xfrm>
            <a:off x="102810" y="-10160"/>
            <a:ext cx="2364619" cy="736599"/>
            <a:chOff x="102810" y="-10160"/>
            <a:chExt cx="2364619" cy="736599"/>
          </a:xfrm>
        </p:grpSpPr>
        <p:sp>
          <p:nvSpPr>
            <p:cNvPr id="52" name="Rectangle 51">
              <a:extLst>
                <a:ext uri="{FF2B5EF4-FFF2-40B4-BE49-F238E27FC236}">
                  <a16:creationId xmlns:a16="http://schemas.microsoft.com/office/drawing/2014/main" id="{9256BC29-31D4-B841-83FE-00C67D7A3FB3}"/>
                </a:ext>
              </a:extLst>
            </p:cNvPr>
            <p:cNvSpPr/>
            <p:nvPr/>
          </p:nvSpPr>
          <p:spPr>
            <a:xfrm>
              <a:off x="359226" y="-10160"/>
              <a:ext cx="1817917" cy="6894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9A4000B1-0146-BA47-9C60-6F43210C63F4}"/>
                </a:ext>
              </a:extLst>
            </p:cNvPr>
            <p:cNvGrpSpPr/>
            <p:nvPr/>
          </p:nvGrpSpPr>
          <p:grpSpPr>
            <a:xfrm>
              <a:off x="102810" y="64511"/>
              <a:ext cx="2364619" cy="661928"/>
              <a:chOff x="102810" y="64511"/>
              <a:chExt cx="2364619" cy="661928"/>
            </a:xfrm>
          </p:grpSpPr>
          <p:sp>
            <p:nvSpPr>
              <p:cNvPr id="56" name="Rectangle 55">
                <a:extLst>
                  <a:ext uri="{FF2B5EF4-FFF2-40B4-BE49-F238E27FC236}">
                    <a16:creationId xmlns:a16="http://schemas.microsoft.com/office/drawing/2014/main" id="{6BA0FD39-0F3F-C745-8CAC-ED41B12AD122}"/>
                  </a:ext>
                </a:extLst>
              </p:cNvPr>
              <p:cNvSpPr/>
              <p:nvPr/>
            </p:nvSpPr>
            <p:spPr>
              <a:xfrm>
                <a:off x="359227" y="639354"/>
                <a:ext cx="1817917" cy="8708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BE7B7F4-96FE-FA44-B4C0-4F657C8B59B4}"/>
                  </a:ext>
                </a:extLst>
              </p:cNvPr>
              <p:cNvSpPr txBox="1"/>
              <p:nvPr/>
            </p:nvSpPr>
            <p:spPr>
              <a:xfrm>
                <a:off x="102810" y="64511"/>
                <a:ext cx="2364619" cy="584776"/>
              </a:xfrm>
              <a:prstGeom prst="rect">
                <a:avLst/>
              </a:prstGeom>
              <a:noFill/>
              <a:effectLst/>
            </p:spPr>
            <p:txBody>
              <a:bodyPr wrap="square" rtlCol="0">
                <a:spAutoFit/>
              </a:bodyPr>
              <a:lstStyle/>
              <a:p>
                <a:pPr lvl="0" algn="ctr" defTabSz="914400">
                  <a:defRPr/>
                </a:pPr>
                <a:r>
                  <a:rPr lang="en-US" sz="1600" b="1">
                    <a:solidFill>
                      <a:schemeClr val="bg1"/>
                    </a:solidFill>
                    <a:latin typeface="Arial" panose="020B0604020202020204" pitchFamily="34" charset="0"/>
                    <a:cs typeface="Arial" panose="020B0604020202020204" pitchFamily="34" charset="0"/>
                  </a:rPr>
                  <a:t>PROGRAMME </a:t>
                </a:r>
              </a:p>
              <a:p>
                <a:pPr lvl="0" algn="ctr" defTabSz="914400">
                  <a:defRPr/>
                </a:pPr>
                <a:r>
                  <a:rPr lang="en-US" sz="1600" b="1">
                    <a:solidFill>
                      <a:schemeClr val="bg1"/>
                    </a:solidFill>
                    <a:latin typeface="Arial" panose="020B0604020202020204" pitchFamily="34" charset="0"/>
                    <a:cs typeface="Arial" panose="020B0604020202020204" pitchFamily="34" charset="0"/>
                  </a:rPr>
                  <a:t>(NABO)</a:t>
                </a:r>
              </a:p>
            </p:txBody>
          </p:sp>
        </p:grpSp>
      </p:grpSp>
      <p:cxnSp>
        <p:nvCxnSpPr>
          <p:cNvPr id="64" name="Straight Connector 63"/>
          <p:cNvCxnSpPr>
            <a:cxnSpLocks/>
          </p:cNvCxnSpPr>
          <p:nvPr/>
        </p:nvCxnSpPr>
        <p:spPr>
          <a:xfrm>
            <a:off x="2728887" y="3026664"/>
            <a:ext cx="0" cy="834973"/>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76" name="Picture 75" descr="P2_Graphic.png"/>
          <p:cNvPicPr>
            <a:picLocks noChangeAspect="1"/>
          </p:cNvPicPr>
          <p:nvPr/>
        </p:nvPicPr>
        <p:blipFill rotWithShape="1">
          <a:blip r:embed="rId5">
            <a:extLst>
              <a:ext uri="{28A0092B-C50C-407E-A947-70E740481C1C}">
                <a14:useLocalDpi xmlns:a14="http://schemas.microsoft.com/office/drawing/2010/main" val="0"/>
              </a:ext>
            </a:extLst>
          </a:blip>
          <a:srcRect l="23903" t="50082" r="59713" b="17131"/>
          <a:stretch/>
        </p:blipFill>
        <p:spPr>
          <a:xfrm>
            <a:off x="5096329" y="5753100"/>
            <a:ext cx="771071" cy="725714"/>
          </a:xfrm>
          <a:prstGeom prst="rect">
            <a:avLst/>
          </a:prstGeom>
        </p:spPr>
      </p:pic>
      <p:sp>
        <p:nvSpPr>
          <p:cNvPr id="46" name="Rectangle 45">
            <a:extLst>
              <a:ext uri="{FF2B5EF4-FFF2-40B4-BE49-F238E27FC236}">
                <a16:creationId xmlns:a16="http://schemas.microsoft.com/office/drawing/2014/main" id="{64A1630F-95A8-42C4-9DF2-2363BD49058F}"/>
              </a:ext>
            </a:extLst>
          </p:cNvPr>
          <p:cNvSpPr/>
          <p:nvPr/>
        </p:nvSpPr>
        <p:spPr>
          <a:xfrm>
            <a:off x="392675" y="4223214"/>
            <a:ext cx="5614956" cy="369332"/>
          </a:xfrm>
          <a:prstGeom prst="rect">
            <a:avLst/>
          </a:prstGeom>
        </p:spPr>
        <p:txBody>
          <a:bodyPr wrap="square" lIns="91440" tIns="45720" rIns="91440" bIns="45720" anchor="t">
            <a:spAutoFit/>
          </a:bodyPr>
          <a:lstStyle/>
          <a:p>
            <a:r>
              <a:rPr lang="en-US" sz="900">
                <a:latin typeface="Arial"/>
                <a:cs typeface="Arial"/>
              </a:rPr>
              <a:t>You can keep track of your </a:t>
            </a:r>
            <a:r>
              <a:rPr lang="en-US" sz="900" err="1">
                <a:latin typeface="Arial"/>
                <a:cs typeface="Arial"/>
              </a:rPr>
              <a:t>eCoupon</a:t>
            </a:r>
            <a:r>
              <a:rPr lang="en-US" sz="900">
                <a:latin typeface="Arial"/>
                <a:cs typeface="Arial"/>
              </a:rPr>
              <a:t> at </a:t>
            </a:r>
            <a:r>
              <a:rPr lang="en-US" sz="900">
                <a:solidFill>
                  <a:srgbClr val="1D9BC5"/>
                </a:solidFill>
                <a:latin typeface="Arial"/>
                <a:cs typeface="Arial"/>
              </a:rPr>
              <a:t>www.amway.my/www.amway.com.bn</a:t>
            </a:r>
            <a:r>
              <a:rPr lang="en-US" sz="900">
                <a:latin typeface="Arial"/>
                <a:cs typeface="Arial"/>
              </a:rPr>
              <a:t> </a:t>
            </a:r>
            <a:br>
              <a:rPr lang="en-US" sz="900">
                <a:latin typeface="Arial" panose="020B0604020202020204" pitchFamily="34" charset="0"/>
                <a:cs typeface="Arial" panose="020B0604020202020204" pitchFamily="34" charset="0"/>
              </a:rPr>
            </a:br>
            <a:r>
              <a:rPr lang="en-US" sz="900">
                <a:latin typeface="Arial"/>
                <a:cs typeface="Arial"/>
              </a:rPr>
              <a:t>&gt; My Account &gt; Payment Management &gt; Coupon &amp; Voucher Management</a:t>
            </a:r>
          </a:p>
        </p:txBody>
      </p:sp>
      <p:sp>
        <p:nvSpPr>
          <p:cNvPr id="48" name="Rectangle 47">
            <a:extLst>
              <a:ext uri="{FF2B5EF4-FFF2-40B4-BE49-F238E27FC236}">
                <a16:creationId xmlns:a16="http://schemas.microsoft.com/office/drawing/2014/main" id="{486B9CE2-3AF4-4535-8A84-78A3A9E71084}"/>
              </a:ext>
            </a:extLst>
          </p:cNvPr>
          <p:cNvSpPr/>
          <p:nvPr/>
        </p:nvSpPr>
        <p:spPr>
          <a:xfrm>
            <a:off x="-2059603" y="3780599"/>
            <a:ext cx="1806920" cy="784830"/>
          </a:xfrm>
          <a:prstGeom prst="rect">
            <a:avLst/>
          </a:prstGeom>
        </p:spPr>
        <p:txBody>
          <a:bodyPr wrap="square">
            <a:spAutoFit/>
          </a:bodyPr>
          <a:lstStyle/>
          <a:p>
            <a:r>
              <a:rPr lang="en-US" sz="900">
                <a:solidFill>
                  <a:srgbClr val="FF0000"/>
                </a:solidFill>
                <a:latin typeface="Arial" panose="020B0604020202020204" pitchFamily="34" charset="0"/>
                <a:cs typeface="Arial" panose="020B0604020202020204" pitchFamily="34" charset="0"/>
              </a:rPr>
              <a:t>*</a:t>
            </a:r>
            <a:r>
              <a:rPr lang="en-US" sz="900" err="1">
                <a:latin typeface="Arial" panose="020B0604020202020204" pitchFamily="34" charset="0"/>
                <a:cs typeface="Arial" panose="020B0604020202020204" pitchFamily="34" charset="0"/>
              </a:rPr>
              <a:t>eCoupon</a:t>
            </a:r>
            <a:r>
              <a:rPr lang="en-US" sz="900">
                <a:latin typeface="Arial" panose="020B0604020202020204" pitchFamily="34" charset="0"/>
                <a:cs typeface="Arial" panose="020B0604020202020204" pitchFamily="34" charset="0"/>
              </a:rPr>
              <a:t> to purchase </a:t>
            </a:r>
            <a:br>
              <a:rPr lang="en-US" sz="900">
                <a:latin typeface="Arial" panose="020B0604020202020204" pitchFamily="34" charset="0"/>
                <a:cs typeface="Arial" panose="020B0604020202020204" pitchFamily="34" charset="0"/>
              </a:rPr>
            </a:br>
            <a:r>
              <a:rPr lang="en-US" sz="900">
                <a:latin typeface="Arial" panose="020B0604020202020204" pitchFamily="34" charset="0"/>
                <a:cs typeface="Arial" panose="020B0604020202020204" pitchFamily="34" charset="0"/>
              </a:rPr>
              <a:t>1x ARTISTRY SIGNATURE SELECT Mask 5-Piece Foil Sample Set at AP RM10/ B$3.50 (no PV/BV).</a:t>
            </a:r>
          </a:p>
        </p:txBody>
      </p:sp>
      <p:sp>
        <p:nvSpPr>
          <p:cNvPr id="13" name="TextBox 12">
            <a:extLst>
              <a:ext uri="{FF2B5EF4-FFF2-40B4-BE49-F238E27FC236}">
                <a16:creationId xmlns:a16="http://schemas.microsoft.com/office/drawing/2014/main" id="{E8A40F05-9662-4A64-B6C4-622EFA74FF00}"/>
              </a:ext>
            </a:extLst>
          </p:cNvPr>
          <p:cNvSpPr txBox="1"/>
          <p:nvPr/>
        </p:nvSpPr>
        <p:spPr>
          <a:xfrm>
            <a:off x="-2018958" y="4549841"/>
            <a:ext cx="1628770" cy="310821"/>
          </a:xfrm>
          <a:prstGeom prst="rect">
            <a:avLst/>
          </a:prstGeom>
          <a:noFill/>
        </p:spPr>
        <p:txBody>
          <a:bodyPr wrap="square" lIns="91440" tIns="45720" rIns="91440" bIns="45720" rtlCol="0" anchor="t">
            <a:spAutoFit/>
          </a:bodyPr>
          <a:lstStyle/>
          <a:p>
            <a:r>
              <a:rPr lang="en-US" sz="700">
                <a:solidFill>
                  <a:srgbClr val="FF0000"/>
                </a:solidFill>
                <a:latin typeface="Arial" panose="020B0604020202020204" pitchFamily="34" charset="0"/>
                <a:cs typeface="Arial" panose="020B0604020202020204" pitchFamily="34" charset="0"/>
              </a:rPr>
              <a:t>*</a:t>
            </a:r>
            <a:r>
              <a:rPr lang="en-US" sz="700">
                <a:latin typeface="Arial" panose="020B0604020202020204" pitchFamily="34" charset="0"/>
                <a:cs typeface="Arial" panose="020B0604020202020204" pitchFamily="34" charset="0"/>
              </a:rPr>
              <a:t>This </a:t>
            </a:r>
            <a:r>
              <a:rPr lang="en-US" sz="700" err="1">
                <a:latin typeface="Arial" panose="020B0604020202020204" pitchFamily="34" charset="0"/>
                <a:cs typeface="Arial" panose="020B0604020202020204" pitchFamily="34" charset="0"/>
              </a:rPr>
              <a:t>eCoupon</a:t>
            </a:r>
            <a:r>
              <a:rPr lang="en-US" sz="700">
                <a:latin typeface="Arial" panose="020B0604020202020204" pitchFamily="34" charset="0"/>
                <a:cs typeface="Arial" panose="020B0604020202020204" pitchFamily="34" charset="0"/>
              </a:rPr>
              <a:t> promo is valid from Sep-Dec 2022. </a:t>
            </a:r>
          </a:p>
        </p:txBody>
      </p:sp>
      <p:cxnSp>
        <p:nvCxnSpPr>
          <p:cNvPr id="83" name="Straight Connector 82">
            <a:extLst>
              <a:ext uri="{FF2B5EF4-FFF2-40B4-BE49-F238E27FC236}">
                <a16:creationId xmlns:a16="http://schemas.microsoft.com/office/drawing/2014/main" id="{C7FD3058-828C-F342-9AE6-75385DC96886}"/>
              </a:ext>
            </a:extLst>
          </p:cNvPr>
          <p:cNvCxnSpPr>
            <a:cxnSpLocks/>
          </p:cNvCxnSpPr>
          <p:nvPr/>
        </p:nvCxnSpPr>
        <p:spPr>
          <a:xfrm>
            <a:off x="-319387" y="3875835"/>
            <a:ext cx="0" cy="989671"/>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878BC29B-C491-0940-8F61-D695BCB009E1}"/>
              </a:ext>
            </a:extLst>
          </p:cNvPr>
          <p:cNvCxnSpPr>
            <a:cxnSpLocks/>
          </p:cNvCxnSpPr>
          <p:nvPr/>
        </p:nvCxnSpPr>
        <p:spPr>
          <a:xfrm>
            <a:off x="5334000" y="3026664"/>
            <a:ext cx="0" cy="834973"/>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87" name="Rectangle 86">
            <a:extLst>
              <a:ext uri="{FF2B5EF4-FFF2-40B4-BE49-F238E27FC236}">
                <a16:creationId xmlns:a16="http://schemas.microsoft.com/office/drawing/2014/main" id="{2BEE889C-90FD-BC4B-ACD8-8E7B50156AB7}"/>
              </a:ext>
            </a:extLst>
          </p:cNvPr>
          <p:cNvSpPr/>
          <p:nvPr/>
        </p:nvSpPr>
        <p:spPr>
          <a:xfrm>
            <a:off x="-2819401" y="-10160"/>
            <a:ext cx="1817917" cy="6894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68A8032B-FB0A-5945-BEEB-BF22393CC3E1}"/>
              </a:ext>
            </a:extLst>
          </p:cNvPr>
          <p:cNvSpPr/>
          <p:nvPr/>
        </p:nvSpPr>
        <p:spPr>
          <a:xfrm>
            <a:off x="-2819400" y="704668"/>
            <a:ext cx="1818251"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FD938E58-A5C7-B543-9FAB-288CB483CB20}"/>
              </a:ext>
            </a:extLst>
          </p:cNvPr>
          <p:cNvSpPr/>
          <p:nvPr/>
        </p:nvSpPr>
        <p:spPr>
          <a:xfrm>
            <a:off x="-2819400" y="639354"/>
            <a:ext cx="1817917" cy="8708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5D7C92B8-05C1-A849-9E87-1C414D120B17}"/>
              </a:ext>
            </a:extLst>
          </p:cNvPr>
          <p:cNvSpPr txBox="1"/>
          <p:nvPr/>
        </p:nvSpPr>
        <p:spPr>
          <a:xfrm>
            <a:off x="-3075817" y="64511"/>
            <a:ext cx="2364619" cy="584776"/>
          </a:xfrm>
          <a:prstGeom prst="rect">
            <a:avLst/>
          </a:prstGeom>
          <a:noFill/>
          <a:effectLst/>
        </p:spPr>
        <p:txBody>
          <a:bodyPr wrap="square" rtlCol="0">
            <a:spAutoFit/>
          </a:bodyPr>
          <a:lstStyle/>
          <a:p>
            <a:pPr lvl="0" algn="ctr" defTabSz="914400">
              <a:defRPr/>
            </a:pPr>
            <a:r>
              <a:rPr lang="en-US" sz="1600" b="1">
                <a:solidFill>
                  <a:schemeClr val="bg1"/>
                </a:solidFill>
                <a:latin typeface="Arial" panose="020B0604020202020204" pitchFamily="34" charset="0"/>
                <a:cs typeface="Arial" panose="020B0604020202020204" pitchFamily="34" charset="0"/>
              </a:rPr>
              <a:t>PROGRAMME </a:t>
            </a:r>
          </a:p>
          <a:p>
            <a:pPr lvl="0" algn="ctr" defTabSz="914400">
              <a:defRPr/>
            </a:pPr>
            <a:r>
              <a:rPr lang="en-US" sz="1600" b="1">
                <a:solidFill>
                  <a:schemeClr val="bg1"/>
                </a:solidFill>
                <a:latin typeface="Arial" panose="020B0604020202020204" pitchFamily="34" charset="0"/>
                <a:cs typeface="Arial" panose="020B0604020202020204" pitchFamily="34" charset="0"/>
              </a:rPr>
              <a:t>(NABO)</a:t>
            </a:r>
          </a:p>
        </p:txBody>
      </p:sp>
      <p:sp>
        <p:nvSpPr>
          <p:cNvPr id="91" name="TextBox 90">
            <a:extLst>
              <a:ext uri="{FF2B5EF4-FFF2-40B4-BE49-F238E27FC236}">
                <a16:creationId xmlns:a16="http://schemas.microsoft.com/office/drawing/2014/main" id="{DD95DD80-42A4-0941-B64E-63C8E8E156F8}"/>
              </a:ext>
            </a:extLst>
          </p:cNvPr>
          <p:cNvSpPr txBox="1"/>
          <p:nvPr/>
        </p:nvSpPr>
        <p:spPr>
          <a:xfrm>
            <a:off x="-2881323" y="728521"/>
            <a:ext cx="1920586" cy="473634"/>
          </a:xfrm>
          <a:prstGeom prst="rect">
            <a:avLst/>
          </a:prstGeom>
          <a:noFill/>
          <a:ln>
            <a:noFill/>
          </a:ln>
          <a:effectLst/>
        </p:spPr>
        <p:txBody>
          <a:bodyPr wrap="square" lIns="91440" tIns="45720" rIns="91440" bIns="45720" rtlCol="0" anchor="t">
            <a:spAutoFit/>
          </a:bodyPr>
          <a:lstStyle/>
          <a:p>
            <a:pPr algn="ctr">
              <a:lnSpc>
                <a:spcPts val="1480"/>
              </a:lnSpc>
              <a:defRPr/>
            </a:pPr>
            <a:r>
              <a:rPr lang="en-US" sz="1300">
                <a:solidFill>
                  <a:schemeClr val="accent1">
                    <a:lumMod val="75000"/>
                  </a:schemeClr>
                </a:solidFill>
                <a:latin typeface="Arial"/>
                <a:cs typeface="Arial"/>
              </a:rPr>
              <a:t>Starts</a:t>
            </a:r>
          </a:p>
          <a:p>
            <a:pPr algn="ctr">
              <a:lnSpc>
                <a:spcPts val="1480"/>
              </a:lnSpc>
              <a:defRPr/>
            </a:pPr>
            <a:r>
              <a:rPr lang="en-US" sz="1300" b="1">
                <a:solidFill>
                  <a:schemeClr val="accent1">
                    <a:lumMod val="75000"/>
                  </a:schemeClr>
                </a:solidFill>
                <a:latin typeface="Arial"/>
                <a:cs typeface="Arial"/>
              </a:rPr>
              <a:t>1 September 2022</a:t>
            </a:r>
            <a:endParaRPr lang="en-US" sz="1300" b="1" u="none" strike="noStrike" kern="1200" cap="none" normalizeH="0" baseline="0" noProof="0">
              <a:ln>
                <a:noFill/>
              </a:ln>
              <a:solidFill>
                <a:schemeClr val="accent1">
                  <a:lumMod val="75000"/>
                </a:schemeClr>
              </a:solidFill>
              <a:effectLst/>
              <a:uLnTx/>
              <a:uFillTx/>
              <a:latin typeface="Arial"/>
              <a:cs typeface="Arial"/>
            </a:endParaRPr>
          </a:p>
        </p:txBody>
      </p:sp>
      <p:pic>
        <p:nvPicPr>
          <p:cNvPr id="92" name="Picture 91">
            <a:extLst>
              <a:ext uri="{FF2B5EF4-FFF2-40B4-BE49-F238E27FC236}">
                <a16:creationId xmlns:a16="http://schemas.microsoft.com/office/drawing/2014/main" id="{2E063A94-1EB8-B644-BABC-EDB5774C7C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0745" y="3118104"/>
            <a:ext cx="500138" cy="658368"/>
          </a:xfrm>
          <a:prstGeom prst="rect">
            <a:avLst/>
          </a:prstGeom>
        </p:spPr>
      </p:pic>
      <p:pic>
        <p:nvPicPr>
          <p:cNvPr id="93" name="Picture 92">
            <a:extLst>
              <a:ext uri="{FF2B5EF4-FFF2-40B4-BE49-F238E27FC236}">
                <a16:creationId xmlns:a16="http://schemas.microsoft.com/office/drawing/2014/main" id="{14B73EB5-9940-6448-B4DC-991F7AC6CF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3074" y="3197352"/>
            <a:ext cx="375104" cy="493776"/>
          </a:xfrm>
          <a:prstGeom prst="rect">
            <a:avLst/>
          </a:prstGeom>
        </p:spPr>
      </p:pic>
      <p:pic>
        <p:nvPicPr>
          <p:cNvPr id="94" name="Picture 93">
            <a:extLst>
              <a:ext uri="{FF2B5EF4-FFF2-40B4-BE49-F238E27FC236}">
                <a16:creationId xmlns:a16="http://schemas.microsoft.com/office/drawing/2014/main" id="{41235067-31C5-E940-B6FA-899D66FB3EF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0542"/>
          <a:stretch/>
        </p:blipFill>
        <p:spPr>
          <a:xfrm>
            <a:off x="5018289" y="0"/>
            <a:ext cx="779007" cy="870121"/>
          </a:xfrm>
          <a:prstGeom prst="rect">
            <a:avLst/>
          </a:prstGeom>
        </p:spPr>
      </p:pic>
      <p:pic>
        <p:nvPicPr>
          <p:cNvPr id="95" name="Picture 94">
            <a:extLst>
              <a:ext uri="{FF2B5EF4-FFF2-40B4-BE49-F238E27FC236}">
                <a16:creationId xmlns:a16="http://schemas.microsoft.com/office/drawing/2014/main" id="{2243DAFC-29DF-A84F-B645-2EE85688D69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9310" t="75862" r="28177" b="-1806"/>
          <a:stretch/>
        </p:blipFill>
        <p:spPr>
          <a:xfrm>
            <a:off x="7117080" y="268224"/>
            <a:ext cx="490728" cy="481584"/>
          </a:xfrm>
          <a:prstGeom prst="rect">
            <a:avLst/>
          </a:prstGeom>
        </p:spPr>
      </p:pic>
      <p:pic>
        <p:nvPicPr>
          <p:cNvPr id="9" name="Picture 8">
            <a:extLst>
              <a:ext uri="{FF2B5EF4-FFF2-40B4-BE49-F238E27FC236}">
                <a16:creationId xmlns:a16="http://schemas.microsoft.com/office/drawing/2014/main" id="{A5F599AE-C927-8D44-BCF0-164B317F771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694" t="3326" r="6581" b="76722"/>
          <a:stretch/>
        </p:blipFill>
        <p:spPr>
          <a:xfrm>
            <a:off x="548641" y="2546316"/>
            <a:ext cx="1574800" cy="715044"/>
          </a:xfrm>
          <a:prstGeom prst="rect">
            <a:avLst/>
          </a:prstGeom>
        </p:spPr>
      </p:pic>
      <p:pic>
        <p:nvPicPr>
          <p:cNvPr id="58" name="Picture 57">
            <a:extLst>
              <a:ext uri="{FF2B5EF4-FFF2-40B4-BE49-F238E27FC236}">
                <a16:creationId xmlns:a16="http://schemas.microsoft.com/office/drawing/2014/main" id="{86CE1171-ABC9-8A40-8BA2-1AE6D27748E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694" t="24872" r="6581" b="55176"/>
          <a:stretch/>
        </p:blipFill>
        <p:spPr>
          <a:xfrm>
            <a:off x="2936240" y="2546316"/>
            <a:ext cx="1574800" cy="715044"/>
          </a:xfrm>
          <a:prstGeom prst="rect">
            <a:avLst/>
          </a:prstGeom>
        </p:spPr>
      </p:pic>
      <p:pic>
        <p:nvPicPr>
          <p:cNvPr id="59" name="Picture 58">
            <a:extLst>
              <a:ext uri="{FF2B5EF4-FFF2-40B4-BE49-F238E27FC236}">
                <a16:creationId xmlns:a16="http://schemas.microsoft.com/office/drawing/2014/main" id="{6B3E5951-8964-7D43-80F4-22140DE570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694" t="46701" r="6581" b="33347"/>
          <a:stretch/>
        </p:blipFill>
        <p:spPr>
          <a:xfrm>
            <a:off x="5486400" y="2546316"/>
            <a:ext cx="1574800" cy="715044"/>
          </a:xfrm>
          <a:prstGeom prst="rect">
            <a:avLst/>
          </a:prstGeom>
        </p:spPr>
      </p:pic>
      <p:grpSp>
        <p:nvGrpSpPr>
          <p:cNvPr id="11" name="Group 10">
            <a:extLst>
              <a:ext uri="{FF2B5EF4-FFF2-40B4-BE49-F238E27FC236}">
                <a16:creationId xmlns:a16="http://schemas.microsoft.com/office/drawing/2014/main" id="{1631EDC8-AEDA-6A4C-8FDF-AC3EB9FD6BD2}"/>
              </a:ext>
            </a:extLst>
          </p:cNvPr>
          <p:cNvGrpSpPr/>
          <p:nvPr/>
        </p:nvGrpSpPr>
        <p:grpSpPr>
          <a:xfrm>
            <a:off x="-2987393" y="3513657"/>
            <a:ext cx="1004184" cy="1282227"/>
            <a:chOff x="10740081" y="-1861509"/>
            <a:chExt cx="3628572" cy="4633266"/>
          </a:xfrm>
        </p:grpSpPr>
        <p:pic>
          <p:nvPicPr>
            <p:cNvPr id="23" name="Picture 22" descr="A picture containing calendar&#10;&#10;Description automatically generated">
              <a:extLst>
                <a:ext uri="{FF2B5EF4-FFF2-40B4-BE49-F238E27FC236}">
                  <a16:creationId xmlns:a16="http://schemas.microsoft.com/office/drawing/2014/main" id="{838F99AD-B6E7-F265-1A06-C08531560DBE}"/>
                </a:ext>
              </a:extLst>
            </p:cNvPr>
            <p:cNvPicPr>
              <a:picLocks noChangeAspect="1"/>
            </p:cNvPicPr>
            <p:nvPr/>
          </p:nvPicPr>
          <p:blipFill rotWithShape="1">
            <a:blip r:embed="rId10">
              <a:extLst>
                <a:ext uri="{28A0092B-C50C-407E-A947-70E740481C1C}">
                  <a14:useLocalDpi xmlns:a14="http://schemas.microsoft.com/office/drawing/2010/main" val="0"/>
                </a:ext>
              </a:extLst>
            </a:blip>
            <a:srcRect b="35212"/>
            <a:stretch/>
          </p:blipFill>
          <p:spPr>
            <a:xfrm>
              <a:off x="10888504" y="-1861509"/>
              <a:ext cx="3419823" cy="3323452"/>
            </a:xfrm>
            <a:prstGeom prst="rect">
              <a:avLst/>
            </a:prstGeom>
          </p:spPr>
        </p:pic>
        <p:pic>
          <p:nvPicPr>
            <p:cNvPr id="60" name="Picture 59">
              <a:extLst>
                <a:ext uri="{FF2B5EF4-FFF2-40B4-BE49-F238E27FC236}">
                  <a16:creationId xmlns:a16="http://schemas.microsoft.com/office/drawing/2014/main" id="{1D6EE71B-64A1-7043-ADF7-D510D301A68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694" t="72783" r="6581" b="7265"/>
            <a:stretch/>
          </p:blipFill>
          <p:spPr>
            <a:xfrm>
              <a:off x="10740081" y="1124190"/>
              <a:ext cx="3628572" cy="1647567"/>
            </a:xfrm>
            <a:prstGeom prst="rect">
              <a:avLst/>
            </a:prstGeom>
          </p:spPr>
        </p:pic>
      </p:grpSp>
      <p:pic>
        <p:nvPicPr>
          <p:cNvPr id="22" name="Picture 21">
            <a:extLst>
              <a:ext uri="{FF2B5EF4-FFF2-40B4-BE49-F238E27FC236}">
                <a16:creationId xmlns:a16="http://schemas.microsoft.com/office/drawing/2014/main" id="{F499E311-D3D4-4340-BFD6-8FFF329BDA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800000">
            <a:off x="10172890" y="3756334"/>
            <a:ext cx="4578533" cy="3235424"/>
          </a:xfrm>
          <a:prstGeom prst="rect">
            <a:avLst/>
          </a:prstGeom>
        </p:spPr>
      </p:pic>
      <p:grpSp>
        <p:nvGrpSpPr>
          <p:cNvPr id="34" name="Group 33">
            <a:extLst>
              <a:ext uri="{FF2B5EF4-FFF2-40B4-BE49-F238E27FC236}">
                <a16:creationId xmlns:a16="http://schemas.microsoft.com/office/drawing/2014/main" id="{AA256B13-4943-0841-9CD4-CBE5D3DF103C}"/>
              </a:ext>
            </a:extLst>
          </p:cNvPr>
          <p:cNvGrpSpPr/>
          <p:nvPr/>
        </p:nvGrpSpPr>
        <p:grpSpPr>
          <a:xfrm>
            <a:off x="3722472" y="188813"/>
            <a:ext cx="5658840" cy="2717152"/>
            <a:chOff x="9391752" y="209133"/>
            <a:chExt cx="5658840" cy="2717152"/>
          </a:xfrm>
        </p:grpSpPr>
        <p:pic>
          <p:nvPicPr>
            <p:cNvPr id="7" name="Picture 6">
              <a:extLst>
                <a:ext uri="{FF2B5EF4-FFF2-40B4-BE49-F238E27FC236}">
                  <a16:creationId xmlns:a16="http://schemas.microsoft.com/office/drawing/2014/main" id="{C8203830-B918-1247-B75D-E0D1962301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134">
              <a:off x="9391752" y="258163"/>
              <a:ext cx="5658840" cy="2668122"/>
            </a:xfrm>
            <a:prstGeom prst="rect">
              <a:avLst/>
            </a:prstGeom>
          </p:spPr>
        </p:pic>
        <p:grpSp>
          <p:nvGrpSpPr>
            <p:cNvPr id="32" name="Group 31">
              <a:extLst>
                <a:ext uri="{FF2B5EF4-FFF2-40B4-BE49-F238E27FC236}">
                  <a16:creationId xmlns:a16="http://schemas.microsoft.com/office/drawing/2014/main" id="{F9B3EB9A-F1D7-264D-B665-891A685B0E2C}"/>
                </a:ext>
              </a:extLst>
            </p:cNvPr>
            <p:cNvGrpSpPr/>
            <p:nvPr/>
          </p:nvGrpSpPr>
          <p:grpSpPr>
            <a:xfrm>
              <a:off x="9737708" y="209133"/>
              <a:ext cx="4876945" cy="2054343"/>
              <a:chOff x="9737708" y="209133"/>
              <a:chExt cx="4876945" cy="2054343"/>
            </a:xfrm>
          </p:grpSpPr>
          <p:grpSp>
            <p:nvGrpSpPr>
              <p:cNvPr id="8" name="Group 7">
                <a:extLst>
                  <a:ext uri="{FF2B5EF4-FFF2-40B4-BE49-F238E27FC236}">
                    <a16:creationId xmlns:a16="http://schemas.microsoft.com/office/drawing/2014/main" id="{D6F89659-AA78-E641-B0D7-C6197D82BA53}"/>
                  </a:ext>
                </a:extLst>
              </p:cNvPr>
              <p:cNvGrpSpPr/>
              <p:nvPr/>
            </p:nvGrpSpPr>
            <p:grpSpPr>
              <a:xfrm>
                <a:off x="9737708" y="209133"/>
                <a:ext cx="4876945" cy="1894635"/>
                <a:chOff x="4048108" y="209133"/>
                <a:chExt cx="4876945" cy="1894635"/>
              </a:xfrm>
            </p:grpSpPr>
            <p:sp>
              <p:nvSpPr>
                <p:cNvPr id="80" name="TextBox 79">
                  <a:extLst>
                    <a:ext uri="{FF2B5EF4-FFF2-40B4-BE49-F238E27FC236}">
                      <a16:creationId xmlns:a16="http://schemas.microsoft.com/office/drawing/2014/main" id="{16206147-45F6-2344-B94B-3EAC912E4488}"/>
                    </a:ext>
                  </a:extLst>
                </p:cNvPr>
                <p:cNvSpPr txBox="1"/>
                <p:nvPr/>
              </p:nvSpPr>
              <p:spPr>
                <a:xfrm rot="21249371">
                  <a:off x="4590407" y="1793555"/>
                  <a:ext cx="3695020" cy="310213"/>
                </a:xfrm>
                <a:prstGeom prst="rect">
                  <a:avLst/>
                </a:prstGeom>
                <a:noFill/>
                <a:ln>
                  <a:noFill/>
                </a:ln>
                <a:effectLst/>
              </p:spPr>
              <p:txBody>
                <a:bodyPr wrap="square" rtlCol="0">
                  <a:spAutoFit/>
                </a:bodyPr>
                <a:lstStyle/>
                <a:p>
                  <a:pPr algn="ctr">
                    <a:lnSpc>
                      <a:spcPts val="1480"/>
                    </a:lnSpc>
                    <a:defRPr/>
                  </a:pPr>
                  <a:r>
                    <a:rPr lang="en-US" sz="2600" b="1">
                      <a:solidFill>
                        <a:srgbClr val="FFD600"/>
                      </a:solidFill>
                      <a:latin typeface="Arial Narrow" panose="020B0604020202020204" pitchFamily="34" charset="0"/>
                      <a:cs typeface="Arial Narrow" panose="020B0604020202020204" pitchFamily="34" charset="0"/>
                    </a:rPr>
                    <a:t>PROGRAMME (NABO)</a:t>
                  </a:r>
                  <a:endParaRPr kumimoji="0" lang="en-US" sz="2600" b="1" u="none" strike="noStrike" kern="1200" cap="none" normalizeH="0" baseline="0" noProof="0">
                    <a:ln>
                      <a:noFill/>
                    </a:ln>
                    <a:solidFill>
                      <a:srgbClr val="FFD600"/>
                    </a:solidFill>
                    <a:effectLst/>
                    <a:uLnTx/>
                    <a:uFillTx/>
                    <a:latin typeface="Arial Narrow" panose="020B0604020202020204" pitchFamily="34" charset="0"/>
                    <a:cs typeface="Arial Narrow" panose="020B0604020202020204" pitchFamily="34" charset="0"/>
                  </a:endParaRPr>
                </a:p>
              </p:txBody>
            </p:sp>
            <p:sp>
              <p:nvSpPr>
                <p:cNvPr id="81" name="TextBox 80">
                  <a:extLst>
                    <a:ext uri="{FF2B5EF4-FFF2-40B4-BE49-F238E27FC236}">
                      <a16:creationId xmlns:a16="http://schemas.microsoft.com/office/drawing/2014/main" id="{952B2276-4355-BE41-A85B-8089F39C0A60}"/>
                    </a:ext>
                  </a:extLst>
                </p:cNvPr>
                <p:cNvSpPr txBox="1"/>
                <p:nvPr/>
              </p:nvSpPr>
              <p:spPr>
                <a:xfrm rot="21207556">
                  <a:off x="4048108" y="1111832"/>
                  <a:ext cx="4876945" cy="338554"/>
                </a:xfrm>
                <a:prstGeom prst="rect">
                  <a:avLst/>
                </a:prstGeom>
                <a:noFill/>
                <a:ln>
                  <a:noFill/>
                </a:ln>
                <a:effectLst/>
              </p:spPr>
              <p:txBody>
                <a:bodyPr wrap="square" rtlCol="0">
                  <a:spAutoFit/>
                </a:bodyPr>
                <a:lstStyle/>
                <a:p>
                  <a:pPr algn="ctr">
                    <a:lnSpc>
                      <a:spcPts val="1480"/>
                    </a:lnSpc>
                    <a:defRPr/>
                  </a:pPr>
                  <a:r>
                    <a:rPr lang="en-US" sz="2800" b="1">
                      <a:solidFill>
                        <a:schemeClr val="bg1"/>
                      </a:solidFill>
                      <a:latin typeface="Arial Narrow" panose="020B0604020202020204" pitchFamily="34" charset="0"/>
                      <a:cs typeface="Arial Narrow" panose="020B0604020202020204" pitchFamily="34" charset="0"/>
                    </a:rPr>
                    <a:t>NEW ABO EXPERIENCE</a:t>
                  </a:r>
                  <a:endParaRPr kumimoji="0" lang="en-US" sz="2800" b="1" u="none" strike="noStrike" kern="1200" cap="none" normalizeH="0" baseline="0" noProof="0">
                    <a:ln>
                      <a:noFill/>
                    </a:ln>
                    <a:solidFill>
                      <a:schemeClr val="bg1"/>
                    </a:solidFill>
                    <a:effectLst/>
                    <a:uLnTx/>
                    <a:uFillTx/>
                    <a:latin typeface="Arial Narrow" panose="020B0604020202020204" pitchFamily="34" charset="0"/>
                    <a:cs typeface="Arial Narrow" panose="020B0604020202020204" pitchFamily="34" charset="0"/>
                  </a:endParaRPr>
                </a:p>
              </p:txBody>
            </p:sp>
            <p:pic>
              <p:nvPicPr>
                <p:cNvPr id="86" name="Picture 85" descr="Amway-LOGO.png">
                  <a:extLst>
                    <a:ext uri="{FF2B5EF4-FFF2-40B4-BE49-F238E27FC236}">
                      <a16:creationId xmlns:a16="http://schemas.microsoft.com/office/drawing/2014/main" id="{84AC534A-0273-7C43-949B-15F2F030CAA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1239586">
                  <a:off x="5728970" y="209133"/>
                  <a:ext cx="1538174" cy="643887"/>
                </a:xfrm>
                <a:prstGeom prst="rect">
                  <a:avLst/>
                </a:prstGeom>
              </p:spPr>
            </p:pic>
          </p:grpSp>
          <p:sp>
            <p:nvSpPr>
              <p:cNvPr id="79" name="TextBox 78">
                <a:extLst>
                  <a:ext uri="{FF2B5EF4-FFF2-40B4-BE49-F238E27FC236}">
                    <a16:creationId xmlns:a16="http://schemas.microsoft.com/office/drawing/2014/main" id="{6D00D897-81C3-C242-B6EC-2F01908F04A6}"/>
                  </a:ext>
                </a:extLst>
              </p:cNvPr>
              <p:cNvSpPr txBox="1"/>
              <p:nvPr/>
            </p:nvSpPr>
            <p:spPr>
              <a:xfrm rot="21249371">
                <a:off x="10943670" y="1972394"/>
                <a:ext cx="3217790" cy="291082"/>
              </a:xfrm>
              <a:prstGeom prst="rect">
                <a:avLst/>
              </a:prstGeom>
              <a:noFill/>
              <a:ln>
                <a:noFill/>
              </a:ln>
              <a:effectLst/>
            </p:spPr>
            <p:txBody>
              <a:bodyPr wrap="square" rtlCol="0">
                <a:spAutoFit/>
              </a:bodyPr>
              <a:lstStyle/>
              <a:p>
                <a:pPr>
                  <a:lnSpc>
                    <a:spcPts val="1480"/>
                  </a:lnSpc>
                  <a:defRPr/>
                </a:pPr>
                <a:r>
                  <a:rPr lang="en-US" sz="1200">
                    <a:solidFill>
                      <a:schemeClr val="bg1"/>
                    </a:solidFill>
                    <a:latin typeface="Arial" panose="020B0604020202020204" pitchFamily="34" charset="0"/>
                    <a:cs typeface="Arial" panose="020B0604020202020204" pitchFamily="34" charset="0"/>
                  </a:rPr>
                  <a:t>Starts 1 September 2022 (10am)</a:t>
                </a:r>
                <a:endParaRPr kumimoji="0" lang="en-US" sz="1200" b="1" u="none" strike="noStrike" kern="1200" cap="none"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296703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74AE5224-01C7-6143-9669-11678917AB0F}"/>
              </a:ext>
            </a:extLst>
          </p:cNvPr>
          <p:cNvSpPr/>
          <p:nvPr/>
        </p:nvSpPr>
        <p:spPr>
          <a:xfrm rot="10800000">
            <a:off x="216000" y="219918"/>
            <a:ext cx="8712000" cy="6449081"/>
          </a:xfrm>
          <a:prstGeom prst="rect">
            <a:avLst/>
          </a:prstGeom>
          <a:gradFill flip="none" rotWithShape="1">
            <a:gsLst>
              <a:gs pos="100000">
                <a:srgbClr val="D56FC5"/>
              </a:gs>
              <a:gs pos="0">
                <a:srgbClr val="B140B8"/>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a:extLst>
              <a:ext uri="{FF2B5EF4-FFF2-40B4-BE49-F238E27FC236}">
                <a16:creationId xmlns:a16="http://schemas.microsoft.com/office/drawing/2014/main" id="{29E5729E-F9CF-7640-A0B2-20ABFF56E4CB}"/>
              </a:ext>
            </a:extLst>
          </p:cNvPr>
          <p:cNvPicPr>
            <a:picLocks noChangeAspect="1"/>
          </p:cNvPicPr>
          <p:nvPr/>
        </p:nvPicPr>
        <p:blipFill rotWithShape="1">
          <a:blip r:embed="rId2">
            <a:extLst>
              <a:ext uri="{28A0092B-C50C-407E-A947-70E740481C1C}">
                <a14:useLocalDpi xmlns:a14="http://schemas.microsoft.com/office/drawing/2010/main" val="0"/>
              </a:ext>
            </a:extLst>
          </a:blip>
          <a:srcRect l="2131" r="5524"/>
          <a:stretch/>
        </p:blipFill>
        <p:spPr>
          <a:xfrm>
            <a:off x="213360" y="-102090"/>
            <a:ext cx="8715916" cy="6768066"/>
          </a:xfrm>
          <a:prstGeom prst="rect">
            <a:avLst/>
          </a:prstGeom>
        </p:spPr>
      </p:pic>
      <p:sp>
        <p:nvSpPr>
          <p:cNvPr id="23" name="Rectangle 22">
            <a:extLst>
              <a:ext uri="{FF2B5EF4-FFF2-40B4-BE49-F238E27FC236}">
                <a16:creationId xmlns:a16="http://schemas.microsoft.com/office/drawing/2014/main" id="{B06EE554-8827-3D45-9920-6390D4166A4A}"/>
              </a:ext>
            </a:extLst>
          </p:cNvPr>
          <p:cNvSpPr/>
          <p:nvPr/>
        </p:nvSpPr>
        <p:spPr>
          <a:xfrm>
            <a:off x="-10192023" y="189001"/>
            <a:ext cx="8712000" cy="6479999"/>
          </a:xfrm>
          <a:prstGeom prst="rect">
            <a:avLst/>
          </a:prstGeom>
          <a:gradFill flip="none" rotWithShape="1">
            <a:gsLst>
              <a:gs pos="100000">
                <a:srgbClr val="2A7FB7"/>
              </a:gs>
              <a:gs pos="0">
                <a:srgbClr val="A5D7D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P3_Background.png"/>
          <p:cNvPicPr>
            <a:picLocks noChangeAspect="1"/>
          </p:cNvPicPr>
          <p:nvPr/>
        </p:nvPicPr>
        <p:blipFill rotWithShape="1">
          <a:blip r:embed="rId3">
            <a:extLst>
              <a:ext uri="{28A0092B-C50C-407E-A947-70E740481C1C}">
                <a14:useLocalDpi xmlns:a14="http://schemas.microsoft.com/office/drawing/2010/main" val="0"/>
              </a:ext>
            </a:extLst>
          </a:blip>
          <a:srcRect l="25320" t="11838" r="6282" b="16108"/>
          <a:stretch/>
        </p:blipFill>
        <p:spPr>
          <a:xfrm>
            <a:off x="-10204823" y="188014"/>
            <a:ext cx="8737599" cy="6504691"/>
          </a:xfrm>
          <a:prstGeom prst="rect">
            <a:avLst/>
          </a:prstGeom>
        </p:spPr>
      </p:pic>
      <p:grpSp>
        <p:nvGrpSpPr>
          <p:cNvPr id="16" name="Group 15">
            <a:extLst>
              <a:ext uri="{FF2B5EF4-FFF2-40B4-BE49-F238E27FC236}">
                <a16:creationId xmlns:a16="http://schemas.microsoft.com/office/drawing/2014/main" id="{EA1B3F77-3222-794C-8590-CE7B1E6E560B}"/>
              </a:ext>
            </a:extLst>
          </p:cNvPr>
          <p:cNvGrpSpPr/>
          <p:nvPr/>
        </p:nvGrpSpPr>
        <p:grpSpPr>
          <a:xfrm rot="5400000">
            <a:off x="-2570957" y="-767390"/>
            <a:ext cx="213129" cy="1799426"/>
            <a:chOff x="10672204" y="161589"/>
            <a:chExt cx="213129" cy="1799426"/>
          </a:xfrm>
        </p:grpSpPr>
        <p:grpSp>
          <p:nvGrpSpPr>
            <p:cNvPr id="17" name="Group 16">
              <a:extLst>
                <a:ext uri="{FF2B5EF4-FFF2-40B4-BE49-F238E27FC236}">
                  <a16:creationId xmlns:a16="http://schemas.microsoft.com/office/drawing/2014/main" id="{B7261F09-5F59-FB4C-BC41-3901548083C0}"/>
                </a:ext>
              </a:extLst>
            </p:cNvPr>
            <p:cNvGrpSpPr/>
            <p:nvPr/>
          </p:nvGrpSpPr>
          <p:grpSpPr>
            <a:xfrm>
              <a:off x="10672204" y="161589"/>
              <a:ext cx="213129" cy="991345"/>
              <a:chOff x="8885152" y="102320"/>
              <a:chExt cx="213129" cy="991345"/>
            </a:xfrm>
          </p:grpSpPr>
          <p:cxnSp>
            <p:nvCxnSpPr>
              <p:cNvPr id="19" name="Straight Connector 18">
                <a:extLst>
                  <a:ext uri="{FF2B5EF4-FFF2-40B4-BE49-F238E27FC236}">
                    <a16:creationId xmlns:a16="http://schemas.microsoft.com/office/drawing/2014/main" id="{07370523-DD7D-8D4F-81AA-49A5C665BB31}"/>
                  </a:ext>
                </a:extLst>
              </p:cNvPr>
              <p:cNvCxnSpPr>
                <a:cxnSpLocks/>
              </p:cNvCxnSpPr>
              <p:nvPr/>
            </p:nvCxnSpPr>
            <p:spPr>
              <a:xfrm>
                <a:off x="8930171" y="1093665"/>
                <a:ext cx="123090"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891EC14-38E1-4442-9C34-99F958529B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522304" y="465168"/>
                <a:ext cx="938825" cy="213129"/>
              </a:xfrm>
              <a:prstGeom prst="rect">
                <a:avLst/>
              </a:prstGeom>
            </p:spPr>
          </p:pic>
        </p:grpSp>
        <p:sp>
          <p:nvSpPr>
            <p:cNvPr id="18" name="object 3">
              <a:extLst>
                <a:ext uri="{FF2B5EF4-FFF2-40B4-BE49-F238E27FC236}">
                  <a16:creationId xmlns:a16="http://schemas.microsoft.com/office/drawing/2014/main" id="{9AE7B237-3290-754F-BF23-B6EA6AEC75F7}"/>
                </a:ext>
              </a:extLst>
            </p:cNvPr>
            <p:cNvSpPr txBox="1"/>
            <p:nvPr/>
          </p:nvSpPr>
          <p:spPr>
            <a:xfrm rot="16200000">
              <a:off x="10405382" y="1535145"/>
              <a:ext cx="715804" cy="135935"/>
            </a:xfrm>
            <a:prstGeom prst="rect">
              <a:avLst/>
            </a:prstGeom>
          </p:spPr>
          <p:txBody>
            <a:bodyPr vert="horz" wrap="square" lIns="0" tIns="12700" rIns="0" bIns="0" rtlCol="0" anchor="t">
              <a:spAutoFit/>
            </a:bodyPr>
            <a:lstStyle/>
            <a:p>
              <a:pPr marL="12700" algn="r">
                <a:spcBef>
                  <a:spcPts val="100"/>
                </a:spcBef>
              </a:pPr>
              <a:r>
                <a:rPr lang="en-US" sz="800" b="1" spc="-5">
                  <a:solidFill>
                    <a:srgbClr val="FF0000"/>
                  </a:solidFill>
                  <a:latin typeface="Arial" panose="020B0604020202020204"/>
                  <a:cs typeface="Arial" panose="020B0604020202020204"/>
                </a:rPr>
                <a:t>1 Sep 2022</a:t>
              </a:r>
              <a:endParaRPr lang="en-US" sz="800" b="1">
                <a:solidFill>
                  <a:srgbClr val="FF0000"/>
                </a:solidFill>
                <a:latin typeface="Arial" panose="020B0604020202020204"/>
                <a:cs typeface="Arial" panose="020B0604020202020204"/>
              </a:endParaRPr>
            </a:p>
          </p:txBody>
        </p:sp>
      </p:grpSp>
      <p:sp>
        <p:nvSpPr>
          <p:cNvPr id="32" name="Rectangle 31">
            <a:extLst>
              <a:ext uri="{FF2B5EF4-FFF2-40B4-BE49-F238E27FC236}">
                <a16:creationId xmlns:a16="http://schemas.microsoft.com/office/drawing/2014/main" id="{9256BC29-31D4-B841-83FE-00C67D7A3FB3}"/>
              </a:ext>
            </a:extLst>
          </p:cNvPr>
          <p:cNvSpPr/>
          <p:nvPr/>
        </p:nvSpPr>
        <p:spPr>
          <a:xfrm>
            <a:off x="-10048797" y="0"/>
            <a:ext cx="2321885" cy="5551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88C557D-08B5-054B-81A7-49AD45862938}"/>
              </a:ext>
            </a:extLst>
          </p:cNvPr>
          <p:cNvSpPr/>
          <p:nvPr/>
        </p:nvSpPr>
        <p:spPr>
          <a:xfrm>
            <a:off x="-10048796" y="533400"/>
            <a:ext cx="2322312"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BA0FD39-0F3F-C745-8CAC-ED41B12AD122}"/>
              </a:ext>
            </a:extLst>
          </p:cNvPr>
          <p:cNvSpPr/>
          <p:nvPr/>
        </p:nvSpPr>
        <p:spPr>
          <a:xfrm>
            <a:off x="-10048796" y="468086"/>
            <a:ext cx="2321885" cy="8708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BE7B7F4-96FE-FA44-B4C0-4F657C8B59B4}"/>
              </a:ext>
            </a:extLst>
          </p:cNvPr>
          <p:cNvSpPr txBox="1"/>
          <p:nvPr/>
        </p:nvSpPr>
        <p:spPr>
          <a:xfrm>
            <a:off x="-10053902" y="112891"/>
            <a:ext cx="2364619" cy="338554"/>
          </a:xfrm>
          <a:prstGeom prst="rect">
            <a:avLst/>
          </a:prstGeom>
          <a:noFill/>
          <a:effectLst/>
        </p:spPr>
        <p:txBody>
          <a:bodyPr wrap="square" rtlCol="0">
            <a:spAutoFit/>
          </a:bodyPr>
          <a:lstStyle/>
          <a:p>
            <a:pPr lvl="0" algn="ctr" defTabSz="914400">
              <a:defRPr/>
            </a:pPr>
            <a:r>
              <a:rPr lang="en-US" sz="1600" b="1">
                <a:solidFill>
                  <a:schemeClr val="bg1"/>
                </a:solidFill>
                <a:latin typeface="Arial" panose="020B0604020202020204" pitchFamily="34" charset="0"/>
                <a:cs typeface="Arial" panose="020B0604020202020204" pitchFamily="34" charset="0"/>
              </a:rPr>
              <a:t>PROGRAMME (NAPC)</a:t>
            </a:r>
          </a:p>
        </p:txBody>
      </p:sp>
      <p:sp>
        <p:nvSpPr>
          <p:cNvPr id="36" name="TextBox 35">
            <a:extLst>
              <a:ext uri="{FF2B5EF4-FFF2-40B4-BE49-F238E27FC236}">
                <a16:creationId xmlns:a16="http://schemas.microsoft.com/office/drawing/2014/main" id="{4E184DBF-77BF-D94A-A738-7496246804F3}"/>
              </a:ext>
            </a:extLst>
          </p:cNvPr>
          <p:cNvSpPr txBox="1"/>
          <p:nvPr/>
        </p:nvSpPr>
        <p:spPr>
          <a:xfrm>
            <a:off x="-9856719" y="581442"/>
            <a:ext cx="1920586" cy="473634"/>
          </a:xfrm>
          <a:prstGeom prst="rect">
            <a:avLst/>
          </a:prstGeom>
          <a:noFill/>
          <a:ln>
            <a:noFill/>
          </a:ln>
          <a:effectLst/>
        </p:spPr>
        <p:txBody>
          <a:bodyPr wrap="square" rtlCol="0">
            <a:spAutoFit/>
          </a:bodyPr>
          <a:lstStyle/>
          <a:p>
            <a:pPr algn="ctr">
              <a:lnSpc>
                <a:spcPts val="1480"/>
              </a:lnSpc>
              <a:defRPr/>
            </a:pPr>
            <a:r>
              <a:rPr lang="en-US" sz="1300">
                <a:solidFill>
                  <a:schemeClr val="accent1">
                    <a:lumMod val="75000"/>
                  </a:schemeClr>
                </a:solidFill>
                <a:latin typeface="Arial" panose="020B0604020202020204" pitchFamily="34" charset="0"/>
                <a:cs typeface="Arial" panose="020B0604020202020204" pitchFamily="34" charset="0"/>
              </a:rPr>
              <a:t>Starts</a:t>
            </a:r>
          </a:p>
          <a:p>
            <a:pPr algn="ctr">
              <a:lnSpc>
                <a:spcPts val="1480"/>
              </a:lnSpc>
              <a:defRPr/>
            </a:pPr>
            <a:r>
              <a:rPr lang="en-US" sz="1300" b="1">
                <a:solidFill>
                  <a:schemeClr val="accent1">
                    <a:lumMod val="75000"/>
                  </a:schemeClr>
                </a:solidFill>
                <a:latin typeface="Arial" panose="020B0604020202020204" pitchFamily="34" charset="0"/>
                <a:cs typeface="Arial" panose="020B0604020202020204" pitchFamily="34" charset="0"/>
              </a:rPr>
              <a:t>1 September 2022</a:t>
            </a:r>
            <a:endParaRPr kumimoji="0" lang="en-US" sz="1300" b="1" u="none" strike="noStrike" kern="1200" cap="none" normalizeH="0" baseline="0" noProof="0">
              <a:ln>
                <a:noFill/>
              </a:ln>
              <a:solidFill>
                <a:schemeClr val="accent1">
                  <a:lumMod val="75000"/>
                </a:schemeClr>
              </a:solidFill>
              <a:effectLst/>
              <a:uLnTx/>
              <a:uFillTx/>
              <a:latin typeface="Arial" panose="020B0604020202020204" pitchFamily="34" charset="0"/>
              <a:cs typeface="Arial" panose="020B0604020202020204" pitchFamily="34" charset="0"/>
            </a:endParaRPr>
          </a:p>
        </p:txBody>
      </p:sp>
      <p:pic>
        <p:nvPicPr>
          <p:cNvPr id="38" name="Picture 37" descr="Amway-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3832" y="197153"/>
            <a:ext cx="1294190" cy="541754"/>
          </a:xfrm>
          <a:prstGeom prst="rect">
            <a:avLst/>
          </a:prstGeom>
        </p:spPr>
      </p:pic>
      <p:pic>
        <p:nvPicPr>
          <p:cNvPr id="43" name="Picture 42" descr="P3_main-pix.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1436" y="2878362"/>
            <a:ext cx="3094149" cy="4331808"/>
          </a:xfrm>
          <a:prstGeom prst="rect">
            <a:avLst/>
          </a:prstGeom>
        </p:spPr>
      </p:pic>
      <p:pic>
        <p:nvPicPr>
          <p:cNvPr id="39" name="Picture 38" descr="P3_eCoupon.png"/>
          <p:cNvPicPr>
            <a:picLocks noChangeAspect="1"/>
          </p:cNvPicPr>
          <p:nvPr/>
        </p:nvPicPr>
        <p:blipFill rotWithShape="1">
          <a:blip r:embed="rId7">
            <a:extLst>
              <a:ext uri="{28A0092B-C50C-407E-A947-70E740481C1C}">
                <a14:useLocalDpi xmlns:a14="http://schemas.microsoft.com/office/drawing/2010/main" val="0"/>
              </a:ext>
            </a:extLst>
          </a:blip>
          <a:srcRect r="71254"/>
          <a:stretch/>
        </p:blipFill>
        <p:spPr>
          <a:xfrm>
            <a:off x="-10262806" y="2910693"/>
            <a:ext cx="1489527" cy="1089260"/>
          </a:xfrm>
          <a:prstGeom prst="rect">
            <a:avLst/>
          </a:prstGeom>
        </p:spPr>
      </p:pic>
      <p:sp>
        <p:nvSpPr>
          <p:cNvPr id="14" name="Rectangle 13"/>
          <p:cNvSpPr/>
          <p:nvPr/>
        </p:nvSpPr>
        <p:spPr>
          <a:xfrm>
            <a:off x="-10118924" y="1780765"/>
            <a:ext cx="2884714" cy="707886"/>
          </a:xfrm>
          <a:prstGeom prst="rect">
            <a:avLst/>
          </a:prstGeom>
        </p:spPr>
        <p:txBody>
          <a:bodyPr wrap="square">
            <a:spAutoFit/>
          </a:bodyPr>
          <a:lstStyle/>
          <a:p>
            <a:r>
              <a:rPr lang="en-US" sz="1000"/>
              <a:t>The New APC Experience </a:t>
            </a:r>
            <a:r>
              <a:rPr lang="en-US" sz="1000" err="1"/>
              <a:t>Programme</a:t>
            </a:r>
            <a:r>
              <a:rPr lang="en-US" sz="1000"/>
              <a:t> (NAPC) is exclusively designed for new Amway Privileged Customers (APC) save when they start shopping for their </a:t>
            </a:r>
            <a:r>
              <a:rPr lang="en-US" sz="1000" err="1"/>
              <a:t>favourite</a:t>
            </a:r>
            <a:r>
              <a:rPr lang="en-US" sz="1000"/>
              <a:t> Amway products.</a:t>
            </a:r>
          </a:p>
        </p:txBody>
      </p:sp>
      <p:sp>
        <p:nvSpPr>
          <p:cNvPr id="40" name="Rectangle 39"/>
          <p:cNvSpPr/>
          <p:nvPr/>
        </p:nvSpPr>
        <p:spPr>
          <a:xfrm>
            <a:off x="-6906451" y="1780765"/>
            <a:ext cx="2694214" cy="861774"/>
          </a:xfrm>
          <a:prstGeom prst="rect">
            <a:avLst/>
          </a:prstGeom>
        </p:spPr>
        <p:txBody>
          <a:bodyPr wrap="square">
            <a:spAutoFit/>
          </a:bodyPr>
          <a:lstStyle/>
          <a:p>
            <a:r>
              <a:rPr lang="en-US" sz="1000"/>
              <a:t>Great rewards are up for grabs when your customers successfully sign up as a new APC. Let's start with some great savings as we are rewarding them with 3 </a:t>
            </a:r>
            <a:r>
              <a:rPr lang="en-US" sz="1000" err="1"/>
              <a:t>eCoupons</a:t>
            </a:r>
            <a:r>
              <a:rPr lang="en-US" sz="1000"/>
              <a:t> worth a total of RM80/B$40!​</a:t>
            </a:r>
          </a:p>
        </p:txBody>
      </p:sp>
      <p:sp>
        <p:nvSpPr>
          <p:cNvPr id="44" name="Rectangle 43"/>
          <p:cNvSpPr/>
          <p:nvPr/>
        </p:nvSpPr>
        <p:spPr>
          <a:xfrm>
            <a:off x="-10118924" y="2689216"/>
            <a:ext cx="5874774" cy="400110"/>
          </a:xfrm>
          <a:prstGeom prst="rect">
            <a:avLst/>
          </a:prstGeom>
        </p:spPr>
        <p:txBody>
          <a:bodyPr wrap="square">
            <a:spAutoFit/>
          </a:bodyPr>
          <a:lstStyle/>
          <a:p>
            <a:r>
              <a:rPr lang="en-US" sz="1000"/>
              <a:t>All </a:t>
            </a:r>
            <a:r>
              <a:rPr lang="en-US" sz="1000" err="1"/>
              <a:t>eCoupons</a:t>
            </a:r>
            <a:r>
              <a:rPr lang="en-US" sz="1000"/>
              <a:t> will be credited to their account once they are successfully registered and logged in. They'll need to remember to apply their </a:t>
            </a:r>
            <a:r>
              <a:rPr lang="en-US" sz="1000" err="1"/>
              <a:t>eCoupon</a:t>
            </a:r>
            <a:r>
              <a:rPr lang="en-US" sz="1000"/>
              <a:t> prior to checkout.</a:t>
            </a:r>
          </a:p>
        </p:txBody>
      </p:sp>
      <p:cxnSp>
        <p:nvCxnSpPr>
          <p:cNvPr id="46" name="Straight Connector 45"/>
          <p:cNvCxnSpPr/>
          <p:nvPr/>
        </p:nvCxnSpPr>
        <p:spPr>
          <a:xfrm>
            <a:off x="-10039313" y="2671095"/>
            <a:ext cx="5735484"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10118924" y="3850640"/>
            <a:ext cx="2194232" cy="553998"/>
          </a:xfrm>
          <a:prstGeom prst="rect">
            <a:avLst/>
          </a:prstGeom>
        </p:spPr>
        <p:txBody>
          <a:bodyPr wrap="square">
            <a:spAutoFit/>
          </a:bodyPr>
          <a:lstStyle/>
          <a:p>
            <a:r>
              <a:rPr lang="en-US" sz="1000"/>
              <a:t>with a </a:t>
            </a:r>
            <a:r>
              <a:rPr lang="en-US" sz="1000" b="1"/>
              <a:t>minimum purchase of RM200/B$100.</a:t>
            </a:r>
          </a:p>
          <a:p>
            <a:r>
              <a:rPr lang="en-US" sz="1000"/>
              <a:t>Valid for 90 days from sign up date.</a:t>
            </a:r>
          </a:p>
        </p:txBody>
      </p:sp>
      <p:sp>
        <p:nvSpPr>
          <p:cNvPr id="48" name="Rectangle 47"/>
          <p:cNvSpPr/>
          <p:nvPr/>
        </p:nvSpPr>
        <p:spPr>
          <a:xfrm>
            <a:off x="-7843443" y="3850640"/>
            <a:ext cx="2261419" cy="707886"/>
          </a:xfrm>
          <a:prstGeom prst="rect">
            <a:avLst/>
          </a:prstGeom>
        </p:spPr>
        <p:txBody>
          <a:bodyPr wrap="square">
            <a:spAutoFit/>
          </a:bodyPr>
          <a:lstStyle/>
          <a:p>
            <a:r>
              <a:rPr lang="en-US" sz="1000"/>
              <a:t>with a </a:t>
            </a:r>
            <a:r>
              <a:rPr lang="en-US" sz="1000" b="1"/>
              <a:t>minimum purchase of RM200/B$100 for Nutrilite &amp; ARTISTRY products only.</a:t>
            </a:r>
          </a:p>
          <a:p>
            <a:r>
              <a:rPr lang="en-US" sz="1000"/>
              <a:t>Valid for 90 days from sign up date.</a:t>
            </a:r>
          </a:p>
        </p:txBody>
      </p:sp>
      <p:sp>
        <p:nvSpPr>
          <p:cNvPr id="49" name="Rectangle 48"/>
          <p:cNvSpPr/>
          <p:nvPr/>
        </p:nvSpPr>
        <p:spPr>
          <a:xfrm>
            <a:off x="-5572519" y="3850640"/>
            <a:ext cx="1947077" cy="861774"/>
          </a:xfrm>
          <a:prstGeom prst="rect">
            <a:avLst/>
          </a:prstGeom>
        </p:spPr>
        <p:txBody>
          <a:bodyPr wrap="square">
            <a:spAutoFit/>
          </a:bodyPr>
          <a:lstStyle/>
          <a:p>
            <a:r>
              <a:rPr lang="en-US" sz="1000"/>
              <a:t>with a </a:t>
            </a:r>
            <a:r>
              <a:rPr lang="en-US" sz="1000" b="1"/>
              <a:t>minimum purchase of RM200/B$100 for Nutrilite &amp; ARTISTRY products only.</a:t>
            </a:r>
          </a:p>
          <a:p>
            <a:r>
              <a:rPr lang="en-US" sz="1000"/>
              <a:t>Valid for 90 days from sign up date.</a:t>
            </a:r>
          </a:p>
        </p:txBody>
      </p:sp>
      <p:sp>
        <p:nvSpPr>
          <p:cNvPr id="56" name="Rectangle 55"/>
          <p:cNvSpPr/>
          <p:nvPr/>
        </p:nvSpPr>
        <p:spPr>
          <a:xfrm>
            <a:off x="-10118924" y="5596096"/>
            <a:ext cx="4572000" cy="553998"/>
          </a:xfrm>
          <a:prstGeom prst="rect">
            <a:avLst/>
          </a:prstGeom>
        </p:spPr>
        <p:txBody>
          <a:bodyPr wrap="square">
            <a:spAutoFit/>
          </a:bodyPr>
          <a:lstStyle/>
          <a:p>
            <a:r>
              <a:rPr lang="en-US" sz="1000"/>
              <a:t>They can keep track of their </a:t>
            </a:r>
            <a:r>
              <a:rPr lang="en-US" sz="1000" err="1"/>
              <a:t>eCoupon</a:t>
            </a:r>
            <a:r>
              <a:rPr lang="en-US" sz="1000"/>
              <a:t> at </a:t>
            </a:r>
            <a:r>
              <a:rPr lang="en-US" sz="1000">
                <a:solidFill>
                  <a:srgbClr val="1D9BC5"/>
                </a:solidFill>
              </a:rPr>
              <a:t>www.amway.my/</a:t>
            </a:r>
          </a:p>
          <a:p>
            <a:r>
              <a:rPr lang="en-US" sz="1000">
                <a:solidFill>
                  <a:srgbClr val="1D9BC5"/>
                </a:solidFill>
              </a:rPr>
              <a:t>www.amway.com.bn</a:t>
            </a:r>
            <a:r>
              <a:rPr lang="en-US" sz="1000"/>
              <a:t> &gt; My Account &gt; Payment Management &gt;</a:t>
            </a:r>
            <a:endParaRPr lang="en-US" sz="1000">
              <a:cs typeface="Calibri"/>
            </a:endParaRPr>
          </a:p>
          <a:p>
            <a:r>
              <a:rPr lang="en-US" sz="1000"/>
              <a:t>Coupon &amp; Voucher Management</a:t>
            </a:r>
            <a:endParaRPr lang="en-US" sz="1000">
              <a:cs typeface="Calibri"/>
            </a:endParaRPr>
          </a:p>
        </p:txBody>
      </p:sp>
      <p:pic>
        <p:nvPicPr>
          <p:cNvPr id="58" name="Picture 57" descr="P3_eCoupon.png"/>
          <p:cNvPicPr>
            <a:picLocks noChangeAspect="1"/>
          </p:cNvPicPr>
          <p:nvPr/>
        </p:nvPicPr>
        <p:blipFill rotWithShape="1">
          <a:blip r:embed="rId7">
            <a:extLst>
              <a:ext uri="{28A0092B-C50C-407E-A947-70E740481C1C}">
                <a14:useLocalDpi xmlns:a14="http://schemas.microsoft.com/office/drawing/2010/main" val="0"/>
              </a:ext>
            </a:extLst>
          </a:blip>
          <a:srcRect l="28746" r="44588"/>
          <a:stretch/>
        </p:blipFill>
        <p:spPr>
          <a:xfrm>
            <a:off x="-7868023" y="2901549"/>
            <a:ext cx="1381760" cy="1089260"/>
          </a:xfrm>
          <a:prstGeom prst="rect">
            <a:avLst/>
          </a:prstGeom>
        </p:spPr>
      </p:pic>
      <p:pic>
        <p:nvPicPr>
          <p:cNvPr id="59" name="Picture 58" descr="P3_eCoupon.png"/>
          <p:cNvPicPr>
            <a:picLocks noChangeAspect="1"/>
          </p:cNvPicPr>
          <p:nvPr/>
        </p:nvPicPr>
        <p:blipFill rotWithShape="1">
          <a:blip r:embed="rId7">
            <a:extLst>
              <a:ext uri="{28A0092B-C50C-407E-A947-70E740481C1C}">
                <a14:useLocalDpi xmlns:a14="http://schemas.microsoft.com/office/drawing/2010/main" val="0"/>
              </a:ext>
            </a:extLst>
          </a:blip>
          <a:srcRect l="54235" r="19099"/>
          <a:stretch/>
        </p:blipFill>
        <p:spPr>
          <a:xfrm>
            <a:off x="-5582023" y="2901549"/>
            <a:ext cx="1381760" cy="1089260"/>
          </a:xfrm>
          <a:prstGeom prst="rect">
            <a:avLst/>
          </a:prstGeom>
        </p:spPr>
      </p:pic>
      <p:sp>
        <p:nvSpPr>
          <p:cNvPr id="62" name="Rectangle 61"/>
          <p:cNvSpPr/>
          <p:nvPr/>
        </p:nvSpPr>
        <p:spPr>
          <a:xfrm>
            <a:off x="-6253561" y="5068789"/>
            <a:ext cx="4572000" cy="1384995"/>
          </a:xfrm>
          <a:prstGeom prst="rect">
            <a:avLst/>
          </a:prstGeom>
        </p:spPr>
        <p:txBody>
          <a:bodyPr>
            <a:spAutoFit/>
          </a:bodyPr>
          <a:lstStyle/>
          <a:p>
            <a:pPr>
              <a:tabLst>
                <a:tab pos="90488" algn="l"/>
              </a:tabLst>
            </a:pPr>
            <a:r>
              <a:rPr lang="en-US" sz="700" b="1"/>
              <a:t>Terms &amp; Conditions</a:t>
            </a:r>
            <a:endParaRPr lang="en-US" sz="700"/>
          </a:p>
          <a:p>
            <a:pPr>
              <a:tabLst>
                <a:tab pos="90488" algn="l"/>
              </a:tabLst>
            </a:pPr>
            <a:r>
              <a:rPr lang="en-US" sz="700"/>
              <a:t>•	All </a:t>
            </a:r>
            <a:r>
              <a:rPr lang="en-US" sz="700" err="1"/>
              <a:t>eCoupons</a:t>
            </a:r>
            <a:r>
              <a:rPr lang="en-US" sz="700"/>
              <a:t> will be generated and made available in your account once the sign up process is completed.</a:t>
            </a:r>
          </a:p>
          <a:p>
            <a:pPr>
              <a:tabLst>
                <a:tab pos="90488" algn="l"/>
              </a:tabLst>
            </a:pPr>
            <a:r>
              <a:rPr lang="en-US" sz="700"/>
              <a:t>•	Each </a:t>
            </a:r>
            <a:r>
              <a:rPr lang="en-US" sz="700" err="1"/>
              <a:t>eCoupon</a:t>
            </a:r>
            <a:r>
              <a:rPr lang="en-US" sz="700"/>
              <a:t> is valid for 90 days from the sign up date.</a:t>
            </a:r>
          </a:p>
          <a:p>
            <a:pPr>
              <a:tabLst>
                <a:tab pos="90488" algn="l"/>
              </a:tabLst>
            </a:pPr>
            <a:r>
              <a:rPr lang="en-US" sz="700"/>
              <a:t>•	Only ONE </a:t>
            </a:r>
            <a:r>
              <a:rPr lang="en-US" sz="700" err="1"/>
              <a:t>eCoupon</a:t>
            </a:r>
            <a:r>
              <a:rPr lang="en-US" sz="700"/>
              <a:t> (1</a:t>
            </a:r>
            <a:r>
              <a:rPr lang="en-US" sz="700" baseline="30000"/>
              <a:t>st</a:t>
            </a:r>
            <a:r>
              <a:rPr lang="en-US" sz="700"/>
              <a:t>, 2</a:t>
            </a:r>
            <a:r>
              <a:rPr lang="en-US" sz="700" baseline="30000"/>
              <a:t>nd</a:t>
            </a:r>
            <a:r>
              <a:rPr lang="en-US" sz="700"/>
              <a:t> or 3</a:t>
            </a:r>
            <a:r>
              <a:rPr lang="en-US" sz="700" baseline="30000"/>
              <a:t>rd</a:t>
            </a:r>
            <a:r>
              <a:rPr lang="en-US" sz="700"/>
              <a:t> </a:t>
            </a:r>
            <a:r>
              <a:rPr lang="en-US" sz="700" err="1"/>
              <a:t>eCoupon</a:t>
            </a:r>
            <a:r>
              <a:rPr lang="en-US" sz="700"/>
              <a:t>) can only be applied per order.</a:t>
            </a:r>
          </a:p>
          <a:p>
            <a:pPr>
              <a:tabLst>
                <a:tab pos="90488" algn="l"/>
              </a:tabLst>
            </a:pPr>
            <a:r>
              <a:rPr lang="en-US" sz="700"/>
              <a:t>•	Each </a:t>
            </a:r>
            <a:r>
              <a:rPr lang="en-US" sz="700" err="1"/>
              <a:t>eCoupon</a:t>
            </a:r>
            <a:r>
              <a:rPr lang="en-US" sz="700"/>
              <a:t> is redeemable with a minimum purchase of AP RM200/B$100.</a:t>
            </a:r>
            <a:endParaRPr lang="en-US" sz="700" strike="sngStrike"/>
          </a:p>
          <a:p>
            <a:pPr>
              <a:tabLst>
                <a:tab pos="90488" algn="l"/>
              </a:tabLst>
            </a:pPr>
            <a:r>
              <a:rPr lang="en-US" sz="700"/>
              <a:t>•	All </a:t>
            </a:r>
            <a:r>
              <a:rPr lang="en-US" sz="700" err="1"/>
              <a:t>eCoupons</a:t>
            </a:r>
            <a:r>
              <a:rPr lang="en-US" sz="700"/>
              <a:t> can be used for either walk-in and online orders.</a:t>
            </a:r>
          </a:p>
          <a:p>
            <a:pPr>
              <a:tabLst>
                <a:tab pos="90488" algn="l"/>
              </a:tabLst>
            </a:pPr>
            <a:r>
              <a:rPr lang="en-US" sz="700"/>
              <a:t>•	</a:t>
            </a:r>
            <a:r>
              <a:rPr lang="en-US" sz="700" b="0" i="0">
                <a:effectLst/>
              </a:rPr>
              <a:t>All </a:t>
            </a:r>
            <a:r>
              <a:rPr lang="en-US" sz="700" b="0" i="0" err="1">
                <a:effectLst/>
              </a:rPr>
              <a:t>eCoupons</a:t>
            </a:r>
            <a:r>
              <a:rPr lang="en-US" sz="700" b="0" i="0">
                <a:effectLst/>
              </a:rPr>
              <a:t> are not applicable for non PV/BV items.</a:t>
            </a:r>
            <a:endParaRPr lang="en-US" sz="700">
              <a:cs typeface="Calibri"/>
            </a:endParaRPr>
          </a:p>
          <a:p>
            <a:pPr>
              <a:tabLst>
                <a:tab pos="90488" algn="l"/>
              </a:tabLst>
            </a:pPr>
            <a:r>
              <a:rPr lang="en-US" sz="700"/>
              <a:t>•	Expired </a:t>
            </a:r>
            <a:r>
              <a:rPr lang="en-US" sz="700" err="1"/>
              <a:t>eCoupons</a:t>
            </a:r>
            <a:r>
              <a:rPr lang="en-US" sz="700"/>
              <a:t> will not be reactivated.</a:t>
            </a:r>
          </a:p>
          <a:p>
            <a:pPr>
              <a:tabLst>
                <a:tab pos="90488" algn="l"/>
              </a:tabLst>
            </a:pPr>
            <a:r>
              <a:rPr lang="en-US" sz="700">
                <a:solidFill>
                  <a:srgbClr val="FF0000"/>
                </a:solidFill>
              </a:rPr>
              <a:t>* </a:t>
            </a:r>
            <a:r>
              <a:rPr lang="en-US" sz="700"/>
              <a:t>The ARTISTRY SIGNATURE SELECT Mask 5-Piece Foil Sample Set </a:t>
            </a:r>
            <a:r>
              <a:rPr lang="en-US" sz="700" err="1"/>
              <a:t>eCoupon</a:t>
            </a:r>
            <a:r>
              <a:rPr lang="en-US" sz="700"/>
              <a:t> can be combined with the </a:t>
            </a:r>
          </a:p>
          <a:p>
            <a:pPr>
              <a:tabLst>
                <a:tab pos="90488" algn="l"/>
              </a:tabLst>
            </a:pPr>
            <a:r>
              <a:rPr lang="en-US" sz="700"/>
              <a:t>   1</a:t>
            </a:r>
            <a:r>
              <a:rPr lang="en-US" sz="700" baseline="30000"/>
              <a:t>st</a:t>
            </a:r>
            <a:r>
              <a:rPr lang="en-US" sz="700"/>
              <a:t>, 2</a:t>
            </a:r>
            <a:r>
              <a:rPr lang="en-US" sz="700" baseline="30000"/>
              <a:t>nd</a:t>
            </a:r>
            <a:r>
              <a:rPr lang="en-US" sz="700"/>
              <a:t> or 3</a:t>
            </a:r>
            <a:r>
              <a:rPr lang="en-US" sz="700" baseline="30000"/>
              <a:t>rd</a:t>
            </a:r>
            <a:r>
              <a:rPr lang="en-US" sz="700"/>
              <a:t> </a:t>
            </a:r>
            <a:r>
              <a:rPr lang="en-US" sz="700" err="1"/>
              <a:t>eCoupon</a:t>
            </a:r>
            <a:r>
              <a:rPr lang="en-US" sz="700"/>
              <a:t> in the same order. Redemption period for this </a:t>
            </a:r>
            <a:r>
              <a:rPr lang="en-US" sz="700" err="1"/>
              <a:t>eCoupon</a:t>
            </a:r>
            <a:r>
              <a:rPr lang="en-US" sz="700"/>
              <a:t> is 90 days from </a:t>
            </a:r>
          </a:p>
          <a:p>
            <a:pPr>
              <a:tabLst>
                <a:tab pos="90488" algn="l"/>
              </a:tabLst>
            </a:pPr>
            <a:r>
              <a:rPr lang="en-US" sz="700"/>
              <a:t>   the sign up date. </a:t>
            </a:r>
          </a:p>
          <a:p>
            <a:pPr>
              <a:tabLst>
                <a:tab pos="90488" algn="l"/>
              </a:tabLst>
            </a:pPr>
            <a:endParaRPr lang="en-US" sz="700"/>
          </a:p>
        </p:txBody>
      </p:sp>
      <p:pic>
        <p:nvPicPr>
          <p:cNvPr id="65" name="Picture 64" descr="P3_amway-Product.png"/>
          <p:cNvPicPr>
            <a:picLocks noChangeAspect="1"/>
          </p:cNvPicPr>
          <p:nvPr/>
        </p:nvPicPr>
        <p:blipFill rotWithShape="1">
          <a:blip r:embed="rId8">
            <a:extLst>
              <a:ext uri="{28A0092B-C50C-407E-A947-70E740481C1C}">
                <a14:useLocalDpi xmlns:a14="http://schemas.microsoft.com/office/drawing/2010/main" val="0"/>
              </a:ext>
            </a:extLst>
          </a:blip>
          <a:srcRect l="10730" t="24852" r="69388" b="25444"/>
          <a:stretch/>
        </p:blipFill>
        <p:spPr>
          <a:xfrm>
            <a:off x="-9915451" y="1072444"/>
            <a:ext cx="592667" cy="790223"/>
          </a:xfrm>
          <a:prstGeom prst="rect">
            <a:avLst/>
          </a:prstGeom>
        </p:spPr>
      </p:pic>
      <p:pic>
        <p:nvPicPr>
          <p:cNvPr id="66" name="Picture 65" descr="P3_amway-Product.png"/>
          <p:cNvPicPr>
            <a:picLocks noChangeAspect="1"/>
          </p:cNvPicPr>
          <p:nvPr/>
        </p:nvPicPr>
        <p:blipFill rotWithShape="1">
          <a:blip r:embed="rId8">
            <a:extLst>
              <a:ext uri="{28A0092B-C50C-407E-A947-70E740481C1C}">
                <a14:useLocalDpi xmlns:a14="http://schemas.microsoft.com/office/drawing/2010/main" val="0"/>
              </a:ext>
            </a:extLst>
          </a:blip>
          <a:srcRect l="41658" t="24852" r="38460" b="25444"/>
          <a:stretch/>
        </p:blipFill>
        <p:spPr>
          <a:xfrm>
            <a:off x="-8274423" y="1066800"/>
            <a:ext cx="592667" cy="790223"/>
          </a:xfrm>
          <a:prstGeom prst="rect">
            <a:avLst/>
          </a:prstGeom>
        </p:spPr>
      </p:pic>
      <p:pic>
        <p:nvPicPr>
          <p:cNvPr id="2" name="Picture 2">
            <a:extLst>
              <a:ext uri="{FF2B5EF4-FFF2-40B4-BE49-F238E27FC236}">
                <a16:creationId xmlns:a16="http://schemas.microsoft.com/office/drawing/2014/main" id="{0A20ABFB-A9BB-4E9D-8D94-B380C5043EA1}"/>
              </a:ext>
            </a:extLst>
          </p:cNvPr>
          <p:cNvPicPr>
            <a:picLocks noChangeAspect="1"/>
          </p:cNvPicPr>
          <p:nvPr/>
        </p:nvPicPr>
        <p:blipFill>
          <a:blip r:embed="rId9"/>
          <a:stretch>
            <a:fillRect/>
          </a:stretch>
        </p:blipFill>
        <p:spPr>
          <a:xfrm rot="720000">
            <a:off x="-4237084" y="2023950"/>
            <a:ext cx="531444" cy="827316"/>
          </a:xfrm>
          <a:prstGeom prst="rect">
            <a:avLst/>
          </a:prstGeom>
        </p:spPr>
      </p:pic>
      <p:pic>
        <p:nvPicPr>
          <p:cNvPr id="4" name="Picture 4" descr="A picture containing text&#10;&#10;Description automatically generated">
            <a:extLst>
              <a:ext uri="{FF2B5EF4-FFF2-40B4-BE49-F238E27FC236}">
                <a16:creationId xmlns:a16="http://schemas.microsoft.com/office/drawing/2014/main" id="{8A4CCBF6-CF52-480E-B02B-B3F8B622D52C}"/>
              </a:ext>
            </a:extLst>
          </p:cNvPr>
          <p:cNvPicPr>
            <a:picLocks noChangeAspect="1"/>
          </p:cNvPicPr>
          <p:nvPr/>
        </p:nvPicPr>
        <p:blipFill>
          <a:blip r:embed="rId10"/>
          <a:stretch>
            <a:fillRect/>
          </a:stretch>
        </p:blipFill>
        <p:spPr>
          <a:xfrm rot="-1260000">
            <a:off x="-3818691" y="302164"/>
            <a:ext cx="522515" cy="713619"/>
          </a:xfrm>
          <a:prstGeom prst="rect">
            <a:avLst/>
          </a:prstGeom>
        </p:spPr>
      </p:pic>
      <p:pic>
        <p:nvPicPr>
          <p:cNvPr id="41" name="Picture 40">
            <a:extLst>
              <a:ext uri="{FF2B5EF4-FFF2-40B4-BE49-F238E27FC236}">
                <a16:creationId xmlns:a16="http://schemas.microsoft.com/office/drawing/2014/main" id="{B872A791-833F-44CB-8892-9D13953346DB}"/>
              </a:ext>
            </a:extLst>
          </p:cNvPr>
          <p:cNvPicPr>
            <a:picLocks noChangeAspect="1"/>
          </p:cNvPicPr>
          <p:nvPr/>
        </p:nvPicPr>
        <p:blipFill>
          <a:blip r:embed="rId11">
            <a:extLst>
              <a:ext uri="{28A0092B-C50C-407E-A947-70E740481C1C}">
                <a14:useLocalDpi xmlns:a14="http://schemas.microsoft.com/office/drawing/2010/main" val="0"/>
              </a:ext>
            </a:extLst>
          </a:blip>
          <a:srcRect l="577" r="577"/>
          <a:stretch/>
        </p:blipFill>
        <p:spPr>
          <a:xfrm>
            <a:off x="-8081932" y="-25717"/>
            <a:ext cx="5073709" cy="2149482"/>
          </a:xfrm>
          <a:prstGeom prst="rect">
            <a:avLst/>
          </a:prstGeom>
        </p:spPr>
      </p:pic>
      <p:sp>
        <p:nvSpPr>
          <p:cNvPr id="45" name="TextBox 44">
            <a:extLst>
              <a:ext uri="{FF2B5EF4-FFF2-40B4-BE49-F238E27FC236}">
                <a16:creationId xmlns:a16="http://schemas.microsoft.com/office/drawing/2014/main" id="{27C43150-C581-44D9-9980-8C5623525A45}"/>
              </a:ext>
            </a:extLst>
          </p:cNvPr>
          <p:cNvSpPr txBox="1"/>
          <p:nvPr/>
        </p:nvSpPr>
        <p:spPr>
          <a:xfrm rot="20416498">
            <a:off x="-7542744" y="210605"/>
            <a:ext cx="659155" cy="369332"/>
          </a:xfrm>
          <a:prstGeom prst="rect">
            <a:avLst/>
          </a:prstGeom>
          <a:solidFill>
            <a:srgbClr val="FF0000"/>
          </a:solidFill>
        </p:spPr>
        <p:txBody>
          <a:bodyPr wrap="none" rtlCol="0">
            <a:spAutoFit/>
          </a:bodyPr>
          <a:lstStyle/>
          <a:p>
            <a:r>
              <a:rPr lang="en-US" b="1">
                <a:solidFill>
                  <a:schemeClr val="bg1"/>
                </a:solidFill>
              </a:rPr>
              <a:t>NEW</a:t>
            </a:r>
          </a:p>
        </p:txBody>
      </p:sp>
      <p:sp>
        <p:nvSpPr>
          <p:cNvPr id="57" name="TextBox 56">
            <a:extLst>
              <a:ext uri="{FF2B5EF4-FFF2-40B4-BE49-F238E27FC236}">
                <a16:creationId xmlns:a16="http://schemas.microsoft.com/office/drawing/2014/main" id="{EC37FDF1-7213-4F31-BDBE-65837C83A99A}"/>
              </a:ext>
            </a:extLst>
          </p:cNvPr>
          <p:cNvSpPr txBox="1"/>
          <p:nvPr/>
        </p:nvSpPr>
        <p:spPr>
          <a:xfrm>
            <a:off x="-6689454" y="1290862"/>
            <a:ext cx="2296451" cy="276999"/>
          </a:xfrm>
          <a:prstGeom prst="rect">
            <a:avLst/>
          </a:prstGeom>
          <a:noFill/>
        </p:spPr>
        <p:txBody>
          <a:bodyPr wrap="square" rtlCol="0">
            <a:spAutoFit/>
          </a:bodyPr>
          <a:lstStyle/>
          <a:p>
            <a:pPr algn="ctr"/>
            <a:r>
              <a:rPr lang="en-US" sz="1200" b="1">
                <a:solidFill>
                  <a:schemeClr val="accent5">
                    <a:lumMod val="50000"/>
                  </a:schemeClr>
                </a:solidFill>
              </a:rPr>
              <a:t>Starts 1 September 2022 (10am)</a:t>
            </a:r>
            <a:endParaRPr lang="en-US" sz="1200">
              <a:solidFill>
                <a:schemeClr val="accent5">
                  <a:lumMod val="50000"/>
                </a:schemeClr>
              </a:solidFill>
            </a:endParaRPr>
          </a:p>
        </p:txBody>
      </p:sp>
      <p:sp>
        <p:nvSpPr>
          <p:cNvPr id="70" name="Rectangle 69">
            <a:extLst>
              <a:ext uri="{FF2B5EF4-FFF2-40B4-BE49-F238E27FC236}">
                <a16:creationId xmlns:a16="http://schemas.microsoft.com/office/drawing/2014/main" id="{8E748D84-1729-445D-994E-7D5BC2F838FF}"/>
              </a:ext>
            </a:extLst>
          </p:cNvPr>
          <p:cNvSpPr/>
          <p:nvPr/>
        </p:nvSpPr>
        <p:spPr>
          <a:xfrm>
            <a:off x="-9368614" y="4502081"/>
            <a:ext cx="1540328" cy="861774"/>
          </a:xfrm>
          <a:prstGeom prst="rect">
            <a:avLst/>
          </a:prstGeom>
        </p:spPr>
        <p:txBody>
          <a:bodyPr wrap="square">
            <a:spAutoFit/>
          </a:bodyPr>
          <a:lstStyle/>
          <a:p>
            <a:r>
              <a:rPr lang="en-US" sz="1000">
                <a:solidFill>
                  <a:srgbClr val="FF0000"/>
                </a:solidFill>
              </a:rPr>
              <a:t>* </a:t>
            </a:r>
            <a:r>
              <a:rPr lang="en-US" sz="1000" err="1"/>
              <a:t>eCoupon</a:t>
            </a:r>
            <a:r>
              <a:rPr lang="en-US" sz="1000"/>
              <a:t> to purchase </a:t>
            </a:r>
            <a:br>
              <a:rPr lang="en-US" sz="1000"/>
            </a:br>
            <a:r>
              <a:rPr lang="en-US" sz="1000"/>
              <a:t>1x ARTISTRY SIGNATURE SELECT Mask 5-Piece Foil Sample Set at </a:t>
            </a:r>
            <a:r>
              <a:rPr lang="en-US" sz="1000" b="1"/>
              <a:t>AP RM10/ B$3.50</a:t>
            </a:r>
            <a:r>
              <a:rPr lang="en-US" sz="1000"/>
              <a:t> (no PV/BV).</a:t>
            </a:r>
          </a:p>
        </p:txBody>
      </p:sp>
      <p:cxnSp>
        <p:nvCxnSpPr>
          <p:cNvPr id="71" name="Straight Connector 70">
            <a:extLst>
              <a:ext uri="{FF2B5EF4-FFF2-40B4-BE49-F238E27FC236}">
                <a16:creationId xmlns:a16="http://schemas.microsoft.com/office/drawing/2014/main" id="{45DB2556-8252-44CC-8B9D-FA08E2173076}"/>
              </a:ext>
            </a:extLst>
          </p:cNvPr>
          <p:cNvCxnSpPr/>
          <p:nvPr/>
        </p:nvCxnSpPr>
        <p:spPr>
          <a:xfrm>
            <a:off x="-10012086" y="4440404"/>
            <a:ext cx="1995714"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76" name="TextBox 75">
            <a:extLst>
              <a:ext uri="{FF2B5EF4-FFF2-40B4-BE49-F238E27FC236}">
                <a16:creationId xmlns:a16="http://schemas.microsoft.com/office/drawing/2014/main" id="{6806D511-4B04-449C-8801-4D0835B41325}"/>
              </a:ext>
            </a:extLst>
          </p:cNvPr>
          <p:cNvSpPr txBox="1"/>
          <p:nvPr/>
        </p:nvSpPr>
        <p:spPr>
          <a:xfrm>
            <a:off x="-10173617" y="5344885"/>
            <a:ext cx="2324675" cy="215444"/>
          </a:xfrm>
          <a:prstGeom prst="rect">
            <a:avLst/>
          </a:prstGeom>
          <a:noFill/>
        </p:spPr>
        <p:txBody>
          <a:bodyPr wrap="none" lIns="91440" tIns="45720" rIns="91440" bIns="45720" rtlCol="0" anchor="t">
            <a:spAutoFit/>
          </a:bodyPr>
          <a:lstStyle/>
          <a:p>
            <a:r>
              <a:rPr lang="en-US" sz="800">
                <a:solidFill>
                  <a:srgbClr val="FF0000"/>
                </a:solidFill>
              </a:rPr>
              <a:t>* </a:t>
            </a:r>
            <a:r>
              <a:rPr lang="en-US" sz="800"/>
              <a:t>This </a:t>
            </a:r>
            <a:r>
              <a:rPr lang="en-US" sz="800" err="1"/>
              <a:t>eCoupon</a:t>
            </a:r>
            <a:r>
              <a:rPr lang="en-US" sz="800"/>
              <a:t> promo is valid from Sep-Dec 2022. </a:t>
            </a:r>
          </a:p>
        </p:txBody>
      </p:sp>
      <p:pic>
        <p:nvPicPr>
          <p:cNvPr id="67" name="Picture 66" descr="A picture containing calendar&#10;&#10;Description automatically generated">
            <a:extLst>
              <a:ext uri="{FF2B5EF4-FFF2-40B4-BE49-F238E27FC236}">
                <a16:creationId xmlns:a16="http://schemas.microsoft.com/office/drawing/2014/main" id="{1295AB04-7987-CD9B-7AFB-CAD8666CD7C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78119" y="4271017"/>
            <a:ext cx="758074" cy="1137111"/>
          </a:xfrm>
          <a:prstGeom prst="rect">
            <a:avLst/>
          </a:prstGeom>
        </p:spPr>
      </p:pic>
      <p:sp>
        <p:nvSpPr>
          <p:cNvPr id="54" name="Rectangle 53">
            <a:extLst>
              <a:ext uri="{FF2B5EF4-FFF2-40B4-BE49-F238E27FC236}">
                <a16:creationId xmlns:a16="http://schemas.microsoft.com/office/drawing/2014/main" id="{080B383D-5B63-934B-9288-94B604E6439F}"/>
              </a:ext>
            </a:extLst>
          </p:cNvPr>
          <p:cNvSpPr/>
          <p:nvPr/>
        </p:nvSpPr>
        <p:spPr>
          <a:xfrm>
            <a:off x="563420" y="897268"/>
            <a:ext cx="3651964" cy="507831"/>
          </a:xfrm>
          <a:prstGeom prst="rect">
            <a:avLst/>
          </a:prstGeom>
        </p:spPr>
        <p:txBody>
          <a:bodyPr wrap="square">
            <a:spAutoFit/>
          </a:bodyPr>
          <a:lstStyle/>
          <a:p>
            <a:r>
              <a:rPr lang="en-US" sz="900">
                <a:latin typeface="Arial" panose="020B0604020202020204" pitchFamily="34" charset="0"/>
                <a:cs typeface="Arial" panose="020B0604020202020204" pitchFamily="34" charset="0"/>
              </a:rPr>
              <a:t>The New APC Experience </a:t>
            </a:r>
            <a:r>
              <a:rPr lang="en-US" sz="900" err="1">
                <a:latin typeface="Arial" panose="020B0604020202020204" pitchFamily="34" charset="0"/>
                <a:cs typeface="Arial" panose="020B0604020202020204" pitchFamily="34" charset="0"/>
              </a:rPr>
              <a:t>Programme</a:t>
            </a:r>
            <a:r>
              <a:rPr lang="en-US" sz="900">
                <a:latin typeface="Arial" panose="020B0604020202020204" pitchFamily="34" charset="0"/>
                <a:cs typeface="Arial" panose="020B0604020202020204" pitchFamily="34" charset="0"/>
              </a:rPr>
              <a:t> (NAPC) is exclusively designed for new Amway Privileged Customers (APC) save when they start shopping for their </a:t>
            </a:r>
            <a:r>
              <a:rPr lang="en-US" sz="900" err="1">
                <a:latin typeface="Arial" panose="020B0604020202020204" pitchFamily="34" charset="0"/>
                <a:cs typeface="Arial" panose="020B0604020202020204" pitchFamily="34" charset="0"/>
              </a:rPr>
              <a:t>favourite</a:t>
            </a:r>
            <a:r>
              <a:rPr lang="en-US" sz="900">
                <a:latin typeface="Arial" panose="020B0604020202020204" pitchFamily="34" charset="0"/>
                <a:cs typeface="Arial" panose="020B0604020202020204" pitchFamily="34" charset="0"/>
              </a:rPr>
              <a:t> Amway products.</a:t>
            </a:r>
          </a:p>
        </p:txBody>
      </p:sp>
      <p:sp>
        <p:nvSpPr>
          <p:cNvPr id="63" name="Rectangle 62">
            <a:extLst>
              <a:ext uri="{FF2B5EF4-FFF2-40B4-BE49-F238E27FC236}">
                <a16:creationId xmlns:a16="http://schemas.microsoft.com/office/drawing/2014/main" id="{20BBCA9B-3EA6-E040-A68C-EF0B46605DA9}"/>
              </a:ext>
            </a:extLst>
          </p:cNvPr>
          <p:cNvSpPr/>
          <p:nvPr/>
        </p:nvSpPr>
        <p:spPr>
          <a:xfrm>
            <a:off x="563420" y="1399840"/>
            <a:ext cx="3723114" cy="507831"/>
          </a:xfrm>
          <a:prstGeom prst="rect">
            <a:avLst/>
          </a:prstGeom>
        </p:spPr>
        <p:txBody>
          <a:bodyPr wrap="square">
            <a:spAutoFit/>
          </a:bodyPr>
          <a:lstStyle/>
          <a:p>
            <a:r>
              <a:rPr lang="en-US" sz="900">
                <a:latin typeface="Arial" panose="020B0604020202020204" pitchFamily="34" charset="0"/>
                <a:cs typeface="Arial" panose="020B0604020202020204" pitchFamily="34" charset="0"/>
              </a:rPr>
              <a:t>Great rewards are up for grabs when your customers successfully sign up as a new APC. Let's start with some great savings as we are rewarding them with 3 </a:t>
            </a:r>
            <a:r>
              <a:rPr lang="en-US" sz="900" err="1">
                <a:latin typeface="Arial" panose="020B0604020202020204" pitchFamily="34" charset="0"/>
                <a:cs typeface="Arial" panose="020B0604020202020204" pitchFamily="34" charset="0"/>
              </a:rPr>
              <a:t>eCoupons</a:t>
            </a:r>
            <a:r>
              <a:rPr lang="en-US" sz="900">
                <a:latin typeface="Arial" panose="020B0604020202020204" pitchFamily="34" charset="0"/>
                <a:cs typeface="Arial" panose="020B0604020202020204" pitchFamily="34" charset="0"/>
              </a:rPr>
              <a:t> worth a total of </a:t>
            </a:r>
            <a:r>
              <a:rPr lang="en-US" sz="900" b="1">
                <a:latin typeface="Arial" panose="020B0604020202020204" pitchFamily="34" charset="0"/>
                <a:cs typeface="Arial" panose="020B0604020202020204" pitchFamily="34" charset="0"/>
              </a:rPr>
              <a:t>RM80/B$40</a:t>
            </a:r>
            <a:r>
              <a:rPr lang="en-US" sz="900">
                <a:latin typeface="Arial" panose="020B0604020202020204" pitchFamily="34" charset="0"/>
                <a:cs typeface="Arial" panose="020B0604020202020204" pitchFamily="34" charset="0"/>
              </a:rPr>
              <a:t>!​</a:t>
            </a:r>
          </a:p>
        </p:txBody>
      </p:sp>
      <p:sp>
        <p:nvSpPr>
          <p:cNvPr id="64" name="Rectangle 63">
            <a:extLst>
              <a:ext uri="{FF2B5EF4-FFF2-40B4-BE49-F238E27FC236}">
                <a16:creationId xmlns:a16="http://schemas.microsoft.com/office/drawing/2014/main" id="{8CA1787B-2F7F-3646-A653-1EB60F079B0B}"/>
              </a:ext>
            </a:extLst>
          </p:cNvPr>
          <p:cNvSpPr/>
          <p:nvPr/>
        </p:nvSpPr>
        <p:spPr>
          <a:xfrm>
            <a:off x="563420" y="1920308"/>
            <a:ext cx="3715972" cy="507831"/>
          </a:xfrm>
          <a:prstGeom prst="rect">
            <a:avLst/>
          </a:prstGeom>
        </p:spPr>
        <p:txBody>
          <a:bodyPr wrap="square">
            <a:spAutoFit/>
          </a:bodyPr>
          <a:lstStyle/>
          <a:p>
            <a:r>
              <a:rPr lang="en-US" sz="900">
                <a:solidFill>
                  <a:schemeClr val="bg2">
                    <a:lumMod val="50000"/>
                  </a:schemeClr>
                </a:solidFill>
                <a:latin typeface="Arial" panose="020B0604020202020204" pitchFamily="34" charset="0"/>
                <a:cs typeface="Arial" panose="020B0604020202020204" pitchFamily="34" charset="0"/>
              </a:rPr>
              <a:t>All </a:t>
            </a:r>
            <a:r>
              <a:rPr lang="en-US" sz="900" err="1">
                <a:solidFill>
                  <a:schemeClr val="bg2">
                    <a:lumMod val="50000"/>
                  </a:schemeClr>
                </a:solidFill>
                <a:latin typeface="Arial" panose="020B0604020202020204" pitchFamily="34" charset="0"/>
                <a:cs typeface="Arial" panose="020B0604020202020204" pitchFamily="34" charset="0"/>
              </a:rPr>
              <a:t>eCoupons</a:t>
            </a:r>
            <a:r>
              <a:rPr lang="en-US" sz="900">
                <a:solidFill>
                  <a:schemeClr val="bg2">
                    <a:lumMod val="50000"/>
                  </a:schemeClr>
                </a:solidFill>
                <a:latin typeface="Arial" panose="020B0604020202020204" pitchFamily="34" charset="0"/>
                <a:cs typeface="Arial" panose="020B0604020202020204" pitchFamily="34" charset="0"/>
              </a:rPr>
              <a:t> will be credited to their account once they are successfully registered and logged in. They'll need to remember to apply their </a:t>
            </a:r>
            <a:r>
              <a:rPr lang="en-US" sz="900" err="1">
                <a:solidFill>
                  <a:schemeClr val="bg2">
                    <a:lumMod val="50000"/>
                  </a:schemeClr>
                </a:solidFill>
                <a:latin typeface="Arial" panose="020B0604020202020204" pitchFamily="34" charset="0"/>
                <a:cs typeface="Arial" panose="020B0604020202020204" pitchFamily="34" charset="0"/>
              </a:rPr>
              <a:t>eCoupon</a:t>
            </a:r>
            <a:r>
              <a:rPr lang="en-US" sz="900">
                <a:solidFill>
                  <a:schemeClr val="bg2">
                    <a:lumMod val="50000"/>
                  </a:schemeClr>
                </a:solidFill>
                <a:latin typeface="Arial" panose="020B0604020202020204" pitchFamily="34" charset="0"/>
                <a:cs typeface="Arial" panose="020B0604020202020204" pitchFamily="34" charset="0"/>
              </a:rPr>
              <a:t> prior to checkout.</a:t>
            </a:r>
          </a:p>
        </p:txBody>
      </p:sp>
      <p:sp>
        <p:nvSpPr>
          <p:cNvPr id="88" name="Rounded Rectangle 87">
            <a:extLst>
              <a:ext uri="{FF2B5EF4-FFF2-40B4-BE49-F238E27FC236}">
                <a16:creationId xmlns:a16="http://schemas.microsoft.com/office/drawing/2014/main" id="{FE0B90CA-8378-D042-AAA7-B4C83F114989}"/>
              </a:ext>
            </a:extLst>
          </p:cNvPr>
          <p:cNvSpPr/>
          <p:nvPr/>
        </p:nvSpPr>
        <p:spPr>
          <a:xfrm>
            <a:off x="685419" y="2919019"/>
            <a:ext cx="7417989" cy="1066273"/>
          </a:xfrm>
          <a:prstGeom prst="roundRect">
            <a:avLst/>
          </a:prstGeom>
          <a:solidFill>
            <a:schemeClr val="bg1">
              <a:lumMod val="95000"/>
            </a:schemeClr>
          </a:soli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a:extLst>
              <a:ext uri="{FF2B5EF4-FFF2-40B4-BE49-F238E27FC236}">
                <a16:creationId xmlns:a16="http://schemas.microsoft.com/office/drawing/2014/main" id="{AE906EB7-8F2A-2B48-8089-FA2922FB66AA}"/>
              </a:ext>
            </a:extLst>
          </p:cNvPr>
          <p:cNvCxnSpPr>
            <a:cxnSpLocks/>
          </p:cNvCxnSpPr>
          <p:nvPr/>
        </p:nvCxnSpPr>
        <p:spPr>
          <a:xfrm>
            <a:off x="-526377" y="3035808"/>
            <a:ext cx="0" cy="932688"/>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90" name="Rectangle 89">
            <a:extLst>
              <a:ext uri="{FF2B5EF4-FFF2-40B4-BE49-F238E27FC236}">
                <a16:creationId xmlns:a16="http://schemas.microsoft.com/office/drawing/2014/main" id="{A87AFF6D-92AA-224B-B75F-A73CA509E8DF}"/>
              </a:ext>
            </a:extLst>
          </p:cNvPr>
          <p:cNvSpPr/>
          <p:nvPr/>
        </p:nvSpPr>
        <p:spPr>
          <a:xfrm>
            <a:off x="566928" y="5279101"/>
            <a:ext cx="4572000" cy="1169551"/>
          </a:xfrm>
          <a:prstGeom prst="rect">
            <a:avLst/>
          </a:prstGeom>
        </p:spPr>
        <p:txBody>
          <a:bodyPr lIns="91440" tIns="45720" rIns="91440" bIns="45720" anchor="t">
            <a:spAutoFit/>
          </a:bodyPr>
          <a:lstStyle/>
          <a:p>
            <a:pPr>
              <a:tabLst>
                <a:tab pos="90488" algn="l"/>
              </a:tabLst>
            </a:pPr>
            <a:r>
              <a:rPr lang="en-US" sz="700" b="1">
                <a:latin typeface="Arial" panose="020B0604020202020204" pitchFamily="34" charset="0"/>
                <a:cs typeface="Arial" panose="020B0604020202020204" pitchFamily="34" charset="0"/>
              </a:rPr>
              <a:t>Terms &amp; Conditions</a:t>
            </a:r>
          </a:p>
          <a:p>
            <a:pPr>
              <a:tabLst>
                <a:tab pos="90488" algn="l"/>
              </a:tabLst>
            </a:pPr>
            <a:r>
              <a:rPr lang="en-US" sz="700">
                <a:latin typeface="Arial"/>
                <a:cs typeface="Arial"/>
              </a:rPr>
              <a:t>•	All </a:t>
            </a:r>
            <a:r>
              <a:rPr lang="en-US" sz="700" err="1">
                <a:latin typeface="Arial"/>
                <a:cs typeface="Arial"/>
              </a:rPr>
              <a:t>eCoupons</a:t>
            </a:r>
            <a:r>
              <a:rPr lang="en-US" sz="700">
                <a:latin typeface="Arial"/>
                <a:cs typeface="Arial"/>
              </a:rPr>
              <a:t> will be generated and made available in your account once the sign up process is completed.</a:t>
            </a:r>
          </a:p>
          <a:p>
            <a:pPr>
              <a:tabLst>
                <a:tab pos="90488" algn="l"/>
              </a:tabLst>
            </a:pPr>
            <a:r>
              <a:rPr lang="en-US" sz="700">
                <a:latin typeface="Arial"/>
                <a:cs typeface="Arial"/>
              </a:rPr>
              <a:t>•	Each </a:t>
            </a:r>
            <a:r>
              <a:rPr lang="en-US" sz="700" err="1">
                <a:latin typeface="Arial"/>
                <a:cs typeface="Arial"/>
              </a:rPr>
              <a:t>eCoupon</a:t>
            </a:r>
            <a:r>
              <a:rPr lang="en-US" sz="700">
                <a:latin typeface="Arial"/>
                <a:cs typeface="Arial"/>
              </a:rPr>
              <a:t> is valid for 90 days from the sign up date.</a:t>
            </a:r>
          </a:p>
          <a:p>
            <a:pPr>
              <a:tabLst>
                <a:tab pos="90488" algn="l"/>
              </a:tabLst>
            </a:pPr>
            <a:r>
              <a:rPr lang="en-US" sz="700">
                <a:latin typeface="Arial"/>
                <a:cs typeface="Arial"/>
              </a:rPr>
              <a:t>•	Only ONE </a:t>
            </a:r>
            <a:r>
              <a:rPr lang="en-US" sz="700" err="1">
                <a:latin typeface="Arial"/>
                <a:cs typeface="Arial"/>
              </a:rPr>
              <a:t>eCoupon</a:t>
            </a:r>
            <a:r>
              <a:rPr lang="en-US" sz="700">
                <a:latin typeface="Arial"/>
                <a:cs typeface="Arial"/>
              </a:rPr>
              <a:t> (1</a:t>
            </a:r>
            <a:r>
              <a:rPr lang="en-US" sz="700" baseline="30000">
                <a:latin typeface="Arial"/>
                <a:cs typeface="Arial"/>
              </a:rPr>
              <a:t>st</a:t>
            </a:r>
            <a:r>
              <a:rPr lang="en-US" sz="700">
                <a:latin typeface="Arial"/>
                <a:cs typeface="Arial"/>
              </a:rPr>
              <a:t>, 2</a:t>
            </a:r>
            <a:r>
              <a:rPr lang="en-US" sz="700" baseline="30000">
                <a:latin typeface="Arial"/>
                <a:cs typeface="Arial"/>
              </a:rPr>
              <a:t>nd</a:t>
            </a:r>
            <a:r>
              <a:rPr lang="en-US" sz="700">
                <a:latin typeface="Arial"/>
                <a:cs typeface="Arial"/>
              </a:rPr>
              <a:t> or 3</a:t>
            </a:r>
            <a:r>
              <a:rPr lang="en-US" sz="700" baseline="30000">
                <a:latin typeface="Arial"/>
                <a:cs typeface="Arial"/>
              </a:rPr>
              <a:t>rd</a:t>
            </a:r>
            <a:r>
              <a:rPr lang="en-US" sz="700">
                <a:latin typeface="Arial"/>
                <a:cs typeface="Arial"/>
              </a:rPr>
              <a:t> </a:t>
            </a:r>
            <a:r>
              <a:rPr lang="en-US" sz="700" err="1">
                <a:latin typeface="Arial"/>
                <a:cs typeface="Arial"/>
              </a:rPr>
              <a:t>eCoupon</a:t>
            </a:r>
            <a:r>
              <a:rPr lang="en-US" sz="700">
                <a:latin typeface="Arial"/>
                <a:cs typeface="Arial"/>
              </a:rPr>
              <a:t>) can only be applied per order.</a:t>
            </a:r>
          </a:p>
          <a:p>
            <a:pPr>
              <a:tabLst>
                <a:tab pos="90488" algn="l"/>
              </a:tabLst>
            </a:pPr>
            <a:r>
              <a:rPr lang="en-US" sz="700">
                <a:latin typeface="Arial"/>
                <a:cs typeface="Arial"/>
              </a:rPr>
              <a:t>•	Each </a:t>
            </a:r>
            <a:r>
              <a:rPr lang="en-US" sz="700" err="1">
                <a:latin typeface="Arial"/>
                <a:cs typeface="Arial"/>
              </a:rPr>
              <a:t>eCoupon</a:t>
            </a:r>
            <a:r>
              <a:rPr lang="en-US" sz="700">
                <a:latin typeface="Arial"/>
                <a:cs typeface="Arial"/>
              </a:rPr>
              <a:t> is redeemable with a minimum purchase of AP RM200/B$100.</a:t>
            </a:r>
            <a:endParaRPr lang="en-US" sz="700" strike="sngStrike">
              <a:latin typeface="Arial"/>
              <a:cs typeface="Arial"/>
            </a:endParaRPr>
          </a:p>
          <a:p>
            <a:pPr>
              <a:tabLst>
                <a:tab pos="90488" algn="l"/>
              </a:tabLst>
            </a:pPr>
            <a:r>
              <a:rPr lang="en-US" sz="700">
                <a:latin typeface="Arial"/>
                <a:cs typeface="Arial"/>
              </a:rPr>
              <a:t>•	All </a:t>
            </a:r>
            <a:r>
              <a:rPr lang="en-US" sz="700" err="1">
                <a:latin typeface="Arial"/>
                <a:cs typeface="Arial"/>
              </a:rPr>
              <a:t>eCoupons</a:t>
            </a:r>
            <a:r>
              <a:rPr lang="en-US" sz="700">
                <a:latin typeface="Arial"/>
                <a:cs typeface="Arial"/>
              </a:rPr>
              <a:t> can be used for either walk-in and online orders.</a:t>
            </a:r>
          </a:p>
          <a:p>
            <a:pPr>
              <a:tabLst>
                <a:tab pos="90488" algn="l"/>
              </a:tabLst>
            </a:pPr>
            <a:r>
              <a:rPr lang="en-US" sz="700">
                <a:latin typeface="Arial"/>
                <a:cs typeface="Arial"/>
              </a:rPr>
              <a:t>•	</a:t>
            </a:r>
            <a:r>
              <a:rPr lang="en-US" sz="700">
                <a:effectLst/>
                <a:latin typeface="Arial"/>
                <a:cs typeface="Arial"/>
              </a:rPr>
              <a:t>All </a:t>
            </a:r>
            <a:r>
              <a:rPr lang="en-US" sz="700" err="1">
                <a:effectLst/>
                <a:latin typeface="Arial"/>
                <a:cs typeface="Arial"/>
              </a:rPr>
              <a:t>eCoupons</a:t>
            </a:r>
            <a:r>
              <a:rPr lang="en-US" sz="700">
                <a:effectLst/>
                <a:latin typeface="Arial"/>
                <a:cs typeface="Arial"/>
              </a:rPr>
              <a:t> are not applicable for non PV/BV items.</a:t>
            </a:r>
            <a:endParaRPr lang="en-US" sz="700">
              <a:latin typeface="Arial"/>
              <a:cs typeface="Arial"/>
            </a:endParaRPr>
          </a:p>
          <a:p>
            <a:pPr>
              <a:tabLst>
                <a:tab pos="90488" algn="l"/>
              </a:tabLst>
            </a:pPr>
            <a:r>
              <a:rPr lang="en-US" sz="700">
                <a:latin typeface="Arial"/>
                <a:cs typeface="Arial"/>
              </a:rPr>
              <a:t>•	Expired </a:t>
            </a:r>
            <a:r>
              <a:rPr lang="en-US" sz="700" err="1">
                <a:latin typeface="Arial"/>
                <a:cs typeface="Arial"/>
              </a:rPr>
              <a:t>eCoupons</a:t>
            </a:r>
            <a:r>
              <a:rPr lang="en-US" sz="700">
                <a:latin typeface="Arial"/>
                <a:cs typeface="Arial"/>
              </a:rPr>
              <a:t> will not be reactivated.</a:t>
            </a:r>
          </a:p>
          <a:p>
            <a:pPr>
              <a:tabLst>
                <a:tab pos="90488" algn="l"/>
              </a:tabLst>
            </a:pPr>
            <a:endParaRPr lang="en-US" sz="700">
              <a:latin typeface="Arial" panose="020B0604020202020204" pitchFamily="34" charset="0"/>
              <a:cs typeface="Arial" panose="020B0604020202020204" pitchFamily="34" charset="0"/>
            </a:endParaRPr>
          </a:p>
          <a:p>
            <a:pPr>
              <a:tabLst>
                <a:tab pos="90488" algn="l"/>
              </a:tabLst>
            </a:pPr>
            <a:endParaRPr lang="en-US" sz="700">
              <a:latin typeface="Arial" panose="020B0604020202020204" pitchFamily="34" charset="0"/>
              <a:cs typeface="Arial" panose="020B0604020202020204" pitchFamily="34" charset="0"/>
            </a:endParaRPr>
          </a:p>
        </p:txBody>
      </p:sp>
      <p:sp>
        <p:nvSpPr>
          <p:cNvPr id="92" name="Rectangle 91">
            <a:extLst>
              <a:ext uri="{FF2B5EF4-FFF2-40B4-BE49-F238E27FC236}">
                <a16:creationId xmlns:a16="http://schemas.microsoft.com/office/drawing/2014/main" id="{EA591D87-1ABE-3446-A946-85B7520E51A4}"/>
              </a:ext>
            </a:extLst>
          </p:cNvPr>
          <p:cNvSpPr/>
          <p:nvPr/>
        </p:nvSpPr>
        <p:spPr>
          <a:xfrm>
            <a:off x="978408" y="3313176"/>
            <a:ext cx="2194232" cy="507831"/>
          </a:xfrm>
          <a:prstGeom prst="rect">
            <a:avLst/>
          </a:prstGeom>
        </p:spPr>
        <p:txBody>
          <a:bodyPr wrap="square">
            <a:spAutoFit/>
          </a:bodyPr>
          <a:lstStyle/>
          <a:p>
            <a:r>
              <a:rPr lang="en-US" sz="900">
                <a:latin typeface="Arial" panose="020B0604020202020204" pitchFamily="34" charset="0"/>
                <a:cs typeface="Arial" panose="020B0604020202020204" pitchFamily="34" charset="0"/>
              </a:rPr>
              <a:t>with a minimum purchase of RM200/B$100.</a:t>
            </a:r>
          </a:p>
          <a:p>
            <a:r>
              <a:rPr lang="en-US" sz="900">
                <a:latin typeface="Arial" panose="020B0604020202020204" pitchFamily="34" charset="0"/>
                <a:cs typeface="Arial" panose="020B0604020202020204" pitchFamily="34" charset="0"/>
              </a:rPr>
              <a:t>Valid for 90 days from sign up date.</a:t>
            </a:r>
          </a:p>
        </p:txBody>
      </p:sp>
      <p:sp>
        <p:nvSpPr>
          <p:cNvPr id="93" name="Rectangle 92">
            <a:extLst>
              <a:ext uri="{FF2B5EF4-FFF2-40B4-BE49-F238E27FC236}">
                <a16:creationId xmlns:a16="http://schemas.microsoft.com/office/drawing/2014/main" id="{EDEAE901-3F8C-794B-A23C-8F439F436594}"/>
              </a:ext>
            </a:extLst>
          </p:cNvPr>
          <p:cNvSpPr/>
          <p:nvPr/>
        </p:nvSpPr>
        <p:spPr>
          <a:xfrm>
            <a:off x="3336185" y="3313176"/>
            <a:ext cx="2261419" cy="646331"/>
          </a:xfrm>
          <a:prstGeom prst="rect">
            <a:avLst/>
          </a:prstGeom>
        </p:spPr>
        <p:txBody>
          <a:bodyPr wrap="square">
            <a:spAutoFit/>
          </a:bodyPr>
          <a:lstStyle/>
          <a:p>
            <a:r>
              <a:rPr lang="en-US" sz="900">
                <a:latin typeface="Arial" panose="020B0604020202020204" pitchFamily="34" charset="0"/>
                <a:cs typeface="Arial" panose="020B0604020202020204" pitchFamily="34" charset="0"/>
              </a:rPr>
              <a:t>with a minimum purchase of RM200/B$100 for Nutrilite &amp; ARTISTRY products only.</a:t>
            </a:r>
          </a:p>
          <a:p>
            <a:r>
              <a:rPr lang="en-US" sz="900">
                <a:latin typeface="Arial" panose="020B0604020202020204" pitchFamily="34" charset="0"/>
                <a:cs typeface="Arial" panose="020B0604020202020204" pitchFamily="34" charset="0"/>
              </a:rPr>
              <a:t>Valid for 90 days from sign up date.</a:t>
            </a:r>
          </a:p>
        </p:txBody>
      </p:sp>
      <p:sp>
        <p:nvSpPr>
          <p:cNvPr id="94" name="Rectangle 93">
            <a:extLst>
              <a:ext uri="{FF2B5EF4-FFF2-40B4-BE49-F238E27FC236}">
                <a16:creationId xmlns:a16="http://schemas.microsoft.com/office/drawing/2014/main" id="{45B6D58D-1114-A74B-A2B0-8531CDAC3F14}"/>
              </a:ext>
            </a:extLst>
          </p:cNvPr>
          <p:cNvSpPr/>
          <p:nvPr/>
        </p:nvSpPr>
        <p:spPr>
          <a:xfrm>
            <a:off x="5918005" y="3313176"/>
            <a:ext cx="2174435" cy="646331"/>
          </a:xfrm>
          <a:prstGeom prst="rect">
            <a:avLst/>
          </a:prstGeom>
        </p:spPr>
        <p:txBody>
          <a:bodyPr wrap="square">
            <a:spAutoFit/>
          </a:bodyPr>
          <a:lstStyle/>
          <a:p>
            <a:r>
              <a:rPr lang="en-US" sz="900">
                <a:latin typeface="Arial" panose="020B0604020202020204" pitchFamily="34" charset="0"/>
                <a:cs typeface="Arial" panose="020B0604020202020204" pitchFamily="34" charset="0"/>
              </a:rPr>
              <a:t>with a minimum purchase of RM200/B$100 for Nutrilite &amp; ARTISTRY products only.</a:t>
            </a:r>
          </a:p>
          <a:p>
            <a:r>
              <a:rPr lang="en-US" sz="900">
                <a:latin typeface="Arial" panose="020B0604020202020204" pitchFamily="34" charset="0"/>
                <a:cs typeface="Arial" panose="020B0604020202020204" pitchFamily="34" charset="0"/>
              </a:rPr>
              <a:t>Valid for 90 days from sign up date.</a:t>
            </a:r>
          </a:p>
        </p:txBody>
      </p:sp>
      <p:sp>
        <p:nvSpPr>
          <p:cNvPr id="97" name="Rectangle 96">
            <a:extLst>
              <a:ext uri="{FF2B5EF4-FFF2-40B4-BE49-F238E27FC236}">
                <a16:creationId xmlns:a16="http://schemas.microsoft.com/office/drawing/2014/main" id="{4E18F241-99B3-D94A-924B-308EB35F6782}"/>
              </a:ext>
            </a:extLst>
          </p:cNvPr>
          <p:cNvSpPr/>
          <p:nvPr/>
        </p:nvSpPr>
        <p:spPr>
          <a:xfrm>
            <a:off x="-2420508" y="2096339"/>
            <a:ext cx="2102789" cy="646331"/>
          </a:xfrm>
          <a:prstGeom prst="rect">
            <a:avLst/>
          </a:prstGeom>
        </p:spPr>
        <p:txBody>
          <a:bodyPr wrap="square">
            <a:spAutoFit/>
          </a:bodyPr>
          <a:lstStyle/>
          <a:p>
            <a:r>
              <a:rPr lang="en-US" sz="900">
                <a:solidFill>
                  <a:srgbClr val="FF0000"/>
                </a:solidFill>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eCoupon</a:t>
            </a:r>
            <a:r>
              <a:rPr lang="en-US" sz="900">
                <a:latin typeface="Arial" panose="020B0604020202020204" pitchFamily="34" charset="0"/>
                <a:cs typeface="Arial" panose="020B0604020202020204" pitchFamily="34" charset="0"/>
              </a:rPr>
              <a:t> to purchase </a:t>
            </a:r>
            <a:br>
              <a:rPr lang="en-US" sz="900">
                <a:latin typeface="Arial" panose="020B0604020202020204" pitchFamily="34" charset="0"/>
                <a:cs typeface="Arial" panose="020B0604020202020204" pitchFamily="34" charset="0"/>
              </a:rPr>
            </a:br>
            <a:r>
              <a:rPr lang="en-US" sz="900">
                <a:latin typeface="Arial" panose="020B0604020202020204" pitchFamily="34" charset="0"/>
                <a:cs typeface="Arial" panose="020B0604020202020204" pitchFamily="34" charset="0"/>
              </a:rPr>
              <a:t>1x ARTISTRY SIGNATURE SELECT Mask 5-Piece Foil Sample Set at AP RM10/ B$3.50 (no PV/BV).</a:t>
            </a:r>
          </a:p>
        </p:txBody>
      </p:sp>
      <p:sp>
        <p:nvSpPr>
          <p:cNvPr id="98" name="TextBox 97">
            <a:extLst>
              <a:ext uri="{FF2B5EF4-FFF2-40B4-BE49-F238E27FC236}">
                <a16:creationId xmlns:a16="http://schemas.microsoft.com/office/drawing/2014/main" id="{D0E001D6-D159-D842-88DE-DF5D914FE269}"/>
              </a:ext>
            </a:extLst>
          </p:cNvPr>
          <p:cNvSpPr txBox="1"/>
          <p:nvPr/>
        </p:nvSpPr>
        <p:spPr>
          <a:xfrm>
            <a:off x="-2393405" y="2774551"/>
            <a:ext cx="1572768" cy="341376"/>
          </a:xfrm>
          <a:prstGeom prst="rect">
            <a:avLst/>
          </a:prstGeom>
          <a:noFill/>
        </p:spPr>
        <p:txBody>
          <a:bodyPr wrap="square" lIns="91440" tIns="45720" rIns="91440" bIns="45720" rtlCol="0" anchor="t">
            <a:spAutoFit/>
          </a:bodyPr>
          <a:lstStyle/>
          <a:p>
            <a:r>
              <a:rPr lang="en-US" sz="800">
                <a:solidFill>
                  <a:srgbClr val="FF0000"/>
                </a:solidFill>
                <a:latin typeface="Arial" panose="020B0604020202020204" pitchFamily="34" charset="0"/>
                <a:cs typeface="Arial" panose="020B0604020202020204" pitchFamily="34" charset="0"/>
              </a:rPr>
              <a:t>* </a:t>
            </a:r>
            <a:r>
              <a:rPr lang="en-US" sz="800">
                <a:latin typeface="Arial" panose="020B0604020202020204" pitchFamily="34" charset="0"/>
                <a:cs typeface="Arial" panose="020B0604020202020204" pitchFamily="34" charset="0"/>
              </a:rPr>
              <a:t>This </a:t>
            </a:r>
            <a:r>
              <a:rPr lang="en-US" sz="800" err="1">
                <a:latin typeface="Arial" panose="020B0604020202020204" pitchFamily="34" charset="0"/>
                <a:cs typeface="Arial" panose="020B0604020202020204" pitchFamily="34" charset="0"/>
              </a:rPr>
              <a:t>eCoupon</a:t>
            </a:r>
            <a:r>
              <a:rPr lang="en-US" sz="800">
                <a:latin typeface="Arial" panose="020B0604020202020204" pitchFamily="34" charset="0"/>
                <a:cs typeface="Arial" panose="020B0604020202020204" pitchFamily="34" charset="0"/>
              </a:rPr>
              <a:t> promo is valid from Sep-Dec 2022. </a:t>
            </a:r>
          </a:p>
        </p:txBody>
      </p:sp>
      <p:cxnSp>
        <p:nvCxnSpPr>
          <p:cNvPr id="100" name="Straight Connector 99">
            <a:extLst>
              <a:ext uri="{FF2B5EF4-FFF2-40B4-BE49-F238E27FC236}">
                <a16:creationId xmlns:a16="http://schemas.microsoft.com/office/drawing/2014/main" id="{E88D9D82-4438-A74F-BFAD-113AB1BC904B}"/>
              </a:ext>
            </a:extLst>
          </p:cNvPr>
          <p:cNvCxnSpPr>
            <a:cxnSpLocks/>
          </p:cNvCxnSpPr>
          <p:nvPr/>
        </p:nvCxnSpPr>
        <p:spPr>
          <a:xfrm>
            <a:off x="-302478" y="2167999"/>
            <a:ext cx="0" cy="932688"/>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101" name="Rectangle 100">
            <a:extLst>
              <a:ext uri="{FF2B5EF4-FFF2-40B4-BE49-F238E27FC236}">
                <a16:creationId xmlns:a16="http://schemas.microsoft.com/office/drawing/2014/main" id="{F764ACF8-D031-D040-AAFC-BB5AF749F7BB}"/>
              </a:ext>
            </a:extLst>
          </p:cNvPr>
          <p:cNvSpPr/>
          <p:nvPr/>
        </p:nvSpPr>
        <p:spPr>
          <a:xfrm>
            <a:off x="681882" y="4211506"/>
            <a:ext cx="4466189" cy="369332"/>
          </a:xfrm>
          <a:prstGeom prst="rect">
            <a:avLst/>
          </a:prstGeom>
        </p:spPr>
        <p:txBody>
          <a:bodyPr wrap="square" lIns="91440" tIns="45720" rIns="91440" bIns="45720" anchor="t">
            <a:spAutoFit/>
          </a:bodyPr>
          <a:lstStyle/>
          <a:p>
            <a:r>
              <a:rPr lang="en-US" sz="900">
                <a:latin typeface="Arial"/>
                <a:cs typeface="Arial"/>
              </a:rPr>
              <a:t>They can keep track of their </a:t>
            </a:r>
            <a:r>
              <a:rPr lang="en-US" sz="900" err="1">
                <a:latin typeface="Arial"/>
                <a:cs typeface="Arial"/>
              </a:rPr>
              <a:t>eCoupon</a:t>
            </a:r>
            <a:r>
              <a:rPr lang="en-US" sz="900">
                <a:latin typeface="Arial"/>
                <a:cs typeface="Arial"/>
              </a:rPr>
              <a:t> at </a:t>
            </a:r>
            <a:r>
              <a:rPr lang="en-US" sz="900">
                <a:solidFill>
                  <a:srgbClr val="1D9BC5"/>
                </a:solidFill>
                <a:latin typeface="Arial"/>
                <a:cs typeface="Arial"/>
              </a:rPr>
              <a:t>www.amway.my/www.amway.com.bn</a:t>
            </a:r>
            <a:r>
              <a:rPr lang="en-US" sz="900">
                <a:latin typeface="Arial"/>
                <a:cs typeface="Arial"/>
              </a:rPr>
              <a:t> </a:t>
            </a:r>
            <a:br>
              <a:rPr lang="en-US" sz="900">
                <a:latin typeface="Arial" panose="020B0604020202020204" pitchFamily="34" charset="0"/>
                <a:cs typeface="Arial" panose="020B0604020202020204" pitchFamily="34" charset="0"/>
              </a:rPr>
            </a:br>
            <a:r>
              <a:rPr lang="en-US" sz="900">
                <a:latin typeface="Arial"/>
                <a:cs typeface="Arial"/>
              </a:rPr>
              <a:t>&gt; My Account &gt; Payment Management &gt; Coupon &amp; Voucher Management</a:t>
            </a:r>
          </a:p>
        </p:txBody>
      </p:sp>
      <p:cxnSp>
        <p:nvCxnSpPr>
          <p:cNvPr id="102" name="Straight Connector 101">
            <a:extLst>
              <a:ext uri="{FF2B5EF4-FFF2-40B4-BE49-F238E27FC236}">
                <a16:creationId xmlns:a16="http://schemas.microsoft.com/office/drawing/2014/main" id="{55A16436-8D60-CC4C-9EB1-95E7BAA6A432}"/>
              </a:ext>
            </a:extLst>
          </p:cNvPr>
          <p:cNvCxnSpPr>
            <a:cxnSpLocks/>
          </p:cNvCxnSpPr>
          <p:nvPr/>
        </p:nvCxnSpPr>
        <p:spPr>
          <a:xfrm>
            <a:off x="3145536" y="3008376"/>
            <a:ext cx="0" cy="877824"/>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EB843C4C-F565-6F4A-A6B9-E91D9D49C861}"/>
              </a:ext>
            </a:extLst>
          </p:cNvPr>
          <p:cNvCxnSpPr>
            <a:cxnSpLocks/>
          </p:cNvCxnSpPr>
          <p:nvPr/>
        </p:nvCxnSpPr>
        <p:spPr>
          <a:xfrm>
            <a:off x="5708904" y="3008376"/>
            <a:ext cx="0" cy="877824"/>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F3B64FBE-DCD2-E843-B394-C4907ABF7D9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4493" r="10756" b="12606"/>
          <a:stretch/>
        </p:blipFill>
        <p:spPr>
          <a:xfrm>
            <a:off x="6146263" y="4024356"/>
            <a:ext cx="2485673" cy="2733059"/>
          </a:xfrm>
          <a:prstGeom prst="rect">
            <a:avLst/>
          </a:prstGeom>
        </p:spPr>
      </p:pic>
      <p:pic>
        <p:nvPicPr>
          <p:cNvPr id="105" name="Picture 104">
            <a:extLst>
              <a:ext uri="{FF2B5EF4-FFF2-40B4-BE49-F238E27FC236}">
                <a16:creationId xmlns:a16="http://schemas.microsoft.com/office/drawing/2014/main" id="{49BB0348-5493-2B4B-B571-21AC94DD33B1}"/>
              </a:ext>
            </a:extLst>
          </p:cNvPr>
          <p:cNvPicPr>
            <a:picLocks noChangeAspect="1"/>
          </p:cNvPicPr>
          <p:nvPr/>
        </p:nvPicPr>
        <p:blipFill rotWithShape="1">
          <a:blip r:embed="rId14">
            <a:extLst>
              <a:ext uri="{28A0092B-C50C-407E-A947-70E740481C1C}">
                <a14:useLocalDpi xmlns:a14="http://schemas.microsoft.com/office/drawing/2010/main" val="0"/>
              </a:ext>
            </a:extLst>
          </a:blip>
          <a:srcRect l="28626" t="24824" r="57160" b="63075"/>
          <a:stretch/>
        </p:blipFill>
        <p:spPr>
          <a:xfrm>
            <a:off x="2350008" y="0"/>
            <a:ext cx="1527048" cy="918615"/>
          </a:xfrm>
          <a:prstGeom prst="rect">
            <a:avLst/>
          </a:prstGeom>
        </p:spPr>
      </p:pic>
      <p:pic>
        <p:nvPicPr>
          <p:cNvPr id="106" name="Picture 105">
            <a:extLst>
              <a:ext uri="{FF2B5EF4-FFF2-40B4-BE49-F238E27FC236}">
                <a16:creationId xmlns:a16="http://schemas.microsoft.com/office/drawing/2014/main" id="{0C2324E0-CECE-F744-AD2C-A1EF99434D2E}"/>
              </a:ext>
            </a:extLst>
          </p:cNvPr>
          <p:cNvPicPr>
            <a:picLocks noChangeAspect="1"/>
          </p:cNvPicPr>
          <p:nvPr/>
        </p:nvPicPr>
        <p:blipFill rotWithShape="1">
          <a:blip r:embed="rId14">
            <a:extLst>
              <a:ext uri="{28A0092B-C50C-407E-A947-70E740481C1C}">
                <a14:useLocalDpi xmlns:a14="http://schemas.microsoft.com/office/drawing/2010/main" val="0"/>
              </a:ext>
            </a:extLst>
          </a:blip>
          <a:srcRect l="19038" t="40644" r="71966" b="48355"/>
          <a:stretch/>
        </p:blipFill>
        <p:spPr>
          <a:xfrm rot="3587323">
            <a:off x="8140334" y="4221938"/>
            <a:ext cx="694081" cy="599823"/>
          </a:xfrm>
          <a:prstGeom prst="rect">
            <a:avLst/>
          </a:prstGeom>
        </p:spPr>
      </p:pic>
      <p:pic>
        <p:nvPicPr>
          <p:cNvPr id="107" name="Picture 106">
            <a:extLst>
              <a:ext uri="{FF2B5EF4-FFF2-40B4-BE49-F238E27FC236}">
                <a16:creationId xmlns:a16="http://schemas.microsoft.com/office/drawing/2014/main" id="{D1082C7B-3237-AC48-9D20-F303737AD256}"/>
              </a:ext>
            </a:extLst>
          </p:cNvPr>
          <p:cNvPicPr>
            <a:picLocks noChangeAspect="1"/>
          </p:cNvPicPr>
          <p:nvPr/>
        </p:nvPicPr>
        <p:blipFill rotWithShape="1">
          <a:blip r:embed="rId14">
            <a:extLst>
              <a:ext uri="{28A0092B-C50C-407E-A947-70E740481C1C}">
                <a14:useLocalDpi xmlns:a14="http://schemas.microsoft.com/office/drawing/2010/main" val="0"/>
              </a:ext>
            </a:extLst>
          </a:blip>
          <a:srcRect l="69755" t="34986" r="19324" b="52494"/>
          <a:stretch/>
        </p:blipFill>
        <p:spPr>
          <a:xfrm rot="14350809">
            <a:off x="4773168" y="5633354"/>
            <a:ext cx="1014984" cy="822309"/>
          </a:xfrm>
          <a:prstGeom prst="rect">
            <a:avLst/>
          </a:prstGeom>
        </p:spPr>
      </p:pic>
      <p:pic>
        <p:nvPicPr>
          <p:cNvPr id="109" name="Picture 108">
            <a:extLst>
              <a:ext uri="{FF2B5EF4-FFF2-40B4-BE49-F238E27FC236}">
                <a16:creationId xmlns:a16="http://schemas.microsoft.com/office/drawing/2014/main" id="{CD186722-360D-964C-A296-162E66885253}"/>
              </a:ext>
            </a:extLst>
          </p:cNvPr>
          <p:cNvPicPr>
            <a:picLocks noChangeAspect="1"/>
          </p:cNvPicPr>
          <p:nvPr/>
        </p:nvPicPr>
        <p:blipFill rotWithShape="1">
          <a:blip r:embed="rId14">
            <a:extLst>
              <a:ext uri="{28A0092B-C50C-407E-A947-70E740481C1C}">
                <a14:useLocalDpi xmlns:a14="http://schemas.microsoft.com/office/drawing/2010/main" val="0"/>
              </a:ext>
            </a:extLst>
          </a:blip>
          <a:srcRect l="14776" t="55766" r="73489" b="22547"/>
          <a:stretch/>
        </p:blipFill>
        <p:spPr>
          <a:xfrm rot="21431028">
            <a:off x="7838682" y="1887171"/>
            <a:ext cx="997362" cy="1302548"/>
          </a:xfrm>
          <a:prstGeom prst="rect">
            <a:avLst/>
          </a:prstGeom>
        </p:spPr>
      </p:pic>
      <p:pic>
        <p:nvPicPr>
          <p:cNvPr id="110" name="Picture 109">
            <a:extLst>
              <a:ext uri="{FF2B5EF4-FFF2-40B4-BE49-F238E27FC236}">
                <a16:creationId xmlns:a16="http://schemas.microsoft.com/office/drawing/2014/main" id="{8EF6E05B-B102-F747-8659-F982DFE603A3}"/>
              </a:ext>
            </a:extLst>
          </p:cNvPr>
          <p:cNvPicPr>
            <a:picLocks noChangeAspect="1"/>
          </p:cNvPicPr>
          <p:nvPr/>
        </p:nvPicPr>
        <p:blipFill rotWithShape="1">
          <a:blip r:embed="rId14">
            <a:extLst>
              <a:ext uri="{28A0092B-C50C-407E-A947-70E740481C1C}">
                <a14:useLocalDpi xmlns:a14="http://schemas.microsoft.com/office/drawing/2010/main" val="0"/>
              </a:ext>
            </a:extLst>
          </a:blip>
          <a:srcRect l="61253" t="22656" r="31711" b="65243"/>
          <a:stretch/>
        </p:blipFill>
        <p:spPr>
          <a:xfrm rot="947252">
            <a:off x="4260321" y="272768"/>
            <a:ext cx="688121" cy="836241"/>
          </a:xfrm>
          <a:prstGeom prst="rect">
            <a:avLst/>
          </a:prstGeom>
        </p:spPr>
      </p:pic>
      <p:pic>
        <p:nvPicPr>
          <p:cNvPr id="111" name="Picture 110">
            <a:extLst>
              <a:ext uri="{FF2B5EF4-FFF2-40B4-BE49-F238E27FC236}">
                <a16:creationId xmlns:a16="http://schemas.microsoft.com/office/drawing/2014/main" id="{ECB8606C-37EC-C448-BD3D-84835F6570D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30542"/>
          <a:stretch/>
        </p:blipFill>
        <p:spPr>
          <a:xfrm rot="987096">
            <a:off x="5886968" y="5612901"/>
            <a:ext cx="1007607" cy="1125458"/>
          </a:xfrm>
          <a:prstGeom prst="rect">
            <a:avLst/>
          </a:prstGeom>
        </p:spPr>
      </p:pic>
      <p:pic>
        <p:nvPicPr>
          <p:cNvPr id="112" name="Picture 111">
            <a:extLst>
              <a:ext uri="{FF2B5EF4-FFF2-40B4-BE49-F238E27FC236}">
                <a16:creationId xmlns:a16="http://schemas.microsoft.com/office/drawing/2014/main" id="{9C00B804-3E44-F247-9FD1-7645AB32E62F}"/>
              </a:ext>
            </a:extLst>
          </p:cNvPr>
          <p:cNvPicPr>
            <a:picLocks noChangeAspect="1"/>
          </p:cNvPicPr>
          <p:nvPr/>
        </p:nvPicPr>
        <p:blipFill rotWithShape="1">
          <a:blip r:embed="rId15">
            <a:extLst>
              <a:ext uri="{28A0092B-C50C-407E-A947-70E740481C1C}">
                <a14:useLocalDpi xmlns:a14="http://schemas.microsoft.com/office/drawing/2010/main" val="0"/>
              </a:ext>
            </a:extLst>
          </a:blip>
          <a:srcRect l="29310" t="75862" r="28177" b="-1806"/>
          <a:stretch/>
        </p:blipFill>
        <p:spPr>
          <a:xfrm>
            <a:off x="5096256" y="185303"/>
            <a:ext cx="947928" cy="930265"/>
          </a:xfrm>
          <a:prstGeom prst="rect">
            <a:avLst/>
          </a:prstGeom>
        </p:spPr>
      </p:pic>
      <p:pic>
        <p:nvPicPr>
          <p:cNvPr id="113" name="Picture 112">
            <a:extLst>
              <a:ext uri="{FF2B5EF4-FFF2-40B4-BE49-F238E27FC236}">
                <a16:creationId xmlns:a16="http://schemas.microsoft.com/office/drawing/2014/main" id="{7BB49FCF-7F5B-F342-A68A-78427BB6790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80745" y="3227832"/>
            <a:ext cx="500138" cy="658368"/>
          </a:xfrm>
          <a:prstGeom prst="rect">
            <a:avLst/>
          </a:prstGeom>
        </p:spPr>
      </p:pic>
      <p:pic>
        <p:nvPicPr>
          <p:cNvPr id="114" name="Picture 113">
            <a:extLst>
              <a:ext uri="{FF2B5EF4-FFF2-40B4-BE49-F238E27FC236}">
                <a16:creationId xmlns:a16="http://schemas.microsoft.com/office/drawing/2014/main" id="{BBD8F8FD-0265-1A46-B327-B7AE9209BC7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0800000">
            <a:off x="188976" y="1456944"/>
            <a:ext cx="261646" cy="344424"/>
          </a:xfrm>
          <a:prstGeom prst="rect">
            <a:avLst/>
          </a:prstGeom>
        </p:spPr>
      </p:pic>
      <p:pic>
        <p:nvPicPr>
          <p:cNvPr id="108" name="Picture 107">
            <a:extLst>
              <a:ext uri="{FF2B5EF4-FFF2-40B4-BE49-F238E27FC236}">
                <a16:creationId xmlns:a16="http://schemas.microsoft.com/office/drawing/2014/main" id="{65BCB966-47A8-4442-ACC0-B9FDFB0DAD6C}"/>
              </a:ext>
            </a:extLst>
          </p:cNvPr>
          <p:cNvPicPr>
            <a:picLocks noChangeAspect="1"/>
          </p:cNvPicPr>
          <p:nvPr/>
        </p:nvPicPr>
        <p:blipFill rotWithShape="1">
          <a:blip r:embed="rId14">
            <a:extLst>
              <a:ext uri="{28A0092B-C50C-407E-A947-70E740481C1C}">
                <a14:useLocalDpi xmlns:a14="http://schemas.microsoft.com/office/drawing/2010/main" val="0"/>
              </a:ext>
            </a:extLst>
          </a:blip>
          <a:srcRect l="71940" t="47297" r="16325" b="31016"/>
          <a:stretch/>
        </p:blipFill>
        <p:spPr>
          <a:xfrm rot="18175038">
            <a:off x="6026735" y="5291910"/>
            <a:ext cx="770465" cy="1006222"/>
          </a:xfrm>
          <a:prstGeom prst="rect">
            <a:avLst/>
          </a:prstGeom>
        </p:spPr>
      </p:pic>
      <p:pic>
        <p:nvPicPr>
          <p:cNvPr id="115" name="Picture 114">
            <a:extLst>
              <a:ext uri="{FF2B5EF4-FFF2-40B4-BE49-F238E27FC236}">
                <a16:creationId xmlns:a16="http://schemas.microsoft.com/office/drawing/2014/main" id="{A41C9758-0EF6-6446-A9A6-230B0118FC6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9310" t="75862" r="28177" b="-1806"/>
          <a:stretch/>
        </p:blipFill>
        <p:spPr>
          <a:xfrm>
            <a:off x="4901184" y="219456"/>
            <a:ext cx="506894" cy="497449"/>
          </a:xfrm>
          <a:prstGeom prst="rect">
            <a:avLst/>
          </a:prstGeom>
        </p:spPr>
      </p:pic>
      <p:pic>
        <p:nvPicPr>
          <p:cNvPr id="104" name="Picture 103">
            <a:extLst>
              <a:ext uri="{FF2B5EF4-FFF2-40B4-BE49-F238E27FC236}">
                <a16:creationId xmlns:a16="http://schemas.microsoft.com/office/drawing/2014/main" id="{E126733D-F042-704D-9B4B-5320AA04F9A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1694" t="3326" r="6581" b="76722"/>
          <a:stretch/>
        </p:blipFill>
        <p:spPr>
          <a:xfrm>
            <a:off x="952295" y="2603981"/>
            <a:ext cx="1574800" cy="715044"/>
          </a:xfrm>
          <a:prstGeom prst="rect">
            <a:avLst/>
          </a:prstGeom>
        </p:spPr>
      </p:pic>
      <p:pic>
        <p:nvPicPr>
          <p:cNvPr id="116" name="Picture 115">
            <a:extLst>
              <a:ext uri="{FF2B5EF4-FFF2-40B4-BE49-F238E27FC236}">
                <a16:creationId xmlns:a16="http://schemas.microsoft.com/office/drawing/2014/main" id="{C3B9AD9F-8EF5-384F-895D-FFEE89362A6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1694" t="24872" r="6581" b="55176"/>
          <a:stretch/>
        </p:blipFill>
        <p:spPr>
          <a:xfrm>
            <a:off x="3339894" y="2603981"/>
            <a:ext cx="1574800" cy="715044"/>
          </a:xfrm>
          <a:prstGeom prst="rect">
            <a:avLst/>
          </a:prstGeom>
        </p:spPr>
      </p:pic>
      <p:pic>
        <p:nvPicPr>
          <p:cNvPr id="117" name="Picture 116">
            <a:extLst>
              <a:ext uri="{FF2B5EF4-FFF2-40B4-BE49-F238E27FC236}">
                <a16:creationId xmlns:a16="http://schemas.microsoft.com/office/drawing/2014/main" id="{7495C9C3-125F-DF46-B079-1B288211700A}"/>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1694" t="46701" r="6581" b="33347"/>
          <a:stretch/>
        </p:blipFill>
        <p:spPr>
          <a:xfrm>
            <a:off x="5890054" y="2603981"/>
            <a:ext cx="1574800" cy="715044"/>
          </a:xfrm>
          <a:prstGeom prst="rect">
            <a:avLst/>
          </a:prstGeom>
        </p:spPr>
      </p:pic>
      <p:grpSp>
        <p:nvGrpSpPr>
          <p:cNvPr id="118" name="Group 117">
            <a:extLst>
              <a:ext uri="{FF2B5EF4-FFF2-40B4-BE49-F238E27FC236}">
                <a16:creationId xmlns:a16="http://schemas.microsoft.com/office/drawing/2014/main" id="{85518E65-F557-5547-BC94-6485B31F5F4D}"/>
              </a:ext>
            </a:extLst>
          </p:cNvPr>
          <p:cNvGrpSpPr/>
          <p:nvPr/>
        </p:nvGrpSpPr>
        <p:grpSpPr>
          <a:xfrm>
            <a:off x="-3332108" y="1926157"/>
            <a:ext cx="1004184" cy="1282227"/>
            <a:chOff x="10740081" y="-1861509"/>
            <a:chExt cx="3628572" cy="4633266"/>
          </a:xfrm>
        </p:grpSpPr>
        <p:pic>
          <p:nvPicPr>
            <p:cNvPr id="119" name="Picture 118" descr="A picture containing calendar&#10;&#10;Description automatically generated">
              <a:extLst>
                <a:ext uri="{FF2B5EF4-FFF2-40B4-BE49-F238E27FC236}">
                  <a16:creationId xmlns:a16="http://schemas.microsoft.com/office/drawing/2014/main" id="{0F546782-2EBB-3948-889D-95031F9A1813}"/>
                </a:ext>
              </a:extLst>
            </p:cNvPr>
            <p:cNvPicPr>
              <a:picLocks noChangeAspect="1"/>
            </p:cNvPicPr>
            <p:nvPr/>
          </p:nvPicPr>
          <p:blipFill rotWithShape="1">
            <a:blip r:embed="rId12">
              <a:extLst>
                <a:ext uri="{28A0092B-C50C-407E-A947-70E740481C1C}">
                  <a14:useLocalDpi xmlns:a14="http://schemas.microsoft.com/office/drawing/2010/main" val="0"/>
                </a:ext>
              </a:extLst>
            </a:blip>
            <a:srcRect b="35212"/>
            <a:stretch/>
          </p:blipFill>
          <p:spPr>
            <a:xfrm>
              <a:off x="10888504" y="-1861509"/>
              <a:ext cx="3419823" cy="3323452"/>
            </a:xfrm>
            <a:prstGeom prst="rect">
              <a:avLst/>
            </a:prstGeom>
          </p:spPr>
        </p:pic>
        <p:pic>
          <p:nvPicPr>
            <p:cNvPr id="120" name="Picture 119">
              <a:extLst>
                <a:ext uri="{FF2B5EF4-FFF2-40B4-BE49-F238E27FC236}">
                  <a16:creationId xmlns:a16="http://schemas.microsoft.com/office/drawing/2014/main" id="{D0DB889F-53AB-1C4C-85E0-475C5DAB4585}"/>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1694" t="72783" r="6581" b="7265"/>
            <a:stretch/>
          </p:blipFill>
          <p:spPr>
            <a:xfrm>
              <a:off x="10740081" y="1124190"/>
              <a:ext cx="3628572" cy="1647567"/>
            </a:xfrm>
            <a:prstGeom prst="rect">
              <a:avLst/>
            </a:prstGeom>
          </p:spPr>
        </p:pic>
      </p:grpSp>
      <p:grpSp>
        <p:nvGrpSpPr>
          <p:cNvPr id="99" name="Group 98">
            <a:extLst>
              <a:ext uri="{FF2B5EF4-FFF2-40B4-BE49-F238E27FC236}">
                <a16:creationId xmlns:a16="http://schemas.microsoft.com/office/drawing/2014/main" id="{FCD26B95-BAB7-3942-AA2B-8BFA59726B5C}"/>
              </a:ext>
            </a:extLst>
          </p:cNvPr>
          <p:cNvGrpSpPr/>
          <p:nvPr/>
        </p:nvGrpSpPr>
        <p:grpSpPr>
          <a:xfrm>
            <a:off x="102810" y="-10160"/>
            <a:ext cx="2364619" cy="736599"/>
            <a:chOff x="102810" y="-10160"/>
            <a:chExt cx="2364619" cy="736599"/>
          </a:xfrm>
        </p:grpSpPr>
        <p:sp>
          <p:nvSpPr>
            <p:cNvPr id="121" name="Rectangle 120">
              <a:extLst>
                <a:ext uri="{FF2B5EF4-FFF2-40B4-BE49-F238E27FC236}">
                  <a16:creationId xmlns:a16="http://schemas.microsoft.com/office/drawing/2014/main" id="{D364A18D-2ED4-5F46-9504-63F9AB33EEC6}"/>
                </a:ext>
              </a:extLst>
            </p:cNvPr>
            <p:cNvSpPr/>
            <p:nvPr/>
          </p:nvSpPr>
          <p:spPr>
            <a:xfrm>
              <a:off x="359226" y="-10160"/>
              <a:ext cx="1817917" cy="6894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121">
              <a:extLst>
                <a:ext uri="{FF2B5EF4-FFF2-40B4-BE49-F238E27FC236}">
                  <a16:creationId xmlns:a16="http://schemas.microsoft.com/office/drawing/2014/main" id="{CF2560E2-63CB-0C45-8062-C2BABFC29F10}"/>
                </a:ext>
              </a:extLst>
            </p:cNvPr>
            <p:cNvGrpSpPr/>
            <p:nvPr/>
          </p:nvGrpSpPr>
          <p:grpSpPr>
            <a:xfrm>
              <a:off x="102810" y="64511"/>
              <a:ext cx="2364619" cy="661928"/>
              <a:chOff x="102810" y="64511"/>
              <a:chExt cx="2364619" cy="661928"/>
            </a:xfrm>
          </p:grpSpPr>
          <p:sp>
            <p:nvSpPr>
              <p:cNvPr id="123" name="Rectangle 122">
                <a:extLst>
                  <a:ext uri="{FF2B5EF4-FFF2-40B4-BE49-F238E27FC236}">
                    <a16:creationId xmlns:a16="http://schemas.microsoft.com/office/drawing/2014/main" id="{502A371B-E9B0-5F4F-BE19-7ECFCD2B2F77}"/>
                  </a:ext>
                </a:extLst>
              </p:cNvPr>
              <p:cNvSpPr/>
              <p:nvPr/>
            </p:nvSpPr>
            <p:spPr>
              <a:xfrm>
                <a:off x="359227" y="639354"/>
                <a:ext cx="1817917" cy="8708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BB363115-D962-D342-A319-19DAF9B06260}"/>
                  </a:ext>
                </a:extLst>
              </p:cNvPr>
              <p:cNvSpPr txBox="1"/>
              <p:nvPr/>
            </p:nvSpPr>
            <p:spPr>
              <a:xfrm>
                <a:off x="102810" y="64511"/>
                <a:ext cx="2364619" cy="584776"/>
              </a:xfrm>
              <a:prstGeom prst="rect">
                <a:avLst/>
              </a:prstGeom>
              <a:noFill/>
              <a:effectLst/>
            </p:spPr>
            <p:txBody>
              <a:bodyPr wrap="square" rtlCol="0">
                <a:spAutoFit/>
              </a:bodyPr>
              <a:lstStyle/>
              <a:p>
                <a:pPr lvl="0" algn="ctr" defTabSz="914400">
                  <a:defRPr/>
                </a:pPr>
                <a:r>
                  <a:rPr lang="en-US" sz="1600" b="1">
                    <a:solidFill>
                      <a:schemeClr val="bg1"/>
                    </a:solidFill>
                    <a:latin typeface="Arial" panose="020B0604020202020204" pitchFamily="34" charset="0"/>
                    <a:cs typeface="Arial" panose="020B0604020202020204" pitchFamily="34" charset="0"/>
                  </a:rPr>
                  <a:t>PROGRAMME </a:t>
                </a:r>
              </a:p>
              <a:p>
                <a:pPr lvl="0" algn="ctr" defTabSz="914400">
                  <a:defRPr/>
                </a:pPr>
                <a:r>
                  <a:rPr lang="en-US" sz="1600" b="1">
                    <a:solidFill>
                      <a:schemeClr val="bg1"/>
                    </a:solidFill>
                    <a:latin typeface="Arial" panose="020B0604020202020204" pitchFamily="34" charset="0"/>
                    <a:cs typeface="Arial" panose="020B0604020202020204" pitchFamily="34" charset="0"/>
                  </a:rPr>
                  <a:t>(NAPC)</a:t>
                </a:r>
              </a:p>
            </p:txBody>
          </p:sp>
        </p:grpSp>
      </p:grpSp>
      <p:pic>
        <p:nvPicPr>
          <p:cNvPr id="11" name="Picture 10">
            <a:extLst>
              <a:ext uri="{FF2B5EF4-FFF2-40B4-BE49-F238E27FC236}">
                <a16:creationId xmlns:a16="http://schemas.microsoft.com/office/drawing/2014/main" id="{1C566F1A-92F2-326B-2295-E40210D9291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55654">
            <a:off x="3775749" y="266754"/>
            <a:ext cx="5817487" cy="2736015"/>
          </a:xfrm>
          <a:prstGeom prst="rect">
            <a:avLst/>
          </a:prstGeom>
        </p:spPr>
      </p:pic>
      <p:grpSp>
        <p:nvGrpSpPr>
          <p:cNvPr id="7" name="Group 6">
            <a:extLst>
              <a:ext uri="{FF2B5EF4-FFF2-40B4-BE49-F238E27FC236}">
                <a16:creationId xmlns:a16="http://schemas.microsoft.com/office/drawing/2014/main" id="{694B9F10-8374-8643-B606-E5C1F7248A9B}"/>
              </a:ext>
            </a:extLst>
          </p:cNvPr>
          <p:cNvGrpSpPr/>
          <p:nvPr/>
        </p:nvGrpSpPr>
        <p:grpSpPr>
          <a:xfrm>
            <a:off x="4092715" y="261800"/>
            <a:ext cx="4876945" cy="2106595"/>
            <a:chOff x="12167945" y="235984"/>
            <a:chExt cx="4876945" cy="2106595"/>
          </a:xfrm>
        </p:grpSpPr>
        <p:sp>
          <p:nvSpPr>
            <p:cNvPr id="85" name="TextBox 84">
              <a:extLst>
                <a:ext uri="{FF2B5EF4-FFF2-40B4-BE49-F238E27FC236}">
                  <a16:creationId xmlns:a16="http://schemas.microsoft.com/office/drawing/2014/main" id="{01448A03-3F4A-924A-B865-B2AC610018CD}"/>
                </a:ext>
              </a:extLst>
            </p:cNvPr>
            <p:cNvSpPr txBox="1"/>
            <p:nvPr/>
          </p:nvSpPr>
          <p:spPr>
            <a:xfrm rot="21249371">
              <a:off x="13201187" y="2051497"/>
              <a:ext cx="3217790" cy="291082"/>
            </a:xfrm>
            <a:prstGeom prst="rect">
              <a:avLst/>
            </a:prstGeom>
            <a:noFill/>
            <a:ln>
              <a:noFill/>
            </a:ln>
            <a:effectLst/>
          </p:spPr>
          <p:txBody>
            <a:bodyPr wrap="square" rtlCol="0">
              <a:spAutoFit/>
            </a:bodyPr>
            <a:lstStyle/>
            <a:p>
              <a:pPr>
                <a:lnSpc>
                  <a:spcPts val="1480"/>
                </a:lnSpc>
                <a:defRPr/>
              </a:pPr>
              <a:r>
                <a:rPr lang="en-US" sz="1200">
                  <a:solidFill>
                    <a:schemeClr val="bg1"/>
                  </a:solidFill>
                  <a:latin typeface="Arial" panose="020B0604020202020204" pitchFamily="34" charset="0"/>
                  <a:cs typeface="Arial" panose="020B0604020202020204" pitchFamily="34" charset="0"/>
                </a:rPr>
                <a:t>Starts 1 September 2022 (10am)</a:t>
              </a:r>
              <a:endParaRPr kumimoji="0" lang="en-US" sz="1200" b="1" u="none" strike="noStrike" kern="1200" cap="none"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272227FF-A26C-F047-8D51-F54E79A6CA58}"/>
                </a:ext>
              </a:extLst>
            </p:cNvPr>
            <p:cNvSpPr txBox="1"/>
            <p:nvPr/>
          </p:nvSpPr>
          <p:spPr>
            <a:xfrm rot="21249371">
              <a:off x="12771204" y="1836375"/>
              <a:ext cx="3695020" cy="310213"/>
            </a:xfrm>
            <a:prstGeom prst="rect">
              <a:avLst/>
            </a:prstGeom>
            <a:noFill/>
            <a:ln>
              <a:noFill/>
            </a:ln>
            <a:effectLst/>
          </p:spPr>
          <p:txBody>
            <a:bodyPr wrap="square" rtlCol="0">
              <a:spAutoFit/>
            </a:bodyPr>
            <a:lstStyle/>
            <a:p>
              <a:pPr algn="ctr">
                <a:lnSpc>
                  <a:spcPts val="1480"/>
                </a:lnSpc>
                <a:defRPr/>
              </a:pPr>
              <a:r>
                <a:rPr lang="en-US" sz="2600" b="1">
                  <a:solidFill>
                    <a:srgbClr val="FFD600"/>
                  </a:solidFill>
                  <a:latin typeface="Arial Narrow" panose="020B0604020202020204" pitchFamily="34" charset="0"/>
                  <a:cs typeface="Arial Narrow" panose="020B0604020202020204" pitchFamily="34" charset="0"/>
                </a:rPr>
                <a:t>PROGRAMME (NAPC)</a:t>
              </a:r>
              <a:endParaRPr kumimoji="0" lang="en-US" sz="2600" b="1" u="none" strike="noStrike" kern="1200" cap="none" normalizeH="0" baseline="0" noProof="0">
                <a:ln>
                  <a:noFill/>
                </a:ln>
                <a:solidFill>
                  <a:srgbClr val="FFD600"/>
                </a:solidFill>
                <a:effectLst/>
                <a:uLnTx/>
                <a:uFillTx/>
                <a:latin typeface="Arial Narrow" panose="020B0604020202020204" pitchFamily="34" charset="0"/>
                <a:cs typeface="Arial Narrow" panose="020B0604020202020204" pitchFamily="34" charset="0"/>
              </a:endParaRPr>
            </a:p>
          </p:txBody>
        </p:sp>
        <p:sp>
          <p:nvSpPr>
            <p:cNvPr id="87" name="TextBox 86">
              <a:extLst>
                <a:ext uri="{FF2B5EF4-FFF2-40B4-BE49-F238E27FC236}">
                  <a16:creationId xmlns:a16="http://schemas.microsoft.com/office/drawing/2014/main" id="{96403467-C205-524B-9210-C27975CC365D}"/>
                </a:ext>
              </a:extLst>
            </p:cNvPr>
            <p:cNvSpPr txBox="1"/>
            <p:nvPr/>
          </p:nvSpPr>
          <p:spPr>
            <a:xfrm rot="21207556">
              <a:off x="12167945" y="1141261"/>
              <a:ext cx="4876945" cy="315984"/>
            </a:xfrm>
            <a:prstGeom prst="rect">
              <a:avLst/>
            </a:prstGeom>
            <a:noFill/>
            <a:ln>
              <a:noFill/>
            </a:ln>
            <a:effectLst/>
          </p:spPr>
          <p:txBody>
            <a:bodyPr wrap="square" rtlCol="0">
              <a:spAutoFit/>
            </a:bodyPr>
            <a:lstStyle/>
            <a:p>
              <a:pPr algn="ctr">
                <a:lnSpc>
                  <a:spcPts val="1480"/>
                </a:lnSpc>
                <a:defRPr/>
              </a:pPr>
              <a:r>
                <a:rPr lang="en-US" sz="2800" b="1">
                  <a:solidFill>
                    <a:schemeClr val="bg1"/>
                  </a:solidFill>
                  <a:latin typeface="Arial Narrow" panose="020B0604020202020204" pitchFamily="34" charset="0"/>
                  <a:cs typeface="Arial Narrow" panose="020B0604020202020204" pitchFamily="34" charset="0"/>
                </a:rPr>
                <a:t>NEW APC EXPERIENCE</a:t>
              </a:r>
              <a:endParaRPr kumimoji="0" lang="en-US" sz="2800" b="1" u="none" strike="noStrike" kern="1200" cap="none" normalizeH="0" baseline="0" noProof="0">
                <a:ln>
                  <a:noFill/>
                </a:ln>
                <a:solidFill>
                  <a:schemeClr val="bg1"/>
                </a:solidFill>
                <a:effectLst/>
                <a:uLnTx/>
                <a:uFillTx/>
                <a:latin typeface="Arial Narrow" panose="020B0604020202020204" pitchFamily="34" charset="0"/>
                <a:cs typeface="Arial Narrow" panose="020B0604020202020204" pitchFamily="34" charset="0"/>
              </a:endParaRPr>
            </a:p>
          </p:txBody>
        </p:sp>
        <p:pic>
          <p:nvPicPr>
            <p:cNvPr id="83" name="Picture 82" descr="Amway-LOGO.png">
              <a:extLst>
                <a:ext uri="{FF2B5EF4-FFF2-40B4-BE49-F238E27FC236}">
                  <a16:creationId xmlns:a16="http://schemas.microsoft.com/office/drawing/2014/main" id="{E24BE783-B647-EE45-9BE8-25AB6249D2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39586">
              <a:off x="13848807" y="235984"/>
              <a:ext cx="1538174" cy="643887"/>
            </a:xfrm>
            <a:prstGeom prst="rect">
              <a:avLst/>
            </a:prstGeom>
          </p:spPr>
        </p:pic>
      </p:grpSp>
    </p:spTree>
    <p:extLst>
      <p:ext uri="{BB962C8B-B14F-4D97-AF65-F5344CB8AC3E}">
        <p14:creationId xmlns:p14="http://schemas.microsoft.com/office/powerpoint/2010/main" val="3661872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119DE1EF-B4C1-AE49-8BE0-80195A55D1A6}"/>
              </a:ext>
            </a:extLst>
          </p:cNvPr>
          <p:cNvCxnSpPr>
            <a:cxnSpLocks/>
          </p:cNvCxnSpPr>
          <p:nvPr/>
        </p:nvCxnSpPr>
        <p:spPr>
          <a:xfrm>
            <a:off x="16301037" y="4926814"/>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6FD5263-7190-E54B-8614-BF8BC1571681}"/>
              </a:ext>
            </a:extLst>
          </p:cNvPr>
          <p:cNvCxnSpPr>
            <a:cxnSpLocks/>
          </p:cNvCxnSpPr>
          <p:nvPr/>
        </p:nvCxnSpPr>
        <p:spPr>
          <a:xfrm>
            <a:off x="16301037" y="4926814"/>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1AA05CE-919A-204F-8A34-0CE1100D1B64}"/>
              </a:ext>
            </a:extLst>
          </p:cNvPr>
          <p:cNvCxnSpPr>
            <a:cxnSpLocks/>
          </p:cNvCxnSpPr>
          <p:nvPr/>
        </p:nvCxnSpPr>
        <p:spPr>
          <a:xfrm>
            <a:off x="16301037" y="4926814"/>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389975B1-0C13-81C4-A200-52B908E8870C}"/>
              </a:ext>
            </a:extLst>
          </p:cNvPr>
          <p:cNvSpPr/>
          <p:nvPr/>
        </p:nvSpPr>
        <p:spPr>
          <a:xfrm>
            <a:off x="212978" y="555742"/>
            <a:ext cx="8788390" cy="9817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a:solidFill>
                  <a:schemeClr val="accent2">
                    <a:lumMod val="75000"/>
                  </a:schemeClr>
                </a:solidFill>
                <a:latin typeface="Arial" panose="020B0604020202020204" pitchFamily="34" charset="0"/>
                <a:cs typeface="Arial" panose="020B0604020202020204" pitchFamily="34" charset="0"/>
              </a:rPr>
              <a:t>Join us in our sustainability effort!</a:t>
            </a:r>
          </a:p>
          <a:p>
            <a:pPr algn="ctr"/>
            <a:r>
              <a:rPr lang="en-US" sz="2400">
                <a:solidFill>
                  <a:schemeClr val="accent2">
                    <a:lumMod val="75000"/>
                  </a:schemeClr>
                </a:solidFill>
                <a:latin typeface="Arial" panose="020B0604020202020204" pitchFamily="34" charset="0"/>
                <a:cs typeface="Arial" panose="020B0604020202020204" pitchFamily="34" charset="0"/>
              </a:rPr>
              <a:t>Discontinuation of Welcome Pack for New ABOs</a:t>
            </a:r>
            <a:endParaRPr lang="en-US" sz="2000">
              <a:solidFill>
                <a:schemeClr val="accent2">
                  <a:lumMod val="75000"/>
                </a:schemeClr>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2DB884-AD92-101C-F7B4-FE1708D97BA5}"/>
              </a:ext>
            </a:extLst>
          </p:cNvPr>
          <p:cNvSpPr txBox="1"/>
          <p:nvPr/>
        </p:nvSpPr>
        <p:spPr>
          <a:xfrm>
            <a:off x="-1306286" y="1145969"/>
            <a:ext cx="184731" cy="369332"/>
          </a:xfrm>
          <a:prstGeom prst="rect">
            <a:avLst/>
          </a:prstGeom>
          <a:noFill/>
        </p:spPr>
        <p:txBody>
          <a:bodyPr wrap="none" rtlCol="0">
            <a:spAutoFit/>
          </a:bodyPr>
          <a:lstStyle/>
          <a:p>
            <a:endParaRPr lang="en-US"/>
          </a:p>
        </p:txBody>
      </p:sp>
      <p:grpSp>
        <p:nvGrpSpPr>
          <p:cNvPr id="13" name="Group 12">
            <a:extLst>
              <a:ext uri="{FF2B5EF4-FFF2-40B4-BE49-F238E27FC236}">
                <a16:creationId xmlns:a16="http://schemas.microsoft.com/office/drawing/2014/main" id="{A3A3AFB9-7C64-1AF4-38B8-3F1E932CB4BF}"/>
              </a:ext>
            </a:extLst>
          </p:cNvPr>
          <p:cNvGrpSpPr/>
          <p:nvPr/>
        </p:nvGrpSpPr>
        <p:grpSpPr>
          <a:xfrm>
            <a:off x="343912" y="287"/>
            <a:ext cx="2155405" cy="481758"/>
            <a:chOff x="343912" y="287"/>
            <a:chExt cx="2155405" cy="481758"/>
          </a:xfrm>
        </p:grpSpPr>
        <p:sp>
          <p:nvSpPr>
            <p:cNvPr id="22" name="Rectangle 21">
              <a:extLst>
                <a:ext uri="{FF2B5EF4-FFF2-40B4-BE49-F238E27FC236}">
                  <a16:creationId xmlns:a16="http://schemas.microsoft.com/office/drawing/2014/main" id="{8C81132C-FCF6-06C3-8320-712CE2CADF71}"/>
                </a:ext>
              </a:extLst>
            </p:cNvPr>
            <p:cNvSpPr/>
            <p:nvPr/>
          </p:nvSpPr>
          <p:spPr>
            <a:xfrm>
              <a:off x="343912" y="287"/>
              <a:ext cx="2148710" cy="481758"/>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E8ECA36-8F0F-A241-5ECD-1D1EDA9826E2}"/>
                </a:ext>
              </a:extLst>
            </p:cNvPr>
            <p:cNvSpPr txBox="1"/>
            <p:nvPr/>
          </p:nvSpPr>
          <p:spPr>
            <a:xfrm>
              <a:off x="350607" y="133637"/>
              <a:ext cx="2148710" cy="338554"/>
            </a:xfrm>
            <a:prstGeom prst="rect">
              <a:avLst/>
            </a:prstGeom>
            <a:noFill/>
            <a:effectLst/>
          </p:spPr>
          <p:txBody>
            <a:bodyPr wrap="square" lIns="91440" tIns="45720" rIns="91440" bIns="45720" rtlCol="0" anchor="t">
              <a:spAutoFit/>
            </a:bodyPr>
            <a:lstStyle/>
            <a:p>
              <a:pPr lvl="0" algn="ctr" defTabSz="914400">
                <a:defRPr/>
              </a:pPr>
              <a:r>
                <a:rPr lang="en-US" sz="1600" b="1">
                  <a:solidFill>
                    <a:schemeClr val="bg1"/>
                  </a:solidFill>
                  <a:latin typeface="Arial" panose="020B0604020202020204" pitchFamily="34" charset="0"/>
                  <a:cs typeface="Arial" panose="020B0604020202020204" pitchFamily="34" charset="0"/>
                </a:rPr>
                <a:t>ANNOUNCEMENT</a:t>
              </a:r>
            </a:p>
          </p:txBody>
        </p:sp>
      </p:grpSp>
      <p:pic>
        <p:nvPicPr>
          <p:cNvPr id="4" name="Picture 3">
            <a:extLst>
              <a:ext uri="{FF2B5EF4-FFF2-40B4-BE49-F238E27FC236}">
                <a16:creationId xmlns:a16="http://schemas.microsoft.com/office/drawing/2014/main" id="{327B324A-8687-496C-478E-98183EFF21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47" r="9154"/>
          <a:stretch/>
        </p:blipFill>
        <p:spPr>
          <a:xfrm>
            <a:off x="152098" y="1597952"/>
            <a:ext cx="8836257" cy="5107647"/>
          </a:xfrm>
          <a:prstGeom prst="rect">
            <a:avLst/>
          </a:prstGeom>
        </p:spPr>
      </p:pic>
      <p:sp>
        <p:nvSpPr>
          <p:cNvPr id="5" name="Rounded Rectangle 4">
            <a:extLst>
              <a:ext uri="{FF2B5EF4-FFF2-40B4-BE49-F238E27FC236}">
                <a16:creationId xmlns:a16="http://schemas.microsoft.com/office/drawing/2014/main" id="{42C95DEA-B819-6F51-43C8-6B4C0CD34F04}"/>
              </a:ext>
            </a:extLst>
          </p:cNvPr>
          <p:cNvSpPr/>
          <p:nvPr/>
        </p:nvSpPr>
        <p:spPr>
          <a:xfrm>
            <a:off x="4889553" y="1811933"/>
            <a:ext cx="3809338" cy="4632758"/>
          </a:xfrm>
          <a:prstGeom prst="roundRect">
            <a:avLst>
              <a:gd name="adj" fmla="val 58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7D0E6BD-B8A2-1BC5-4D24-E369397737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87" r="27549"/>
          <a:stretch/>
        </p:blipFill>
        <p:spPr>
          <a:xfrm>
            <a:off x="4363740" y="1833729"/>
            <a:ext cx="1621240" cy="1670688"/>
          </a:xfrm>
          <a:prstGeom prst="ellipse">
            <a:avLst/>
          </a:prstGeom>
          <a:ln w="76200">
            <a:solidFill>
              <a:schemeClr val="bg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43ECD32F-5310-7CF8-899F-36FBB83A3C9B}"/>
              </a:ext>
            </a:extLst>
          </p:cNvPr>
          <p:cNvPicPr>
            <a:picLocks noChangeAspect="1"/>
          </p:cNvPicPr>
          <p:nvPr/>
        </p:nvPicPr>
        <p:blipFill rotWithShape="1">
          <a:blip r:embed="rId5">
            <a:extLst>
              <a:ext uri="{28A0092B-C50C-407E-A947-70E740481C1C}">
                <a14:useLocalDpi xmlns:a14="http://schemas.microsoft.com/office/drawing/2010/main" val="0"/>
              </a:ext>
            </a:extLst>
          </a:blip>
          <a:srcRect l="50299" t="3721" r="28734" b="3716"/>
          <a:stretch/>
        </p:blipFill>
        <p:spPr>
          <a:xfrm>
            <a:off x="4091488" y="3647193"/>
            <a:ext cx="851548" cy="1184639"/>
          </a:xfrm>
          <a:prstGeom prst="rect">
            <a:avLst/>
          </a:prstGeom>
        </p:spPr>
      </p:pic>
      <p:pic>
        <p:nvPicPr>
          <p:cNvPr id="14" name="Picture 13">
            <a:extLst>
              <a:ext uri="{FF2B5EF4-FFF2-40B4-BE49-F238E27FC236}">
                <a16:creationId xmlns:a16="http://schemas.microsoft.com/office/drawing/2014/main" id="{E9BB066B-0093-904F-BF76-D6CA5CEB9019}"/>
              </a:ext>
            </a:extLst>
          </p:cNvPr>
          <p:cNvPicPr>
            <a:picLocks noChangeAspect="1"/>
          </p:cNvPicPr>
          <p:nvPr/>
        </p:nvPicPr>
        <p:blipFill rotWithShape="1">
          <a:blip r:embed="rId5">
            <a:extLst>
              <a:ext uri="{28A0092B-C50C-407E-A947-70E740481C1C}">
                <a14:useLocalDpi xmlns:a14="http://schemas.microsoft.com/office/drawing/2010/main" val="0"/>
              </a:ext>
            </a:extLst>
          </a:blip>
          <a:srcRect l="25836" t="3722" r="53197" b="3716"/>
          <a:stretch/>
        </p:blipFill>
        <p:spPr>
          <a:xfrm>
            <a:off x="3314983" y="2574179"/>
            <a:ext cx="851548" cy="1184639"/>
          </a:xfrm>
          <a:prstGeom prst="rect">
            <a:avLst/>
          </a:prstGeom>
        </p:spPr>
      </p:pic>
      <p:pic>
        <p:nvPicPr>
          <p:cNvPr id="15" name="Picture 14">
            <a:extLst>
              <a:ext uri="{FF2B5EF4-FFF2-40B4-BE49-F238E27FC236}">
                <a16:creationId xmlns:a16="http://schemas.microsoft.com/office/drawing/2014/main" id="{B38A3441-111C-891F-AF56-34AD105DED85}"/>
              </a:ext>
            </a:extLst>
          </p:cNvPr>
          <p:cNvPicPr>
            <a:picLocks noChangeAspect="1"/>
          </p:cNvPicPr>
          <p:nvPr/>
        </p:nvPicPr>
        <p:blipFill rotWithShape="1">
          <a:blip r:embed="rId5">
            <a:extLst>
              <a:ext uri="{28A0092B-C50C-407E-A947-70E740481C1C}">
                <a14:useLocalDpi xmlns:a14="http://schemas.microsoft.com/office/drawing/2010/main" val="0"/>
              </a:ext>
            </a:extLst>
          </a:blip>
          <a:srcRect l="72071" t="3722" r="6962" b="3716"/>
          <a:stretch/>
        </p:blipFill>
        <p:spPr>
          <a:xfrm>
            <a:off x="3350645" y="4683902"/>
            <a:ext cx="1392221" cy="1936801"/>
          </a:xfrm>
          <a:prstGeom prst="rect">
            <a:avLst/>
          </a:prstGeom>
        </p:spPr>
      </p:pic>
      <p:sp>
        <p:nvSpPr>
          <p:cNvPr id="28" name="Rounded Rectangle 27">
            <a:extLst>
              <a:ext uri="{FF2B5EF4-FFF2-40B4-BE49-F238E27FC236}">
                <a16:creationId xmlns:a16="http://schemas.microsoft.com/office/drawing/2014/main" id="{5332CDCA-4B36-6F98-D032-1E0591F8D108}"/>
              </a:ext>
            </a:extLst>
          </p:cNvPr>
          <p:cNvSpPr/>
          <p:nvPr/>
        </p:nvSpPr>
        <p:spPr>
          <a:xfrm>
            <a:off x="482106" y="2378169"/>
            <a:ext cx="3246909" cy="3650821"/>
          </a:xfrm>
          <a:prstGeom prst="roundRect">
            <a:avLst>
              <a:gd name="adj" fmla="val 58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22B522C-A1E9-B134-2CAC-51E22278D15F}"/>
              </a:ext>
            </a:extLst>
          </p:cNvPr>
          <p:cNvSpPr txBox="1"/>
          <p:nvPr/>
        </p:nvSpPr>
        <p:spPr>
          <a:xfrm>
            <a:off x="698540" y="2536892"/>
            <a:ext cx="2913561" cy="1200329"/>
          </a:xfrm>
          <a:prstGeom prst="rect">
            <a:avLst/>
          </a:prstGeom>
          <a:noFill/>
        </p:spPr>
        <p:txBody>
          <a:bodyPr wrap="square" lIns="91440" tIns="45720" rIns="91440" bIns="45720" rtlCol="0" anchor="t">
            <a:spAutoFit/>
          </a:bodyPr>
          <a:lstStyle/>
          <a:p>
            <a:r>
              <a:rPr lang="en-US" sz="2400" b="1">
                <a:solidFill>
                  <a:schemeClr val="accent2">
                    <a:lumMod val="75000"/>
                  </a:schemeClr>
                </a:solidFill>
                <a:latin typeface="Arial"/>
                <a:cs typeface="Arial"/>
              </a:rPr>
              <a:t>What’s Changing?</a:t>
            </a:r>
            <a:br>
              <a:rPr lang="en-US" sz="1400" b="1">
                <a:latin typeface="Arial"/>
                <a:cs typeface="Arial"/>
              </a:rPr>
            </a:br>
            <a:r>
              <a:rPr lang="en-US" sz="1200">
                <a:latin typeface="Arial"/>
                <a:cs typeface="Arial"/>
              </a:rPr>
              <a:t>In line with Amway’s sustainability efforts, we will discontinue the distribution of the Welcome Pack to all new ABOs from end July 2023 onwards.</a:t>
            </a:r>
          </a:p>
        </p:txBody>
      </p:sp>
      <p:pic>
        <p:nvPicPr>
          <p:cNvPr id="31" name="Picture 30">
            <a:extLst>
              <a:ext uri="{FF2B5EF4-FFF2-40B4-BE49-F238E27FC236}">
                <a16:creationId xmlns:a16="http://schemas.microsoft.com/office/drawing/2014/main" id="{35B44C05-E785-1B8D-EEA5-40179329057F}"/>
              </a:ext>
            </a:extLst>
          </p:cNvPr>
          <p:cNvPicPr>
            <a:picLocks noChangeAspect="1"/>
          </p:cNvPicPr>
          <p:nvPr/>
        </p:nvPicPr>
        <p:blipFill rotWithShape="1">
          <a:blip r:embed="rId6">
            <a:extLst>
              <a:ext uri="{28A0092B-C50C-407E-A947-70E740481C1C}">
                <a14:useLocalDpi xmlns:a14="http://schemas.microsoft.com/office/drawing/2010/main" val="0"/>
              </a:ext>
            </a:extLst>
          </a:blip>
          <a:srcRect t="15246" b="7398"/>
          <a:stretch/>
        </p:blipFill>
        <p:spPr>
          <a:xfrm>
            <a:off x="471538" y="3861156"/>
            <a:ext cx="3438714" cy="2228316"/>
          </a:xfrm>
          <a:prstGeom prst="rect">
            <a:avLst/>
          </a:prstGeom>
        </p:spPr>
      </p:pic>
      <p:grpSp>
        <p:nvGrpSpPr>
          <p:cNvPr id="8" name="Group 7">
            <a:extLst>
              <a:ext uri="{FF2B5EF4-FFF2-40B4-BE49-F238E27FC236}">
                <a16:creationId xmlns:a16="http://schemas.microsoft.com/office/drawing/2014/main" id="{8FDB17C4-4949-2980-0999-889A1A8008D2}"/>
              </a:ext>
            </a:extLst>
          </p:cNvPr>
          <p:cNvGrpSpPr/>
          <p:nvPr/>
        </p:nvGrpSpPr>
        <p:grpSpPr>
          <a:xfrm>
            <a:off x="11734854" y="1927502"/>
            <a:ext cx="2886866" cy="2628949"/>
            <a:chOff x="5785596" y="1927502"/>
            <a:chExt cx="2886866" cy="2628949"/>
          </a:xfrm>
        </p:grpSpPr>
        <p:pic>
          <p:nvPicPr>
            <p:cNvPr id="7" name="Picture 6">
              <a:extLst>
                <a:ext uri="{FF2B5EF4-FFF2-40B4-BE49-F238E27FC236}">
                  <a16:creationId xmlns:a16="http://schemas.microsoft.com/office/drawing/2014/main" id="{0926B8D8-DC2A-F1F1-D408-FD800106D2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2863" y="1927502"/>
              <a:ext cx="1166761" cy="1650402"/>
            </a:xfrm>
            <a:prstGeom prst="rect">
              <a:avLst/>
            </a:prstGeom>
            <a:solidFill>
              <a:schemeClr val="bg1"/>
            </a:solidFill>
            <a:effectLst>
              <a:outerShdw blurRad="50800" dist="38100" dir="2700000" algn="tl" rotWithShape="0">
                <a:prstClr val="black">
                  <a:alpha val="40000"/>
                </a:prstClr>
              </a:outerShdw>
            </a:effectLst>
          </p:spPr>
        </p:pic>
        <p:pic>
          <p:nvPicPr>
            <p:cNvPr id="32" name="Picture 31" descr="A picture containing screenshot, text&#10;&#10;Description automatically generated">
              <a:extLst>
                <a:ext uri="{FF2B5EF4-FFF2-40B4-BE49-F238E27FC236}">
                  <a16:creationId xmlns:a16="http://schemas.microsoft.com/office/drawing/2014/main" id="{FA82EEDC-08D3-5330-C7E6-BB99AD45C2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11016" y="2890321"/>
              <a:ext cx="861446" cy="1666130"/>
            </a:xfrm>
            <a:prstGeom prst="rect">
              <a:avLst/>
            </a:prstGeom>
          </p:spPr>
        </p:pic>
        <p:pic>
          <p:nvPicPr>
            <p:cNvPr id="36" name="Picture 35" descr="A picture containing text, screenshot, mobile phone, black and white&#10;&#10;Description automatically generated">
              <a:extLst>
                <a:ext uri="{FF2B5EF4-FFF2-40B4-BE49-F238E27FC236}">
                  <a16:creationId xmlns:a16="http://schemas.microsoft.com/office/drawing/2014/main" id="{962D756A-0DCF-E66C-3B6E-B23FEB5FE7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2353" y="2893034"/>
              <a:ext cx="853314" cy="1650402"/>
            </a:xfrm>
            <a:prstGeom prst="rect">
              <a:avLst/>
            </a:prstGeom>
          </p:spPr>
        </p:pic>
        <p:pic>
          <p:nvPicPr>
            <p:cNvPr id="38" name="Picture 37">
              <a:extLst>
                <a:ext uri="{FF2B5EF4-FFF2-40B4-BE49-F238E27FC236}">
                  <a16:creationId xmlns:a16="http://schemas.microsoft.com/office/drawing/2014/main" id="{34526F9B-D49C-28F7-D7A0-6791878EE5C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4634" t="13230" r="34165" b="9696"/>
            <a:stretch/>
          </p:blipFill>
          <p:spPr>
            <a:xfrm>
              <a:off x="5785596" y="2336747"/>
              <a:ext cx="1548731" cy="2193389"/>
            </a:xfrm>
            <a:prstGeom prst="rect">
              <a:avLst/>
            </a:prstGeom>
          </p:spPr>
        </p:pic>
      </p:grpSp>
      <p:pic>
        <p:nvPicPr>
          <p:cNvPr id="11" name="Picture 10" descr="A picture containing text, multimedia, computer, gadget&#10;&#10;Description automatically generated">
            <a:extLst>
              <a:ext uri="{FF2B5EF4-FFF2-40B4-BE49-F238E27FC236}">
                <a16:creationId xmlns:a16="http://schemas.microsoft.com/office/drawing/2014/main" id="{3D5B80E2-7412-5BDC-B817-AFF63D9278E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46602" y="2224017"/>
            <a:ext cx="4388732" cy="2728328"/>
          </a:xfrm>
          <a:prstGeom prst="rect">
            <a:avLst/>
          </a:prstGeom>
        </p:spPr>
      </p:pic>
      <p:sp>
        <p:nvSpPr>
          <p:cNvPr id="26" name="TextBox 25">
            <a:extLst>
              <a:ext uri="{FF2B5EF4-FFF2-40B4-BE49-F238E27FC236}">
                <a16:creationId xmlns:a16="http://schemas.microsoft.com/office/drawing/2014/main" id="{BAC9A272-39B2-0D12-595E-A2D7EA9E8C42}"/>
              </a:ext>
            </a:extLst>
          </p:cNvPr>
          <p:cNvSpPr txBox="1"/>
          <p:nvPr/>
        </p:nvSpPr>
        <p:spPr>
          <a:xfrm>
            <a:off x="5499077" y="4715741"/>
            <a:ext cx="2895565" cy="1384995"/>
          </a:xfrm>
          <a:prstGeom prst="rect">
            <a:avLst/>
          </a:prstGeom>
          <a:noFill/>
        </p:spPr>
        <p:txBody>
          <a:bodyPr wrap="square" lIns="91440" tIns="45720" rIns="91440" bIns="45720" rtlCol="0" anchor="t">
            <a:spAutoFit/>
          </a:bodyPr>
          <a:lstStyle/>
          <a:p>
            <a:r>
              <a:rPr lang="en-US" sz="2400" b="1" dirty="0">
                <a:solidFill>
                  <a:schemeClr val="accent2">
                    <a:lumMod val="75000"/>
                  </a:schemeClr>
                </a:solidFill>
                <a:latin typeface="Arial"/>
                <a:cs typeface="Arial"/>
              </a:rPr>
              <a:t>Make It Digital! </a:t>
            </a:r>
            <a:br>
              <a:rPr lang="en-US" sz="1400" b="1" dirty="0">
                <a:latin typeface="Arial"/>
                <a:cs typeface="Arial"/>
              </a:rPr>
            </a:br>
            <a:r>
              <a:rPr lang="en-US" sz="1200" dirty="0">
                <a:latin typeface="Arial"/>
                <a:cs typeface="Arial"/>
              </a:rPr>
              <a:t>Be part of our effort to create a better environment! Easily download and share the Product Catalogue, Price List and Customer Receipt which are available in amway.my and </a:t>
            </a:r>
            <a:r>
              <a:rPr lang="en-US" sz="1200" dirty="0" err="1">
                <a:latin typeface="Arial"/>
                <a:cs typeface="Arial"/>
              </a:rPr>
              <a:t>AmwayNow</a:t>
            </a:r>
            <a:r>
              <a:rPr lang="en-US" sz="1200" dirty="0">
                <a:latin typeface="Arial"/>
                <a:cs typeface="Arial"/>
              </a:rPr>
              <a:t>.</a:t>
            </a:r>
          </a:p>
        </p:txBody>
      </p:sp>
    </p:spTree>
    <p:extLst>
      <p:ext uri="{BB962C8B-B14F-4D97-AF65-F5344CB8AC3E}">
        <p14:creationId xmlns:p14="http://schemas.microsoft.com/office/powerpoint/2010/main" val="1620936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614D58-586D-6D68-69F5-C79656282AB7}"/>
              </a:ext>
            </a:extLst>
          </p:cNvPr>
          <p:cNvPicPr>
            <a:picLocks noChangeAspect="1"/>
          </p:cNvPicPr>
          <p:nvPr/>
        </p:nvPicPr>
        <p:blipFill>
          <a:blip r:embed="rId2">
            <a:extLst>
              <a:ext uri="{28A0092B-C50C-407E-A947-70E740481C1C}">
                <a14:useLocalDpi xmlns:a14="http://schemas.microsoft.com/office/drawing/2010/main" val="0"/>
              </a:ext>
            </a:extLst>
          </a:blip>
          <a:srcRect t="1467" b="1467"/>
          <a:stretch/>
        </p:blipFill>
        <p:spPr>
          <a:xfrm>
            <a:off x="172498" y="219893"/>
            <a:ext cx="8803057" cy="4505619"/>
          </a:xfrm>
          <a:prstGeom prst="rect">
            <a:avLst/>
          </a:prstGeom>
        </p:spPr>
      </p:pic>
      <p:pic>
        <p:nvPicPr>
          <p:cNvPr id="33" name="Picture 32" descr="A black and tan rectangle&#10;&#10;Description automatically generated with low confidence">
            <a:extLst>
              <a:ext uri="{FF2B5EF4-FFF2-40B4-BE49-F238E27FC236}">
                <a16:creationId xmlns:a16="http://schemas.microsoft.com/office/drawing/2014/main" id="{3CB276FA-FF08-BF23-C033-E22F403684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06"/>
          <a:stretch/>
        </p:blipFill>
        <p:spPr>
          <a:xfrm>
            <a:off x="168445" y="2220296"/>
            <a:ext cx="8809607" cy="4472881"/>
          </a:xfrm>
          <a:prstGeom prst="rect">
            <a:avLst/>
          </a:prstGeom>
        </p:spPr>
      </p:pic>
      <p:sp>
        <p:nvSpPr>
          <p:cNvPr id="9" name="Rectangle 8">
            <a:extLst>
              <a:ext uri="{FF2B5EF4-FFF2-40B4-BE49-F238E27FC236}">
                <a16:creationId xmlns:a16="http://schemas.microsoft.com/office/drawing/2014/main" id="{1E4E0D81-3579-4427-5080-3C7A0A41177A}"/>
              </a:ext>
            </a:extLst>
          </p:cNvPr>
          <p:cNvSpPr/>
          <p:nvPr/>
        </p:nvSpPr>
        <p:spPr>
          <a:xfrm>
            <a:off x="329268" y="-12056"/>
            <a:ext cx="1742813" cy="550770"/>
          </a:xfrm>
          <a:prstGeom prst="rect">
            <a:avLst/>
          </a:prstGeom>
          <a:solidFill>
            <a:srgbClr val="BA2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2BDDE50-A747-F535-428B-F264FA36D71F}"/>
              </a:ext>
            </a:extLst>
          </p:cNvPr>
          <p:cNvSpPr txBox="1"/>
          <p:nvPr/>
        </p:nvSpPr>
        <p:spPr>
          <a:xfrm>
            <a:off x="329267" y="94052"/>
            <a:ext cx="1742814" cy="338554"/>
          </a:xfrm>
          <a:prstGeom prst="rect">
            <a:avLst/>
          </a:prstGeom>
          <a:solidFill>
            <a:srgbClr val="BA2A5C"/>
          </a:solidFill>
          <a:effectLst/>
        </p:spPr>
        <p:txBody>
          <a:bodyPr wrap="square" lIns="91440" tIns="45720" rIns="91440" bIns="45720" rtlCol="0" anchor="t">
            <a:spAutoFit/>
          </a:bodyPr>
          <a:lstStyle/>
          <a:p>
            <a:pPr algn="ctr">
              <a:defRPr/>
            </a:pPr>
            <a:r>
              <a:rPr lang="en-US" sz="1600" b="1">
                <a:solidFill>
                  <a:schemeClr val="bg1"/>
                </a:solidFill>
                <a:latin typeface="Arial"/>
                <a:cs typeface="Arial"/>
              </a:rPr>
              <a:t>NEW LAUNCH</a:t>
            </a:r>
            <a:endParaRPr lang="en-US"/>
          </a:p>
        </p:txBody>
      </p:sp>
      <p:sp>
        <p:nvSpPr>
          <p:cNvPr id="17" name="TextBox 16">
            <a:extLst>
              <a:ext uri="{FF2B5EF4-FFF2-40B4-BE49-F238E27FC236}">
                <a16:creationId xmlns:a16="http://schemas.microsoft.com/office/drawing/2014/main" id="{1BC05204-CEC5-9BC5-C3D9-E730EB912C4D}"/>
              </a:ext>
            </a:extLst>
          </p:cNvPr>
          <p:cNvSpPr txBox="1"/>
          <p:nvPr/>
        </p:nvSpPr>
        <p:spPr>
          <a:xfrm>
            <a:off x="512616" y="595954"/>
            <a:ext cx="8163371" cy="1200329"/>
          </a:xfrm>
          <a:prstGeom prst="rect">
            <a:avLst/>
          </a:prstGeom>
          <a:noFill/>
        </p:spPr>
        <p:txBody>
          <a:bodyPr wrap="square" lIns="91440" tIns="45720" rIns="91440" bIns="45720" rtlCol="0" anchor="t">
            <a:spAutoFit/>
          </a:bodyPr>
          <a:lstStyle/>
          <a:p>
            <a:pPr algn="ctr"/>
            <a:r>
              <a:rPr lang="en-US" sz="2000">
                <a:solidFill>
                  <a:schemeClr val="bg1"/>
                </a:solidFill>
                <a:latin typeface="Arial" panose="020B0604020202020204" pitchFamily="34" charset="0"/>
                <a:cs typeface="Arial" panose="020B0604020202020204" pitchFamily="34" charset="0"/>
              </a:rPr>
              <a:t>Are you still missing the “toing toing” textures of Boba Milk Tea?</a:t>
            </a:r>
          </a:p>
          <a:p>
            <a:pPr algn="ctr"/>
            <a:r>
              <a:rPr lang="en-US" sz="2400">
                <a:solidFill>
                  <a:schemeClr val="bg1"/>
                </a:solidFill>
                <a:latin typeface="Arial" panose="020B0604020202020204" pitchFamily="34" charset="0"/>
                <a:cs typeface="Arial" panose="020B0604020202020204" pitchFamily="34" charset="0"/>
              </a:rPr>
              <a:t>Introducing </a:t>
            </a:r>
            <a:r>
              <a:rPr lang="en-US" sz="2600" b="1">
                <a:solidFill>
                  <a:schemeClr val="bg1"/>
                </a:solidFill>
                <a:latin typeface="Arial" panose="020B0604020202020204" pitchFamily="34" charset="0"/>
                <a:cs typeface="Arial" panose="020B0604020202020204" pitchFamily="34" charset="0"/>
              </a:rPr>
              <a:t>The Healthier B.O.B.A </a:t>
            </a:r>
            <a:br>
              <a:rPr lang="en-US" sz="2600" b="1">
                <a:solidFill>
                  <a:schemeClr val="bg1"/>
                </a:solidFill>
                <a:latin typeface="Arial" panose="020B0604020202020204" pitchFamily="34" charset="0"/>
                <a:cs typeface="Arial" panose="020B0604020202020204" pitchFamily="34" charset="0"/>
              </a:rPr>
            </a:br>
            <a:r>
              <a:rPr lang="en-US" sz="2600" b="1">
                <a:solidFill>
                  <a:schemeClr val="bg1"/>
                </a:solidFill>
                <a:latin typeface="Arial" panose="020B0604020202020204" pitchFamily="34" charset="0"/>
                <a:cs typeface="Arial" panose="020B0604020202020204" pitchFamily="34" charset="0"/>
              </a:rPr>
              <a:t>Milk Tea Combination</a:t>
            </a:r>
            <a:r>
              <a:rPr lang="en-US" sz="2600">
                <a:solidFill>
                  <a:schemeClr val="bg1"/>
                </a:solidFill>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0DA04241-5385-9866-F420-A1E0A1C7CF3A}"/>
              </a:ext>
            </a:extLst>
          </p:cNvPr>
          <p:cNvSpPr txBox="1"/>
          <p:nvPr/>
        </p:nvSpPr>
        <p:spPr>
          <a:xfrm>
            <a:off x="1334467" y="1872383"/>
            <a:ext cx="6592346" cy="892552"/>
          </a:xfrm>
          <a:prstGeom prst="rect">
            <a:avLst/>
          </a:prstGeom>
          <a:noFill/>
        </p:spPr>
        <p:txBody>
          <a:bodyPr wrap="square" rtlCol="0">
            <a:spAutoFit/>
          </a:bodyPr>
          <a:lstStyle/>
          <a:p>
            <a:pPr algn="ctr" rtl="0" fontAlgn="base"/>
            <a:r>
              <a:rPr lang="en-US" sz="1300">
                <a:solidFill>
                  <a:schemeClr val="bg1"/>
                </a:solidFill>
                <a:latin typeface="Arial" panose="020B0604020202020204" pitchFamily="34" charset="0"/>
                <a:cs typeface="Arial" panose="020B0604020202020204" pitchFamily="34" charset="0"/>
              </a:rPr>
              <a:t>Satisfy all your “toing toing” cravings while getting all the goodness and</a:t>
            </a:r>
          </a:p>
          <a:p>
            <a:pPr algn="ctr" rtl="0" fontAlgn="base"/>
            <a:r>
              <a:rPr lang="en-US" sz="1300">
                <a:solidFill>
                  <a:schemeClr val="bg1"/>
                </a:solidFill>
                <a:latin typeface="Arial" panose="020B0604020202020204" pitchFamily="34" charset="0"/>
                <a:cs typeface="Arial" panose="020B0604020202020204" pitchFamily="34" charset="0"/>
              </a:rPr>
              <a:t>healthy benefits, for your ultimate body goals! </a:t>
            </a:r>
          </a:p>
          <a:p>
            <a:pPr algn="ctr" rtl="0" fontAlgn="base"/>
            <a:r>
              <a:rPr lang="en-US" sz="1300">
                <a:solidFill>
                  <a:schemeClr val="bg1"/>
                </a:solidFill>
                <a:latin typeface="Arial" panose="020B0604020202020204" pitchFamily="34" charset="0"/>
                <a:cs typeface="Arial" panose="020B0604020202020204" pitchFamily="34" charset="0"/>
              </a:rPr>
              <a:t>Create your own tapioca pearl using </a:t>
            </a:r>
            <a:r>
              <a:rPr lang="en-US" sz="1300" b="1" err="1">
                <a:solidFill>
                  <a:schemeClr val="bg1"/>
                </a:solidFill>
                <a:latin typeface="Arial" panose="020B0604020202020204" pitchFamily="34" charset="0"/>
                <a:cs typeface="Arial" panose="020B0604020202020204" pitchFamily="34" charset="0"/>
              </a:rPr>
              <a:t>Nutrilite</a:t>
            </a:r>
            <a:r>
              <a:rPr lang="en-US" sz="1300" b="1">
                <a:solidFill>
                  <a:schemeClr val="bg1"/>
                </a:solidFill>
                <a:latin typeface="Arial" panose="020B0604020202020204" pitchFamily="34" charset="0"/>
                <a:cs typeface="Arial" panose="020B0604020202020204" pitchFamily="34" charset="0"/>
              </a:rPr>
              <a:t> Soy Protein Drink </a:t>
            </a:r>
            <a:r>
              <a:rPr lang="en-US" sz="1300">
                <a:solidFill>
                  <a:schemeClr val="bg1"/>
                </a:solidFill>
                <a:latin typeface="Arial" panose="020B0604020202020204" pitchFamily="34" charset="0"/>
                <a:cs typeface="Arial" panose="020B0604020202020204" pitchFamily="34" charset="0"/>
              </a:rPr>
              <a:t>to be added to </a:t>
            </a:r>
          </a:p>
          <a:p>
            <a:pPr algn="ctr" rtl="0" fontAlgn="base"/>
            <a:r>
              <a:rPr lang="en-US" sz="1300">
                <a:solidFill>
                  <a:schemeClr val="bg1"/>
                </a:solidFill>
                <a:latin typeface="Arial" panose="020B0604020202020204" pitchFamily="34" charset="0"/>
                <a:cs typeface="Arial" panose="020B0604020202020204" pitchFamily="34" charset="0"/>
              </a:rPr>
              <a:t>your </a:t>
            </a:r>
            <a:r>
              <a:rPr lang="en-US" sz="1300" b="1" err="1">
                <a:solidFill>
                  <a:schemeClr val="bg1"/>
                </a:solidFill>
                <a:latin typeface="Arial" panose="020B0604020202020204" pitchFamily="34" charset="0"/>
                <a:cs typeface="Arial" panose="020B0604020202020204" pitchFamily="34" charset="0"/>
              </a:rPr>
              <a:t>BodyKey</a:t>
            </a:r>
            <a:r>
              <a:rPr lang="en-US" sz="1300" b="1">
                <a:solidFill>
                  <a:schemeClr val="bg1"/>
                </a:solidFill>
                <a:latin typeface="Arial" panose="020B0604020202020204" pitchFamily="34" charset="0"/>
                <a:cs typeface="Arial" panose="020B0604020202020204" pitchFamily="34" charset="0"/>
              </a:rPr>
              <a:t> Meal Replacement Shake (Milk Tea) </a:t>
            </a:r>
          </a:p>
        </p:txBody>
      </p:sp>
      <p:sp>
        <p:nvSpPr>
          <p:cNvPr id="28" name="Rounded Rectangle 27">
            <a:extLst>
              <a:ext uri="{FF2B5EF4-FFF2-40B4-BE49-F238E27FC236}">
                <a16:creationId xmlns:a16="http://schemas.microsoft.com/office/drawing/2014/main" id="{A4308345-8DE2-A045-F521-52D65B134D58}"/>
              </a:ext>
            </a:extLst>
          </p:cNvPr>
          <p:cNvSpPr/>
          <p:nvPr/>
        </p:nvSpPr>
        <p:spPr>
          <a:xfrm>
            <a:off x="1025912" y="2943001"/>
            <a:ext cx="7098181" cy="3003620"/>
          </a:xfrm>
          <a:prstGeom prst="roundRect">
            <a:avLst>
              <a:gd name="adj" fmla="val 5761"/>
            </a:avLst>
          </a:prstGeom>
          <a:solidFill>
            <a:srgbClr val="FFF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4AC960C-6254-1613-9E41-0D4143DFF8BC}"/>
              </a:ext>
            </a:extLst>
          </p:cNvPr>
          <p:cNvSpPr txBox="1"/>
          <p:nvPr/>
        </p:nvSpPr>
        <p:spPr>
          <a:xfrm>
            <a:off x="3409355" y="3432017"/>
            <a:ext cx="557837" cy="1015663"/>
          </a:xfrm>
          <a:prstGeom prst="rect">
            <a:avLst/>
          </a:prstGeom>
          <a:noFill/>
        </p:spPr>
        <p:txBody>
          <a:bodyPr wrap="square" lIns="91440" tIns="45720" rIns="91440" bIns="45720" rtlCol="0" anchor="t">
            <a:spAutoFit/>
          </a:bodyPr>
          <a:lstStyle/>
          <a:p>
            <a:pPr algn="ctr"/>
            <a:r>
              <a:rPr lang="en-US" sz="6000">
                <a:solidFill>
                  <a:schemeClr val="accent2">
                    <a:lumMod val="75000"/>
                  </a:schemeClr>
                </a:solidFill>
                <a:latin typeface="Arial" panose="020B0604020202020204" pitchFamily="34" charset="0"/>
                <a:cs typeface="Arial" panose="020B0604020202020204" pitchFamily="34" charset="0"/>
              </a:rPr>
              <a:t>+</a:t>
            </a:r>
          </a:p>
        </p:txBody>
      </p:sp>
      <p:sp>
        <p:nvSpPr>
          <p:cNvPr id="35" name="TextBox 34">
            <a:extLst>
              <a:ext uri="{FF2B5EF4-FFF2-40B4-BE49-F238E27FC236}">
                <a16:creationId xmlns:a16="http://schemas.microsoft.com/office/drawing/2014/main" id="{DA2141D2-6BCD-6CF5-6415-46B34260A7E3}"/>
              </a:ext>
            </a:extLst>
          </p:cNvPr>
          <p:cNvSpPr txBox="1"/>
          <p:nvPr/>
        </p:nvSpPr>
        <p:spPr>
          <a:xfrm>
            <a:off x="5367944" y="3432017"/>
            <a:ext cx="557837" cy="1015663"/>
          </a:xfrm>
          <a:prstGeom prst="rect">
            <a:avLst/>
          </a:prstGeom>
          <a:noFill/>
        </p:spPr>
        <p:txBody>
          <a:bodyPr wrap="square" lIns="91440" tIns="45720" rIns="91440" bIns="45720" rtlCol="0" anchor="t">
            <a:spAutoFit/>
          </a:bodyPr>
          <a:lstStyle/>
          <a:p>
            <a:pPr algn="ctr"/>
            <a:r>
              <a:rPr lang="en-US" sz="6000">
                <a:solidFill>
                  <a:schemeClr val="accent2">
                    <a:lumMod val="75000"/>
                  </a:schemeClr>
                </a:solidFill>
                <a:latin typeface="Arial" panose="020B0604020202020204" pitchFamily="34" charset="0"/>
                <a:cs typeface="Arial" panose="020B0604020202020204" pitchFamily="34" charset="0"/>
              </a:rPr>
              <a:t>=</a:t>
            </a:r>
          </a:p>
        </p:txBody>
      </p:sp>
      <p:sp>
        <p:nvSpPr>
          <p:cNvPr id="37" name="TextBox 36">
            <a:extLst>
              <a:ext uri="{FF2B5EF4-FFF2-40B4-BE49-F238E27FC236}">
                <a16:creationId xmlns:a16="http://schemas.microsoft.com/office/drawing/2014/main" id="{E6372382-2C46-5EBA-F1B9-1E17C514D6A8}"/>
              </a:ext>
            </a:extLst>
          </p:cNvPr>
          <p:cNvSpPr txBox="1"/>
          <p:nvPr/>
        </p:nvSpPr>
        <p:spPr>
          <a:xfrm>
            <a:off x="3669334" y="4930833"/>
            <a:ext cx="2039762" cy="1107996"/>
          </a:xfrm>
          <a:prstGeom prst="rect">
            <a:avLst/>
          </a:prstGeom>
          <a:noFill/>
        </p:spPr>
        <p:txBody>
          <a:bodyPr wrap="square">
            <a:spAutoFit/>
          </a:bodyPr>
          <a:lstStyle/>
          <a:p>
            <a:pPr algn="ctr" rtl="0" fontAlgn="base"/>
            <a:r>
              <a:rPr lang="en-US" sz="1400" b="1" err="1">
                <a:solidFill>
                  <a:schemeClr val="tx1">
                    <a:lumMod val="75000"/>
                    <a:lumOff val="25000"/>
                  </a:schemeClr>
                </a:solidFill>
                <a:latin typeface="Arial" panose="020B0604020202020204" pitchFamily="34" charset="0"/>
                <a:cs typeface="Arial" panose="020B0604020202020204" pitchFamily="34" charset="0"/>
              </a:rPr>
              <a:t>Nutrilite</a:t>
            </a:r>
            <a:r>
              <a:rPr lang="en-US" sz="1400" b="1">
                <a:solidFill>
                  <a:schemeClr val="tx1">
                    <a:lumMod val="75000"/>
                    <a:lumOff val="25000"/>
                  </a:schemeClr>
                </a:solidFill>
                <a:latin typeface="Arial" panose="020B0604020202020204" pitchFamily="34" charset="0"/>
                <a:cs typeface="Arial" panose="020B0604020202020204" pitchFamily="34" charset="0"/>
              </a:rPr>
              <a:t> Soy </a:t>
            </a:r>
            <a:br>
              <a:rPr lang="en-US" sz="1400" b="1">
                <a:solidFill>
                  <a:schemeClr val="tx1">
                    <a:lumMod val="75000"/>
                    <a:lumOff val="25000"/>
                  </a:schemeClr>
                </a:solidFill>
                <a:latin typeface="Arial" panose="020B0604020202020204" pitchFamily="34" charset="0"/>
                <a:cs typeface="Arial" panose="020B0604020202020204" pitchFamily="34" charset="0"/>
              </a:rPr>
            </a:br>
            <a:r>
              <a:rPr lang="en-US" sz="1400" b="1">
                <a:solidFill>
                  <a:schemeClr val="tx1">
                    <a:lumMod val="75000"/>
                    <a:lumOff val="25000"/>
                  </a:schemeClr>
                </a:solidFill>
                <a:latin typeface="Arial" panose="020B0604020202020204" pitchFamily="34" charset="0"/>
                <a:cs typeface="Arial" panose="020B0604020202020204" pitchFamily="34" charset="0"/>
              </a:rPr>
              <a:t>Protein Drink</a:t>
            </a:r>
          </a:p>
          <a:p>
            <a:pPr marL="0" marR="0" algn="ctr">
              <a:spcBef>
                <a:spcPts val="0"/>
              </a:spcBef>
              <a:spcAft>
                <a:spcPts val="0"/>
              </a:spcAft>
            </a:pPr>
            <a:r>
              <a:rPr lang="en-MY" sz="1200" b="0" i="0" u="none" strike="noStrike">
                <a:solidFill>
                  <a:srgbClr val="212121"/>
                </a:solidFill>
                <a:effectLst/>
                <a:latin typeface="Arial" panose="020B0604020202020204" pitchFamily="34" charset="0"/>
                <a:cs typeface="Arial" panose="020B0604020202020204" pitchFamily="34" charset="0"/>
              </a:rPr>
              <a:t>(serve as a replacement</a:t>
            </a:r>
          </a:p>
          <a:p>
            <a:pPr marL="0" marR="0" algn="ctr">
              <a:spcBef>
                <a:spcPts val="0"/>
              </a:spcBef>
              <a:spcAft>
                <a:spcPts val="0"/>
              </a:spcAft>
            </a:pPr>
            <a:r>
              <a:rPr lang="en-MY" sz="1200" b="0" i="0" u="none" strike="noStrike">
                <a:solidFill>
                  <a:srgbClr val="212121"/>
                </a:solidFill>
                <a:effectLst/>
                <a:latin typeface="Arial" panose="020B0604020202020204" pitchFamily="34" charset="0"/>
                <a:cs typeface="Arial" panose="020B0604020202020204" pitchFamily="34" charset="0"/>
              </a:rPr>
              <a:t>for tapioca pearls)</a:t>
            </a:r>
          </a:p>
          <a:p>
            <a:pPr algn="ctr" rtl="0" fontAlgn="base"/>
            <a:endParaRPr lang="en-US" sz="1400" b="1">
              <a:solidFill>
                <a:schemeClr val="tx1">
                  <a:lumMod val="75000"/>
                  <a:lumOff val="25000"/>
                </a:schemeClr>
              </a:solidFill>
              <a:effectLst/>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BD527268-AF11-8779-8C3A-E1637448165E}"/>
              </a:ext>
            </a:extLst>
          </p:cNvPr>
          <p:cNvSpPr txBox="1"/>
          <p:nvPr/>
        </p:nvSpPr>
        <p:spPr>
          <a:xfrm>
            <a:off x="1382028" y="4883315"/>
            <a:ext cx="1912921" cy="1169551"/>
          </a:xfrm>
          <a:prstGeom prst="rect">
            <a:avLst/>
          </a:prstGeom>
          <a:noFill/>
        </p:spPr>
        <p:txBody>
          <a:bodyPr wrap="square">
            <a:spAutoFit/>
          </a:bodyPr>
          <a:lstStyle/>
          <a:p>
            <a:pPr algn="ctr" rtl="0" fontAlgn="base"/>
            <a:r>
              <a:rPr lang="en-US" sz="1400" b="1" err="1">
                <a:solidFill>
                  <a:schemeClr val="tx1">
                    <a:lumMod val="75000"/>
                    <a:lumOff val="25000"/>
                  </a:schemeClr>
                </a:solidFill>
                <a:latin typeface="Arial" panose="020B0604020202020204" pitchFamily="34" charset="0"/>
                <a:cs typeface="Arial" panose="020B0604020202020204" pitchFamily="34" charset="0"/>
              </a:rPr>
              <a:t>BodyKey</a:t>
            </a:r>
            <a:r>
              <a:rPr lang="en-US" sz="1400" b="1">
                <a:solidFill>
                  <a:schemeClr val="tx1">
                    <a:lumMod val="75000"/>
                    <a:lumOff val="25000"/>
                  </a:schemeClr>
                </a:solidFill>
                <a:latin typeface="Arial" panose="020B0604020202020204" pitchFamily="34" charset="0"/>
                <a:cs typeface="Arial" panose="020B0604020202020204" pitchFamily="34" charset="0"/>
              </a:rPr>
              <a:t> Meal Replacement Shake (Milk Tea)</a:t>
            </a:r>
          </a:p>
          <a:p>
            <a:pPr algn="ctr" fontAlgn="base"/>
            <a:r>
              <a:rPr lang="en-US" sz="1200">
                <a:latin typeface="Arial" panose="020B0604020202020204" pitchFamily="34" charset="0"/>
                <a:cs typeface="Arial" panose="020B0604020202020204" pitchFamily="34" charset="0"/>
              </a:rPr>
              <a:t>(serve as drink base)</a:t>
            </a:r>
          </a:p>
          <a:p>
            <a:pPr algn="ctr" rtl="0" fontAlgn="base"/>
            <a:endParaRPr lang="en-US" sz="1400" b="1">
              <a:solidFill>
                <a:schemeClr val="tx1">
                  <a:lumMod val="75000"/>
                  <a:lumOff val="25000"/>
                </a:schemeClr>
              </a:solidFill>
              <a:effectLst/>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3D00C097-811E-6D74-437B-5119683759BA}"/>
              </a:ext>
            </a:extLst>
          </p:cNvPr>
          <p:cNvSpPr txBox="1"/>
          <p:nvPr/>
        </p:nvSpPr>
        <p:spPr>
          <a:xfrm>
            <a:off x="6188422" y="4957700"/>
            <a:ext cx="1606373" cy="523220"/>
          </a:xfrm>
          <a:prstGeom prst="rect">
            <a:avLst/>
          </a:prstGeom>
          <a:noFill/>
        </p:spPr>
        <p:txBody>
          <a:bodyPr wrap="square">
            <a:spAutoFit/>
          </a:bodyPr>
          <a:lstStyle/>
          <a:p>
            <a:pPr marL="0" marR="0" algn="ctr">
              <a:spcBef>
                <a:spcPts val="0"/>
              </a:spcBef>
              <a:spcAft>
                <a:spcPts val="0"/>
              </a:spcAft>
            </a:pPr>
            <a:r>
              <a:rPr lang="en-MY" sz="1400" b="1" i="0" u="none" strike="noStrike">
                <a:solidFill>
                  <a:srgbClr val="212121"/>
                </a:solidFill>
                <a:effectLst/>
                <a:latin typeface="Arial" panose="020B0604020202020204" pitchFamily="34" charset="0"/>
                <a:cs typeface="Arial" panose="020B0604020202020204" pitchFamily="34" charset="0"/>
              </a:rPr>
              <a:t>Healthy B.O.B.A Milk Tea</a:t>
            </a:r>
          </a:p>
        </p:txBody>
      </p:sp>
      <p:sp>
        <p:nvSpPr>
          <p:cNvPr id="14" name="TextBox 13">
            <a:extLst>
              <a:ext uri="{FF2B5EF4-FFF2-40B4-BE49-F238E27FC236}">
                <a16:creationId xmlns:a16="http://schemas.microsoft.com/office/drawing/2014/main" id="{DB2FD5D7-9070-BD8F-2814-F1248C3823EE}"/>
              </a:ext>
            </a:extLst>
          </p:cNvPr>
          <p:cNvSpPr txBox="1"/>
          <p:nvPr/>
        </p:nvSpPr>
        <p:spPr>
          <a:xfrm>
            <a:off x="3180349" y="6180079"/>
            <a:ext cx="4221463" cy="307777"/>
          </a:xfrm>
          <a:prstGeom prst="rect">
            <a:avLst/>
          </a:prstGeom>
          <a:noFill/>
        </p:spPr>
        <p:txBody>
          <a:bodyPr wrap="square">
            <a:spAutoFit/>
          </a:bodyPr>
          <a:lstStyle/>
          <a:p>
            <a:pPr rtl="0" fontAlgn="base"/>
            <a:r>
              <a:rPr lang="en-US" sz="1400" dirty="0">
                <a:solidFill>
                  <a:srgbClr val="000000"/>
                </a:solidFill>
                <a:effectLst/>
                <a:latin typeface="Arial" panose="020B0604020202020204" pitchFamily="34" charset="0"/>
                <a:cs typeface="Arial" panose="020B0604020202020204" pitchFamily="34" charset="0"/>
              </a:rPr>
              <a:t>Watch the full recipe </a:t>
            </a:r>
            <a:r>
              <a:rPr lang="en-US" sz="1400" u="sng" dirty="0">
                <a:solidFill>
                  <a:srgbClr val="0070C0"/>
                </a:solidFill>
                <a:effectLst/>
                <a:latin typeface="Arial" panose="020B0604020202020204" pitchFamily="34" charset="0"/>
                <a:cs typeface="Arial" panose="020B0604020202020204" pitchFamily="34" charset="0"/>
                <a:hlinkClick r:id="rId4"/>
              </a:rPr>
              <a:t>HERE</a:t>
            </a:r>
            <a:endParaRPr lang="en-US" sz="1400" dirty="0">
              <a:solidFill>
                <a:srgbClr val="000000"/>
              </a:solidFill>
              <a:effectLst/>
              <a:latin typeface="Arial" panose="020B0604020202020204" pitchFamily="34" charset="0"/>
              <a:cs typeface="Arial" panose="020B0604020202020204" pitchFamily="34" charset="0"/>
            </a:endParaRPr>
          </a:p>
        </p:txBody>
      </p:sp>
      <p:grpSp>
        <p:nvGrpSpPr>
          <p:cNvPr id="45" name="Group 44">
            <a:extLst>
              <a:ext uri="{FF2B5EF4-FFF2-40B4-BE49-F238E27FC236}">
                <a16:creationId xmlns:a16="http://schemas.microsoft.com/office/drawing/2014/main" id="{F6BAE371-16F3-EEF7-688F-AB06291C8C25}"/>
              </a:ext>
            </a:extLst>
          </p:cNvPr>
          <p:cNvGrpSpPr/>
          <p:nvPr/>
        </p:nvGrpSpPr>
        <p:grpSpPr>
          <a:xfrm>
            <a:off x="2832649" y="6162113"/>
            <a:ext cx="345674" cy="345674"/>
            <a:chOff x="-2430966" y="4200137"/>
            <a:chExt cx="537425" cy="537425"/>
          </a:xfrm>
        </p:grpSpPr>
        <p:sp>
          <p:nvSpPr>
            <p:cNvPr id="43" name="Oval 42">
              <a:extLst>
                <a:ext uri="{FF2B5EF4-FFF2-40B4-BE49-F238E27FC236}">
                  <a16:creationId xmlns:a16="http://schemas.microsoft.com/office/drawing/2014/main" id="{F1CD1519-0D58-9F8D-F83F-F287D191FBFB}"/>
                </a:ext>
              </a:extLst>
            </p:cNvPr>
            <p:cNvSpPr/>
            <p:nvPr/>
          </p:nvSpPr>
          <p:spPr>
            <a:xfrm>
              <a:off x="-2430966" y="4200137"/>
              <a:ext cx="537425" cy="537425"/>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iangle 43">
              <a:extLst>
                <a:ext uri="{FF2B5EF4-FFF2-40B4-BE49-F238E27FC236}">
                  <a16:creationId xmlns:a16="http://schemas.microsoft.com/office/drawing/2014/main" id="{8FAE6AFC-A21D-B85D-C4D3-E096E238F200}"/>
                </a:ext>
              </a:extLst>
            </p:cNvPr>
            <p:cNvSpPr/>
            <p:nvPr/>
          </p:nvSpPr>
          <p:spPr>
            <a:xfrm rot="5400000">
              <a:off x="-2271685" y="4337427"/>
              <a:ext cx="311515" cy="268548"/>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A picture containing text, beverage, food, coffee&#10;&#10;Description automatically generated">
            <a:extLst>
              <a:ext uri="{FF2B5EF4-FFF2-40B4-BE49-F238E27FC236}">
                <a16:creationId xmlns:a16="http://schemas.microsoft.com/office/drawing/2014/main" id="{42E96EBE-1C52-EA11-D59F-B127B50672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8418" y="3080657"/>
            <a:ext cx="2131651" cy="1658425"/>
          </a:xfrm>
          <a:prstGeom prst="rect">
            <a:avLst/>
          </a:prstGeom>
        </p:spPr>
      </p:pic>
      <p:pic>
        <p:nvPicPr>
          <p:cNvPr id="3" name="Picture 2">
            <a:extLst>
              <a:ext uri="{FF2B5EF4-FFF2-40B4-BE49-F238E27FC236}">
                <a16:creationId xmlns:a16="http://schemas.microsoft.com/office/drawing/2014/main" id="{D4A92E80-5389-323D-5773-6573E165128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969214" y="2987423"/>
            <a:ext cx="1391019" cy="1960663"/>
          </a:xfrm>
          <a:prstGeom prst="rect">
            <a:avLst/>
          </a:prstGeom>
        </p:spPr>
      </p:pic>
      <p:pic>
        <p:nvPicPr>
          <p:cNvPr id="12" name="Picture 11">
            <a:extLst>
              <a:ext uri="{FF2B5EF4-FFF2-40B4-BE49-F238E27FC236}">
                <a16:creationId xmlns:a16="http://schemas.microsoft.com/office/drawing/2014/main" id="{2CA114D3-91A4-C118-735B-2AAD1D30830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259510">
            <a:off x="5969270" y="2198683"/>
            <a:ext cx="2428485" cy="2805835"/>
          </a:xfrm>
          <a:prstGeom prst="rect">
            <a:avLst/>
          </a:prstGeom>
        </p:spPr>
      </p:pic>
    </p:spTree>
    <p:extLst>
      <p:ext uri="{BB962C8B-B14F-4D97-AF65-F5344CB8AC3E}">
        <p14:creationId xmlns:p14="http://schemas.microsoft.com/office/powerpoint/2010/main" val="257795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F270DA8-D236-850B-0332-2F5920AED343}"/>
              </a:ext>
            </a:extLst>
          </p:cNvPr>
          <p:cNvSpPr/>
          <p:nvPr/>
        </p:nvSpPr>
        <p:spPr>
          <a:xfrm>
            <a:off x="572119" y="534848"/>
            <a:ext cx="7304798" cy="130739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a:solidFill>
                  <a:schemeClr val="accent2">
                    <a:lumMod val="75000"/>
                  </a:schemeClr>
                </a:solidFill>
                <a:latin typeface="Arial"/>
                <a:cs typeface="Arial"/>
              </a:rPr>
              <a:t>What if you still want printed </a:t>
            </a:r>
          </a:p>
          <a:p>
            <a:pPr algn="ctr"/>
            <a:r>
              <a:rPr lang="en-US" sz="2400" b="1">
                <a:solidFill>
                  <a:schemeClr val="accent2">
                    <a:lumMod val="75000"/>
                  </a:schemeClr>
                </a:solidFill>
                <a:latin typeface="Arial"/>
                <a:cs typeface="Arial"/>
              </a:rPr>
              <a:t>Product Catalogue and Price List?</a:t>
            </a:r>
          </a:p>
        </p:txBody>
      </p:sp>
      <p:sp>
        <p:nvSpPr>
          <p:cNvPr id="46" name="TextBox 45">
            <a:extLst>
              <a:ext uri="{FF2B5EF4-FFF2-40B4-BE49-F238E27FC236}">
                <a16:creationId xmlns:a16="http://schemas.microsoft.com/office/drawing/2014/main" id="{2D3E2C62-95F9-AE9C-9F15-81CA98FC0B25}"/>
              </a:ext>
            </a:extLst>
          </p:cNvPr>
          <p:cNvSpPr txBox="1"/>
          <p:nvPr/>
        </p:nvSpPr>
        <p:spPr>
          <a:xfrm>
            <a:off x="15811784" y="5364341"/>
            <a:ext cx="1530872" cy="938719"/>
          </a:xfrm>
          <a:prstGeom prst="rect">
            <a:avLst/>
          </a:prstGeom>
          <a:noFill/>
        </p:spPr>
        <p:txBody>
          <a:bodyPr wrap="square" rtlCol="0">
            <a:spAutoFit/>
          </a:bodyPr>
          <a:lstStyle/>
          <a:p>
            <a:r>
              <a:rPr lang="en-US" sz="1100">
                <a:latin typeface="Arial"/>
                <a:cs typeface="Arial"/>
              </a:rPr>
              <a:t>Upon registration, </a:t>
            </a:r>
          </a:p>
          <a:p>
            <a:r>
              <a:rPr lang="en-US" sz="1100">
                <a:latin typeface="Arial"/>
                <a:cs typeface="Arial"/>
              </a:rPr>
              <a:t>all new ABOs </a:t>
            </a:r>
            <a:br>
              <a:rPr lang="en-US" sz="1100">
                <a:latin typeface="Arial"/>
                <a:cs typeface="Arial"/>
              </a:rPr>
            </a:br>
            <a:r>
              <a:rPr lang="en-US" sz="1100">
                <a:latin typeface="Arial"/>
                <a:cs typeface="Arial"/>
              </a:rPr>
              <a:t>will also be sent </a:t>
            </a:r>
          </a:p>
          <a:p>
            <a:r>
              <a:rPr lang="en-US" sz="1100">
                <a:latin typeface="Arial"/>
                <a:cs typeface="Arial"/>
              </a:rPr>
              <a:t>a Welcome Card </a:t>
            </a:r>
            <a:br>
              <a:rPr lang="en-US" sz="1100">
                <a:latin typeface="Arial"/>
                <a:cs typeface="Arial"/>
              </a:rPr>
            </a:br>
            <a:r>
              <a:rPr lang="en-US" sz="1100">
                <a:latin typeface="Arial"/>
                <a:cs typeface="Arial"/>
              </a:rPr>
              <a:t>via post.</a:t>
            </a:r>
          </a:p>
        </p:txBody>
      </p:sp>
      <p:cxnSp>
        <p:nvCxnSpPr>
          <p:cNvPr id="62" name="Straight Connector 61">
            <a:extLst>
              <a:ext uri="{FF2B5EF4-FFF2-40B4-BE49-F238E27FC236}">
                <a16:creationId xmlns:a16="http://schemas.microsoft.com/office/drawing/2014/main" id="{DA0D41F2-3E1D-EC59-1A6C-E805CBA6D3F2}"/>
              </a:ext>
            </a:extLst>
          </p:cNvPr>
          <p:cNvCxnSpPr>
            <a:cxnSpLocks/>
          </p:cNvCxnSpPr>
          <p:nvPr/>
        </p:nvCxnSpPr>
        <p:spPr>
          <a:xfrm flipV="1">
            <a:off x="-9262752" y="-2178398"/>
            <a:ext cx="2679353" cy="3970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B890C44-F11E-B344-37D5-8C632E6AA6FD}"/>
              </a:ext>
            </a:extLst>
          </p:cNvPr>
          <p:cNvCxnSpPr>
            <a:cxnSpLocks/>
          </p:cNvCxnSpPr>
          <p:nvPr/>
        </p:nvCxnSpPr>
        <p:spPr>
          <a:xfrm flipH="1">
            <a:off x="15531737" y="5268076"/>
            <a:ext cx="16381" cy="11329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CC8DC35-1E4D-E4FE-E6E6-F40959FC4729}"/>
              </a:ext>
            </a:extLst>
          </p:cNvPr>
          <p:cNvGrpSpPr/>
          <p:nvPr/>
        </p:nvGrpSpPr>
        <p:grpSpPr>
          <a:xfrm>
            <a:off x="343912" y="287"/>
            <a:ext cx="2155405" cy="481758"/>
            <a:chOff x="343912" y="287"/>
            <a:chExt cx="2155405" cy="481758"/>
          </a:xfrm>
        </p:grpSpPr>
        <p:sp>
          <p:nvSpPr>
            <p:cNvPr id="4" name="Rectangle 3">
              <a:extLst>
                <a:ext uri="{FF2B5EF4-FFF2-40B4-BE49-F238E27FC236}">
                  <a16:creationId xmlns:a16="http://schemas.microsoft.com/office/drawing/2014/main" id="{373C2964-D709-94D1-6D9A-22EAE6B8BB50}"/>
                </a:ext>
              </a:extLst>
            </p:cNvPr>
            <p:cNvSpPr/>
            <p:nvPr/>
          </p:nvSpPr>
          <p:spPr>
            <a:xfrm>
              <a:off x="343912" y="287"/>
              <a:ext cx="2148710" cy="481758"/>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85AFFA9-1271-85E1-9694-8247E454B95B}"/>
                </a:ext>
              </a:extLst>
            </p:cNvPr>
            <p:cNvSpPr txBox="1"/>
            <p:nvPr/>
          </p:nvSpPr>
          <p:spPr>
            <a:xfrm>
              <a:off x="350607" y="133637"/>
              <a:ext cx="2148710" cy="338554"/>
            </a:xfrm>
            <a:prstGeom prst="rect">
              <a:avLst/>
            </a:prstGeom>
            <a:noFill/>
            <a:effectLst/>
          </p:spPr>
          <p:txBody>
            <a:bodyPr wrap="square" lIns="91440" tIns="45720" rIns="91440" bIns="45720" rtlCol="0" anchor="t">
              <a:spAutoFit/>
            </a:bodyPr>
            <a:lstStyle/>
            <a:p>
              <a:pPr lvl="0" algn="ctr" defTabSz="914400">
                <a:defRPr/>
              </a:pPr>
              <a:r>
                <a:rPr lang="en-US" sz="1600" b="1">
                  <a:solidFill>
                    <a:schemeClr val="bg1"/>
                  </a:solidFill>
                  <a:latin typeface="Arial" panose="020B0604020202020204" pitchFamily="34" charset="0"/>
                  <a:cs typeface="Arial" panose="020B0604020202020204" pitchFamily="34" charset="0"/>
                </a:rPr>
                <a:t>ANNOUNCEMENT</a:t>
              </a:r>
            </a:p>
          </p:txBody>
        </p:sp>
      </p:grpSp>
      <p:pic>
        <p:nvPicPr>
          <p:cNvPr id="7" name="Picture 6">
            <a:extLst>
              <a:ext uri="{FF2B5EF4-FFF2-40B4-BE49-F238E27FC236}">
                <a16:creationId xmlns:a16="http://schemas.microsoft.com/office/drawing/2014/main" id="{3EE17A0C-1D57-ECDC-80F7-805E323C5D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47" r="9154"/>
          <a:stretch/>
        </p:blipFill>
        <p:spPr>
          <a:xfrm>
            <a:off x="152098" y="1597952"/>
            <a:ext cx="8836257" cy="5107647"/>
          </a:xfrm>
          <a:prstGeom prst="rect">
            <a:avLst/>
          </a:prstGeom>
        </p:spPr>
      </p:pic>
      <p:sp>
        <p:nvSpPr>
          <p:cNvPr id="11" name="Rounded Rectangle 10">
            <a:extLst>
              <a:ext uri="{FF2B5EF4-FFF2-40B4-BE49-F238E27FC236}">
                <a16:creationId xmlns:a16="http://schemas.microsoft.com/office/drawing/2014/main" id="{30CC10C7-8526-ADC7-C442-0A18729718E9}"/>
              </a:ext>
            </a:extLst>
          </p:cNvPr>
          <p:cNvSpPr/>
          <p:nvPr/>
        </p:nvSpPr>
        <p:spPr>
          <a:xfrm>
            <a:off x="570104" y="2221824"/>
            <a:ext cx="5766260" cy="3368047"/>
          </a:xfrm>
          <a:prstGeom prst="roundRect">
            <a:avLst>
              <a:gd name="adj" fmla="val 582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5882EE37-EE2A-D7AE-91C7-70830B6DAA65}"/>
              </a:ext>
            </a:extLst>
          </p:cNvPr>
          <p:cNvSpPr/>
          <p:nvPr/>
        </p:nvSpPr>
        <p:spPr>
          <a:xfrm>
            <a:off x="3804269" y="1701443"/>
            <a:ext cx="4753660" cy="2961048"/>
          </a:xfrm>
          <a:prstGeom prst="roundRect">
            <a:avLst>
              <a:gd name="adj" fmla="val 58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978A450E-49A1-9F3D-8253-2C8B1AE953D1}"/>
              </a:ext>
            </a:extLst>
          </p:cNvPr>
          <p:cNvSpPr/>
          <p:nvPr/>
        </p:nvSpPr>
        <p:spPr>
          <a:xfrm>
            <a:off x="572119" y="1701443"/>
            <a:ext cx="4170857" cy="2961048"/>
          </a:xfrm>
          <a:prstGeom prst="roundRect">
            <a:avLst>
              <a:gd name="adj" fmla="val 5825"/>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9147733-6849-6BE0-ABBE-95F05F23E669}"/>
              </a:ext>
            </a:extLst>
          </p:cNvPr>
          <p:cNvSpPr/>
          <p:nvPr/>
        </p:nvSpPr>
        <p:spPr>
          <a:xfrm>
            <a:off x="730216" y="4852239"/>
            <a:ext cx="4853406" cy="70860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b="1">
                <a:solidFill>
                  <a:schemeClr val="bg1"/>
                </a:solidFill>
                <a:latin typeface="Arial" panose="020B0604020202020204" pitchFamily="34" charset="0"/>
                <a:cs typeface="Arial" panose="020B0604020202020204" pitchFamily="34" charset="0"/>
              </a:rPr>
              <a:t>While you may enjoy flipping pages, we encourage everyone to go digital to help protect the environment!</a:t>
            </a:r>
            <a:br>
              <a:rPr lang="en-US" sz="1400">
                <a:solidFill>
                  <a:schemeClr val="bg1"/>
                </a:solidFill>
                <a:latin typeface="Arial"/>
                <a:cs typeface="Arial"/>
              </a:rPr>
            </a:br>
            <a:endParaRPr lang="en-US" sz="1400">
              <a:solidFill>
                <a:schemeClr val="bg1"/>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621D8BB8-75CD-671E-3E0A-FB9C5CEDC529}"/>
              </a:ext>
            </a:extLst>
          </p:cNvPr>
          <p:cNvSpPr/>
          <p:nvPr/>
        </p:nvSpPr>
        <p:spPr>
          <a:xfrm>
            <a:off x="1253963" y="2079865"/>
            <a:ext cx="1184596" cy="3919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b="1">
                <a:solidFill>
                  <a:schemeClr val="accent2">
                    <a:lumMod val="75000"/>
                  </a:schemeClr>
                </a:solidFill>
                <a:latin typeface="Arial" panose="020B0604020202020204" pitchFamily="34" charset="0"/>
                <a:cs typeface="Arial" panose="020B0604020202020204" pitchFamily="34" charset="0"/>
              </a:rPr>
              <a:t>NEW ABOs</a:t>
            </a:r>
          </a:p>
        </p:txBody>
      </p:sp>
      <p:sp>
        <p:nvSpPr>
          <p:cNvPr id="45" name="Rectangle 44">
            <a:extLst>
              <a:ext uri="{FF2B5EF4-FFF2-40B4-BE49-F238E27FC236}">
                <a16:creationId xmlns:a16="http://schemas.microsoft.com/office/drawing/2014/main" id="{27B1054F-0AED-FBB1-8A6B-083130FF8F5A}"/>
              </a:ext>
            </a:extLst>
          </p:cNvPr>
          <p:cNvSpPr/>
          <p:nvPr/>
        </p:nvSpPr>
        <p:spPr>
          <a:xfrm>
            <a:off x="5119848" y="2095782"/>
            <a:ext cx="2385222" cy="55575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b="1">
                <a:solidFill>
                  <a:schemeClr val="accent2">
                    <a:lumMod val="75000"/>
                  </a:schemeClr>
                </a:solidFill>
                <a:latin typeface="Arial" panose="020B0604020202020204" pitchFamily="34" charset="0"/>
                <a:cs typeface="Arial" panose="020B0604020202020204" pitchFamily="34" charset="0"/>
              </a:rPr>
              <a:t>ALL ABOs and APCs</a:t>
            </a:r>
          </a:p>
        </p:txBody>
      </p:sp>
      <p:sp>
        <p:nvSpPr>
          <p:cNvPr id="49" name="TextBox 48">
            <a:extLst>
              <a:ext uri="{FF2B5EF4-FFF2-40B4-BE49-F238E27FC236}">
                <a16:creationId xmlns:a16="http://schemas.microsoft.com/office/drawing/2014/main" id="{2FA4FCBD-DE94-224B-A499-106D1BA76BB6}"/>
              </a:ext>
            </a:extLst>
          </p:cNvPr>
          <p:cNvSpPr txBox="1"/>
          <p:nvPr/>
        </p:nvSpPr>
        <p:spPr>
          <a:xfrm>
            <a:off x="1992794" y="3693515"/>
            <a:ext cx="2282194" cy="769441"/>
          </a:xfrm>
          <a:prstGeom prst="rect">
            <a:avLst/>
          </a:prstGeom>
          <a:noFill/>
        </p:spPr>
        <p:txBody>
          <a:bodyPr wrap="square">
            <a:spAutoFit/>
          </a:bodyPr>
          <a:lstStyle/>
          <a:p>
            <a:r>
              <a:rPr lang="en-US" sz="1100">
                <a:solidFill>
                  <a:schemeClr val="tx1"/>
                </a:solidFill>
                <a:latin typeface="Arial" panose="020B0604020202020204" pitchFamily="34" charset="0"/>
                <a:cs typeface="Arial" panose="020B0604020202020204" pitchFamily="34" charset="0"/>
              </a:rPr>
              <a:t>New ABOs have 90 days from sign-up date to redeem the Product Catalogue and Price List for free</a:t>
            </a:r>
          </a:p>
        </p:txBody>
      </p:sp>
      <p:sp>
        <p:nvSpPr>
          <p:cNvPr id="50" name="Oval 49">
            <a:extLst>
              <a:ext uri="{FF2B5EF4-FFF2-40B4-BE49-F238E27FC236}">
                <a16:creationId xmlns:a16="http://schemas.microsoft.com/office/drawing/2014/main" id="{029E165E-E324-E874-74C3-3AF2FB0B25F5}"/>
              </a:ext>
            </a:extLst>
          </p:cNvPr>
          <p:cNvSpPr/>
          <p:nvPr/>
        </p:nvSpPr>
        <p:spPr>
          <a:xfrm>
            <a:off x="1193695" y="2718945"/>
            <a:ext cx="703261" cy="703261"/>
          </a:xfrm>
          <a:prstGeom prst="ellipse">
            <a:avLst/>
          </a:prstGeom>
          <a:solidFill>
            <a:srgbClr val="9DC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E8CB2B10-6830-8DA4-C0F3-F7DBA197E64F}"/>
              </a:ext>
            </a:extLst>
          </p:cNvPr>
          <p:cNvGrpSpPr/>
          <p:nvPr/>
        </p:nvGrpSpPr>
        <p:grpSpPr>
          <a:xfrm rot="20146677">
            <a:off x="1113510" y="2826262"/>
            <a:ext cx="832535" cy="584775"/>
            <a:chOff x="1185248" y="3001074"/>
            <a:chExt cx="832535" cy="584775"/>
          </a:xfrm>
        </p:grpSpPr>
        <p:grpSp>
          <p:nvGrpSpPr>
            <p:cNvPr id="57" name="Group 56">
              <a:extLst>
                <a:ext uri="{FF2B5EF4-FFF2-40B4-BE49-F238E27FC236}">
                  <a16:creationId xmlns:a16="http://schemas.microsoft.com/office/drawing/2014/main" id="{8197901B-8853-DB27-5B53-AA6EE3070ECC}"/>
                </a:ext>
              </a:extLst>
            </p:cNvPr>
            <p:cNvGrpSpPr/>
            <p:nvPr/>
          </p:nvGrpSpPr>
          <p:grpSpPr>
            <a:xfrm>
              <a:off x="1203412" y="3011787"/>
              <a:ext cx="814371" cy="451395"/>
              <a:chOff x="1203412" y="3011787"/>
              <a:chExt cx="814371" cy="451395"/>
            </a:xfrm>
          </p:grpSpPr>
          <p:sp>
            <p:nvSpPr>
              <p:cNvPr id="61" name="Rounded Rectangle 60">
                <a:extLst>
                  <a:ext uri="{FF2B5EF4-FFF2-40B4-BE49-F238E27FC236}">
                    <a16:creationId xmlns:a16="http://schemas.microsoft.com/office/drawing/2014/main" id="{19DF3D97-C88B-E156-3269-89DF2888A929}"/>
                  </a:ext>
                </a:extLst>
              </p:cNvPr>
              <p:cNvSpPr/>
              <p:nvPr/>
            </p:nvSpPr>
            <p:spPr>
              <a:xfrm>
                <a:off x="1206570" y="3020783"/>
                <a:ext cx="811213" cy="442399"/>
              </a:xfrm>
              <a:prstGeom prst="roundRect">
                <a:avLst>
                  <a:gd name="adj" fmla="val 1085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2A2724F2-CDF8-942F-4731-0D94963BF1AA}"/>
                  </a:ext>
                </a:extLst>
              </p:cNvPr>
              <p:cNvSpPr/>
              <p:nvPr/>
            </p:nvSpPr>
            <p:spPr>
              <a:xfrm>
                <a:off x="1203412" y="3186049"/>
                <a:ext cx="814370" cy="200055"/>
              </a:xfrm>
              <a:prstGeom prst="rect">
                <a:avLst/>
              </a:prstGeom>
              <a:solidFill>
                <a:srgbClr val="FFD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9423B0AB-0F1F-52B6-B652-C0F1F3D7202D}"/>
                  </a:ext>
                </a:extLst>
              </p:cNvPr>
              <p:cNvSpPr txBox="1"/>
              <p:nvPr/>
            </p:nvSpPr>
            <p:spPr>
              <a:xfrm>
                <a:off x="1367200" y="3011787"/>
                <a:ext cx="509358" cy="200055"/>
              </a:xfrm>
              <a:prstGeom prst="rect">
                <a:avLst/>
              </a:prstGeom>
              <a:noFill/>
            </p:spPr>
            <p:txBody>
              <a:bodyPr wrap="square">
                <a:spAutoFit/>
              </a:bodyPr>
              <a:lstStyle/>
              <a:p>
                <a:r>
                  <a:rPr lang="en-US" sz="700" b="1">
                    <a:latin typeface="Arial" panose="020B0604020202020204" pitchFamily="34" charset="0"/>
                    <a:cs typeface="Arial" panose="020B0604020202020204" pitchFamily="34" charset="0"/>
                  </a:rPr>
                  <a:t>Amway</a:t>
                </a:r>
              </a:p>
            </p:txBody>
          </p:sp>
        </p:grpSp>
        <p:grpSp>
          <p:nvGrpSpPr>
            <p:cNvPr id="58" name="Group 57">
              <a:extLst>
                <a:ext uri="{FF2B5EF4-FFF2-40B4-BE49-F238E27FC236}">
                  <a16:creationId xmlns:a16="http://schemas.microsoft.com/office/drawing/2014/main" id="{5CA2AE5E-B236-DCC3-14F4-9EAFAA261E89}"/>
                </a:ext>
              </a:extLst>
            </p:cNvPr>
            <p:cNvGrpSpPr/>
            <p:nvPr/>
          </p:nvGrpSpPr>
          <p:grpSpPr>
            <a:xfrm>
              <a:off x="1185248" y="3001074"/>
              <a:ext cx="822399" cy="584775"/>
              <a:chOff x="1185248" y="3001074"/>
              <a:chExt cx="822399" cy="584775"/>
            </a:xfrm>
          </p:grpSpPr>
          <p:sp>
            <p:nvSpPr>
              <p:cNvPr id="59" name="TextBox 58">
                <a:extLst>
                  <a:ext uri="{FF2B5EF4-FFF2-40B4-BE49-F238E27FC236}">
                    <a16:creationId xmlns:a16="http://schemas.microsoft.com/office/drawing/2014/main" id="{34DC86C7-72E5-7DE0-E972-1955EFF73810}"/>
                  </a:ext>
                </a:extLst>
              </p:cNvPr>
              <p:cNvSpPr txBox="1"/>
              <p:nvPr/>
            </p:nvSpPr>
            <p:spPr>
              <a:xfrm rot="19638457">
                <a:off x="1185248" y="3001074"/>
                <a:ext cx="312340" cy="584775"/>
              </a:xfrm>
              <a:prstGeom prst="rect">
                <a:avLst/>
              </a:prstGeom>
              <a:noFill/>
            </p:spPr>
            <p:txBody>
              <a:bodyPr wrap="square">
                <a:spAutoFit/>
              </a:bodyPr>
              <a:lstStyle/>
              <a:p>
                <a:r>
                  <a:rPr lang="en-US" sz="3200" b="1">
                    <a:latin typeface="Arial" panose="020B0604020202020204" pitchFamily="34" charset="0"/>
                    <a:cs typeface="Arial" panose="020B0604020202020204" pitchFamily="34" charset="0"/>
                  </a:rPr>
                  <a:t>e</a:t>
                </a:r>
                <a:endParaRPr lang="en-US" sz="6000" b="1">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C5C35A5A-D87C-BDFD-9D47-F08EB4F1CCA6}"/>
                  </a:ext>
                </a:extLst>
              </p:cNvPr>
              <p:cNvSpPr txBox="1"/>
              <p:nvPr/>
            </p:nvSpPr>
            <p:spPr>
              <a:xfrm>
                <a:off x="1443534" y="3191299"/>
                <a:ext cx="564113" cy="184666"/>
              </a:xfrm>
              <a:prstGeom prst="rect">
                <a:avLst/>
              </a:prstGeom>
              <a:noFill/>
            </p:spPr>
            <p:txBody>
              <a:bodyPr wrap="square">
                <a:spAutoFit/>
              </a:bodyPr>
              <a:lstStyle/>
              <a:p>
                <a:r>
                  <a:rPr lang="en-US" sz="600" b="1">
                    <a:latin typeface="Arial" panose="020B0604020202020204" pitchFamily="34" charset="0"/>
                    <a:cs typeface="Arial" panose="020B0604020202020204" pitchFamily="34" charset="0"/>
                  </a:rPr>
                  <a:t>Coupon(s)</a:t>
                </a:r>
              </a:p>
            </p:txBody>
          </p:sp>
        </p:grpSp>
      </p:grpSp>
      <p:sp>
        <p:nvSpPr>
          <p:cNvPr id="69" name="TextBox 68">
            <a:extLst>
              <a:ext uri="{FF2B5EF4-FFF2-40B4-BE49-F238E27FC236}">
                <a16:creationId xmlns:a16="http://schemas.microsoft.com/office/drawing/2014/main" id="{3A52B8CE-2F12-F589-B4FB-2AAD49645B6D}"/>
              </a:ext>
            </a:extLst>
          </p:cNvPr>
          <p:cNvSpPr txBox="1"/>
          <p:nvPr/>
        </p:nvSpPr>
        <p:spPr>
          <a:xfrm>
            <a:off x="1992794" y="2652348"/>
            <a:ext cx="2173938" cy="938719"/>
          </a:xfrm>
          <a:prstGeom prst="rect">
            <a:avLst/>
          </a:prstGeom>
          <a:noFill/>
        </p:spPr>
        <p:txBody>
          <a:bodyPr wrap="square">
            <a:spAutoFit/>
          </a:bodyPr>
          <a:lstStyle/>
          <a:p>
            <a:r>
              <a:rPr lang="en-US" sz="1100">
                <a:solidFill>
                  <a:schemeClr val="tx1"/>
                </a:solidFill>
                <a:latin typeface="Arial" panose="020B0604020202020204" pitchFamily="34" charset="0"/>
                <a:cs typeface="Arial" panose="020B0604020202020204" pitchFamily="34" charset="0"/>
              </a:rPr>
              <a:t>Starting </a:t>
            </a:r>
            <a:r>
              <a:rPr lang="en-US" sz="1100">
                <a:latin typeface="Arial" panose="020B0604020202020204" pitchFamily="34" charset="0"/>
                <a:cs typeface="Arial" panose="020B0604020202020204" pitchFamily="34" charset="0"/>
              </a:rPr>
              <a:t>end July 2023, </a:t>
            </a:r>
            <a:r>
              <a:rPr lang="en-US" sz="1100" err="1">
                <a:solidFill>
                  <a:schemeClr val="tx1"/>
                </a:solidFill>
                <a:latin typeface="Arial" panose="020B0604020202020204" pitchFamily="34" charset="0"/>
                <a:cs typeface="Arial" panose="020B0604020202020204" pitchFamily="34" charset="0"/>
              </a:rPr>
              <a:t>eCoupons</a:t>
            </a:r>
            <a:r>
              <a:rPr lang="en-US" sz="1100">
                <a:solidFill>
                  <a:schemeClr val="tx1"/>
                </a:solidFill>
                <a:latin typeface="Arial" panose="020B0604020202020204" pitchFamily="34" charset="0"/>
                <a:cs typeface="Arial" panose="020B0604020202020204" pitchFamily="34" charset="0"/>
              </a:rPr>
              <a:t> for printed Product Catalogue and Price List will be available in the new ABO’s account in amway.my</a:t>
            </a:r>
          </a:p>
        </p:txBody>
      </p:sp>
      <p:grpSp>
        <p:nvGrpSpPr>
          <p:cNvPr id="77" name="Group 76">
            <a:extLst>
              <a:ext uri="{FF2B5EF4-FFF2-40B4-BE49-F238E27FC236}">
                <a16:creationId xmlns:a16="http://schemas.microsoft.com/office/drawing/2014/main" id="{08FECDEE-D608-53EA-95BD-765BF4C1375B}"/>
              </a:ext>
            </a:extLst>
          </p:cNvPr>
          <p:cNvGrpSpPr/>
          <p:nvPr/>
        </p:nvGrpSpPr>
        <p:grpSpPr>
          <a:xfrm>
            <a:off x="1240401" y="5760040"/>
            <a:ext cx="942911" cy="703261"/>
            <a:chOff x="1136909" y="4444258"/>
            <a:chExt cx="942911" cy="703261"/>
          </a:xfrm>
        </p:grpSpPr>
        <p:sp>
          <p:nvSpPr>
            <p:cNvPr id="79" name="Oval 78">
              <a:extLst>
                <a:ext uri="{FF2B5EF4-FFF2-40B4-BE49-F238E27FC236}">
                  <a16:creationId xmlns:a16="http://schemas.microsoft.com/office/drawing/2014/main" id="{708445F1-67C2-5500-F33A-1B87B7751652}"/>
                </a:ext>
              </a:extLst>
            </p:cNvPr>
            <p:cNvSpPr/>
            <p:nvPr/>
          </p:nvSpPr>
          <p:spPr>
            <a:xfrm>
              <a:off x="1193695" y="4444258"/>
              <a:ext cx="703261" cy="703261"/>
            </a:xfrm>
            <a:prstGeom prst="ellipse">
              <a:avLst/>
            </a:prstGeom>
            <a:solidFill>
              <a:srgbClr val="9DC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43688DE7-38C5-9819-1116-16A1BED4B921}"/>
                </a:ext>
              </a:extLst>
            </p:cNvPr>
            <p:cNvGrpSpPr/>
            <p:nvPr/>
          </p:nvGrpSpPr>
          <p:grpSpPr>
            <a:xfrm>
              <a:off x="1136909" y="4573098"/>
              <a:ext cx="942911" cy="451395"/>
              <a:chOff x="-1494569" y="4314554"/>
              <a:chExt cx="942911" cy="451395"/>
            </a:xfrm>
          </p:grpSpPr>
          <p:grpSp>
            <p:nvGrpSpPr>
              <p:cNvPr id="81" name="Group 80">
                <a:extLst>
                  <a:ext uri="{FF2B5EF4-FFF2-40B4-BE49-F238E27FC236}">
                    <a16:creationId xmlns:a16="http://schemas.microsoft.com/office/drawing/2014/main" id="{124B2BE2-598D-8067-1FA0-06311E8494DA}"/>
                  </a:ext>
                </a:extLst>
              </p:cNvPr>
              <p:cNvGrpSpPr/>
              <p:nvPr/>
            </p:nvGrpSpPr>
            <p:grpSpPr>
              <a:xfrm rot="20146677">
                <a:off x="-1494569" y="4314554"/>
                <a:ext cx="814371" cy="451395"/>
                <a:chOff x="1203412" y="3011787"/>
                <a:chExt cx="814371" cy="451395"/>
              </a:xfrm>
            </p:grpSpPr>
            <p:sp>
              <p:nvSpPr>
                <p:cNvPr id="84" name="Rounded Rectangle 83">
                  <a:extLst>
                    <a:ext uri="{FF2B5EF4-FFF2-40B4-BE49-F238E27FC236}">
                      <a16:creationId xmlns:a16="http://schemas.microsoft.com/office/drawing/2014/main" id="{2A084982-2403-DCAD-1657-7C782649E43B}"/>
                    </a:ext>
                  </a:extLst>
                </p:cNvPr>
                <p:cNvSpPr/>
                <p:nvPr/>
              </p:nvSpPr>
              <p:spPr>
                <a:xfrm>
                  <a:off x="1206570" y="3020783"/>
                  <a:ext cx="811213" cy="442399"/>
                </a:xfrm>
                <a:prstGeom prst="roundRect">
                  <a:avLst>
                    <a:gd name="adj" fmla="val 1085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A15CBB37-FAAB-696B-AEDA-70AC8C07E268}"/>
                    </a:ext>
                  </a:extLst>
                </p:cNvPr>
                <p:cNvSpPr/>
                <p:nvPr/>
              </p:nvSpPr>
              <p:spPr>
                <a:xfrm>
                  <a:off x="1203412" y="3186048"/>
                  <a:ext cx="814370" cy="20005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9ECB8F30-25F6-E2D4-0FF8-1A77D64601D8}"/>
                    </a:ext>
                  </a:extLst>
                </p:cNvPr>
                <p:cNvSpPr txBox="1"/>
                <p:nvPr/>
              </p:nvSpPr>
              <p:spPr>
                <a:xfrm>
                  <a:off x="1367200" y="3011787"/>
                  <a:ext cx="509358" cy="200055"/>
                </a:xfrm>
                <a:prstGeom prst="rect">
                  <a:avLst/>
                </a:prstGeom>
                <a:noFill/>
              </p:spPr>
              <p:txBody>
                <a:bodyPr wrap="square">
                  <a:spAutoFit/>
                </a:bodyPr>
                <a:lstStyle/>
                <a:p>
                  <a:r>
                    <a:rPr lang="en-US" sz="700" b="1">
                      <a:solidFill>
                        <a:schemeClr val="bg1"/>
                      </a:solidFill>
                      <a:latin typeface="Arial" panose="020B0604020202020204" pitchFamily="34" charset="0"/>
                      <a:cs typeface="Arial" panose="020B0604020202020204" pitchFamily="34" charset="0"/>
                    </a:rPr>
                    <a:t>Amway</a:t>
                  </a:r>
                </a:p>
              </p:txBody>
            </p:sp>
          </p:grpSp>
          <p:sp>
            <p:nvSpPr>
              <p:cNvPr id="82" name="TextBox 81">
                <a:extLst>
                  <a:ext uri="{FF2B5EF4-FFF2-40B4-BE49-F238E27FC236}">
                    <a16:creationId xmlns:a16="http://schemas.microsoft.com/office/drawing/2014/main" id="{6C817283-F19E-294C-7C2A-390B40E456DE}"/>
                  </a:ext>
                </a:extLst>
              </p:cNvPr>
              <p:cNvSpPr txBox="1"/>
              <p:nvPr/>
            </p:nvSpPr>
            <p:spPr>
              <a:xfrm rot="20146677">
                <a:off x="-1459404" y="4423913"/>
                <a:ext cx="907746" cy="261610"/>
              </a:xfrm>
              <a:prstGeom prst="rect">
                <a:avLst/>
              </a:prstGeom>
              <a:noFill/>
            </p:spPr>
            <p:txBody>
              <a:bodyPr wrap="square">
                <a:spAutoFit/>
              </a:bodyPr>
              <a:lstStyle/>
              <a:p>
                <a:r>
                  <a:rPr lang="en-US" sz="1100" b="1">
                    <a:solidFill>
                      <a:schemeClr val="bg1"/>
                    </a:solidFill>
                    <a:latin typeface="Arial" panose="020B0604020202020204" pitchFamily="34" charset="0"/>
                    <a:cs typeface="Arial" panose="020B0604020202020204" pitchFamily="34" charset="0"/>
                  </a:rPr>
                  <a:t>Welcome</a:t>
                </a:r>
                <a:endParaRPr lang="en-US" sz="900" b="1">
                  <a:solidFill>
                    <a:schemeClr val="bg1"/>
                  </a:solidFill>
                  <a:latin typeface="Arial" panose="020B0604020202020204" pitchFamily="34" charset="0"/>
                  <a:cs typeface="Arial" panose="020B0604020202020204" pitchFamily="34" charset="0"/>
                </a:endParaRPr>
              </a:p>
            </p:txBody>
          </p:sp>
        </p:grpSp>
      </p:grpSp>
      <p:sp>
        <p:nvSpPr>
          <p:cNvPr id="94" name="TextBox 93">
            <a:extLst>
              <a:ext uri="{FF2B5EF4-FFF2-40B4-BE49-F238E27FC236}">
                <a16:creationId xmlns:a16="http://schemas.microsoft.com/office/drawing/2014/main" id="{7EB4F65A-1CFE-CE9E-7534-8B2A2D0CB8A4}"/>
              </a:ext>
            </a:extLst>
          </p:cNvPr>
          <p:cNvSpPr txBox="1"/>
          <p:nvPr/>
        </p:nvSpPr>
        <p:spPr>
          <a:xfrm>
            <a:off x="2107414" y="5861597"/>
            <a:ext cx="2554556" cy="430887"/>
          </a:xfrm>
          <a:prstGeom prst="rect">
            <a:avLst/>
          </a:prstGeom>
          <a:noFill/>
        </p:spPr>
        <p:txBody>
          <a:bodyPr wrap="square">
            <a:spAutoFit/>
          </a:bodyPr>
          <a:lstStyle/>
          <a:p>
            <a:r>
              <a:rPr lang="en-US" sz="1100">
                <a:solidFill>
                  <a:schemeClr val="tx1"/>
                </a:solidFill>
                <a:latin typeface="Arial" panose="020B0604020202020204" pitchFamily="34" charset="0"/>
                <a:cs typeface="Arial" panose="020B0604020202020204" pitchFamily="34" charset="0"/>
              </a:rPr>
              <a:t>All new ABOs will also receive a printed Welcome Card </a:t>
            </a:r>
            <a:r>
              <a:rPr lang="en-US" sz="1100">
                <a:latin typeface="Arial" panose="020B0604020202020204" pitchFamily="34" charset="0"/>
                <a:cs typeface="Arial" panose="020B0604020202020204" pitchFamily="34" charset="0"/>
              </a:rPr>
              <a:t>upon sign-up</a:t>
            </a:r>
            <a:endParaRPr lang="en-US" sz="1100">
              <a:solidFill>
                <a:schemeClr val="tx1"/>
              </a:solidFill>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D835C8D5-1FE5-3354-0F96-6BDC3D1306FD}"/>
              </a:ext>
            </a:extLst>
          </p:cNvPr>
          <p:cNvSpPr txBox="1"/>
          <p:nvPr/>
        </p:nvSpPr>
        <p:spPr>
          <a:xfrm>
            <a:off x="6081293" y="2727781"/>
            <a:ext cx="2100360" cy="769441"/>
          </a:xfrm>
          <a:prstGeom prst="rect">
            <a:avLst/>
          </a:prstGeom>
          <a:noFill/>
        </p:spPr>
        <p:txBody>
          <a:bodyPr wrap="square">
            <a:spAutoFit/>
          </a:bodyPr>
          <a:lstStyle/>
          <a:p>
            <a:r>
              <a:rPr lang="en-US" sz="1100">
                <a:solidFill>
                  <a:schemeClr val="tx1"/>
                </a:solidFill>
                <a:latin typeface="Arial" panose="020B0604020202020204" pitchFamily="34" charset="0"/>
                <a:cs typeface="Arial" panose="020B0604020202020204" pitchFamily="34" charset="0"/>
              </a:rPr>
              <a:t>Printed copies of the Product Catalogue and Price List are still available for sale at </a:t>
            </a:r>
            <a:r>
              <a:rPr lang="en-US" sz="1100" err="1">
                <a:solidFill>
                  <a:schemeClr val="tx1"/>
                </a:solidFill>
                <a:latin typeface="Arial" panose="020B0604020202020204" pitchFamily="34" charset="0"/>
                <a:cs typeface="Arial" panose="020B0604020202020204" pitchFamily="34" charset="0"/>
              </a:rPr>
              <a:t>amway.my</a:t>
            </a:r>
            <a:r>
              <a:rPr lang="en-US" sz="1100">
                <a:solidFill>
                  <a:schemeClr val="tx1"/>
                </a:solidFill>
                <a:latin typeface="Arial" panose="020B0604020202020204" pitchFamily="34" charset="0"/>
                <a:cs typeface="Arial" panose="020B0604020202020204" pitchFamily="34" charset="0"/>
              </a:rPr>
              <a:t> and all Shops</a:t>
            </a:r>
          </a:p>
        </p:txBody>
      </p:sp>
      <p:sp>
        <p:nvSpPr>
          <p:cNvPr id="96" name="Oval 95">
            <a:extLst>
              <a:ext uri="{FF2B5EF4-FFF2-40B4-BE49-F238E27FC236}">
                <a16:creationId xmlns:a16="http://schemas.microsoft.com/office/drawing/2014/main" id="{E966D735-5676-EBC3-6979-AF3BD3AD9857}"/>
              </a:ext>
            </a:extLst>
          </p:cNvPr>
          <p:cNvSpPr/>
          <p:nvPr/>
        </p:nvSpPr>
        <p:spPr>
          <a:xfrm>
            <a:off x="5231992" y="2742119"/>
            <a:ext cx="703261" cy="703261"/>
          </a:xfrm>
          <a:prstGeom prst="ellipse">
            <a:avLst/>
          </a:prstGeom>
          <a:solidFill>
            <a:srgbClr val="9DC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a:extLst>
              <a:ext uri="{FF2B5EF4-FFF2-40B4-BE49-F238E27FC236}">
                <a16:creationId xmlns:a16="http://schemas.microsoft.com/office/drawing/2014/main" id="{A474CD7A-E620-639B-BE4B-1517205C1517}"/>
              </a:ext>
            </a:extLst>
          </p:cNvPr>
          <p:cNvGrpSpPr/>
          <p:nvPr/>
        </p:nvGrpSpPr>
        <p:grpSpPr>
          <a:xfrm>
            <a:off x="1163596" y="3677850"/>
            <a:ext cx="808369" cy="705616"/>
            <a:chOff x="1178061" y="3578165"/>
            <a:chExt cx="808369" cy="705616"/>
          </a:xfrm>
        </p:grpSpPr>
        <p:grpSp>
          <p:nvGrpSpPr>
            <p:cNvPr id="101" name="Group 100">
              <a:extLst>
                <a:ext uri="{FF2B5EF4-FFF2-40B4-BE49-F238E27FC236}">
                  <a16:creationId xmlns:a16="http://schemas.microsoft.com/office/drawing/2014/main" id="{BB91F6A4-BB3C-A9C6-9978-BB018724F39F}"/>
                </a:ext>
              </a:extLst>
            </p:cNvPr>
            <p:cNvGrpSpPr/>
            <p:nvPr/>
          </p:nvGrpSpPr>
          <p:grpSpPr>
            <a:xfrm>
              <a:off x="1178061" y="3580520"/>
              <a:ext cx="807453" cy="703261"/>
              <a:chOff x="-1042569" y="2658451"/>
              <a:chExt cx="807453" cy="703261"/>
            </a:xfrm>
          </p:grpSpPr>
          <p:sp>
            <p:nvSpPr>
              <p:cNvPr id="108" name="Oval 107">
                <a:extLst>
                  <a:ext uri="{FF2B5EF4-FFF2-40B4-BE49-F238E27FC236}">
                    <a16:creationId xmlns:a16="http://schemas.microsoft.com/office/drawing/2014/main" id="{5BD7CE23-32AD-1458-9D4A-B30FBC4EEACE}"/>
                  </a:ext>
                </a:extLst>
              </p:cNvPr>
              <p:cNvSpPr/>
              <p:nvPr/>
            </p:nvSpPr>
            <p:spPr>
              <a:xfrm>
                <a:off x="-1038930" y="2658451"/>
                <a:ext cx="703261" cy="703261"/>
              </a:xfrm>
              <a:prstGeom prst="ellipse">
                <a:avLst/>
              </a:prstGeom>
              <a:solidFill>
                <a:srgbClr val="9DC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A00D6655-B27E-05BB-B312-FA7DD60215B5}"/>
                  </a:ext>
                </a:extLst>
              </p:cNvPr>
              <p:cNvGrpSpPr/>
              <p:nvPr/>
            </p:nvGrpSpPr>
            <p:grpSpPr>
              <a:xfrm>
                <a:off x="-1014643" y="2718263"/>
                <a:ext cx="779527" cy="338020"/>
                <a:chOff x="-1014643" y="2718263"/>
                <a:chExt cx="779527" cy="338020"/>
              </a:xfrm>
            </p:grpSpPr>
            <p:sp>
              <p:nvSpPr>
                <p:cNvPr id="111" name="Rectangle 110">
                  <a:extLst>
                    <a:ext uri="{FF2B5EF4-FFF2-40B4-BE49-F238E27FC236}">
                      <a16:creationId xmlns:a16="http://schemas.microsoft.com/office/drawing/2014/main" id="{3685858E-F38E-A756-7121-710420DA9866}"/>
                    </a:ext>
                  </a:extLst>
                </p:cNvPr>
                <p:cNvSpPr/>
                <p:nvPr/>
              </p:nvSpPr>
              <p:spPr>
                <a:xfrm>
                  <a:off x="-1014643" y="2718263"/>
                  <a:ext cx="779527" cy="33802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rgbClr val="0070C0"/>
                      </a:solidFill>
                      <a:latin typeface="Arial" panose="020B0604020202020204" pitchFamily="34" charset="0"/>
                      <a:cs typeface="Arial" panose="020B0604020202020204" pitchFamily="34" charset="0"/>
                    </a:rPr>
                    <a:t>90</a:t>
                  </a:r>
                  <a:endParaRPr lang="en-US" sz="1400" b="1">
                    <a:solidFill>
                      <a:srgbClr val="0070C0"/>
                    </a:solidFill>
                    <a:latin typeface="Arial" panose="020B0604020202020204" pitchFamily="34" charset="0"/>
                    <a:cs typeface="Arial" panose="020B0604020202020204" pitchFamily="34" charset="0"/>
                  </a:endParaRPr>
                </a:p>
              </p:txBody>
            </p:sp>
            <p:sp>
              <p:nvSpPr>
                <p:cNvPr id="112" name="Rectangle 111">
                  <a:extLst>
                    <a:ext uri="{FF2B5EF4-FFF2-40B4-BE49-F238E27FC236}">
                      <a16:creationId xmlns:a16="http://schemas.microsoft.com/office/drawing/2014/main" id="{E7598163-798F-C754-2AB1-04DCC816A703}"/>
                    </a:ext>
                  </a:extLst>
                </p:cNvPr>
                <p:cNvSpPr/>
                <p:nvPr/>
              </p:nvSpPr>
              <p:spPr>
                <a:xfrm>
                  <a:off x="-759429" y="2836569"/>
                  <a:ext cx="488627" cy="20400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900">
                      <a:solidFill>
                        <a:srgbClr val="0070C0"/>
                      </a:solidFill>
                      <a:latin typeface="Arial" panose="020B0604020202020204" pitchFamily="34" charset="0"/>
                      <a:cs typeface="Arial" panose="020B0604020202020204" pitchFamily="34" charset="0"/>
                    </a:rPr>
                    <a:t>days</a:t>
                  </a:r>
                  <a:endParaRPr lang="en-US" sz="1400">
                    <a:solidFill>
                      <a:srgbClr val="0070C0"/>
                    </a:solidFill>
                    <a:latin typeface="Arial" panose="020B0604020202020204" pitchFamily="34" charset="0"/>
                    <a:cs typeface="Arial" panose="020B0604020202020204" pitchFamily="34" charset="0"/>
                  </a:endParaRPr>
                </a:p>
              </p:txBody>
            </p:sp>
          </p:grpSp>
          <p:sp>
            <p:nvSpPr>
              <p:cNvPr id="110" name="Rectangle 109">
                <a:extLst>
                  <a:ext uri="{FF2B5EF4-FFF2-40B4-BE49-F238E27FC236}">
                    <a16:creationId xmlns:a16="http://schemas.microsoft.com/office/drawing/2014/main" id="{91197F4F-7646-2244-22DE-6A7158C30F52}"/>
                  </a:ext>
                </a:extLst>
              </p:cNvPr>
              <p:cNvSpPr/>
              <p:nvPr/>
            </p:nvSpPr>
            <p:spPr>
              <a:xfrm>
                <a:off x="-1042569" y="2931898"/>
                <a:ext cx="735213" cy="20400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a:solidFill>
                      <a:schemeClr val="bg1"/>
                    </a:solidFill>
                    <a:latin typeface="Arial" panose="020B0604020202020204" pitchFamily="34" charset="0"/>
                    <a:cs typeface="Arial" panose="020B0604020202020204" pitchFamily="34" charset="0"/>
                  </a:rPr>
                  <a:t>FREE</a:t>
                </a:r>
                <a:endParaRPr lang="en-US" sz="1400" b="1">
                  <a:solidFill>
                    <a:schemeClr val="bg1"/>
                  </a:solidFill>
                  <a:latin typeface="Arial" panose="020B0604020202020204" pitchFamily="34" charset="0"/>
                  <a:cs typeface="Arial" panose="020B0604020202020204" pitchFamily="34" charset="0"/>
                </a:endParaRPr>
              </a:p>
            </p:txBody>
          </p:sp>
        </p:grpSp>
        <p:grpSp>
          <p:nvGrpSpPr>
            <p:cNvPr id="102" name="Group 101">
              <a:extLst>
                <a:ext uri="{FF2B5EF4-FFF2-40B4-BE49-F238E27FC236}">
                  <a16:creationId xmlns:a16="http://schemas.microsoft.com/office/drawing/2014/main" id="{64AC2010-BEF3-8F5F-2A8E-4293DBBA1BA1}"/>
                </a:ext>
              </a:extLst>
            </p:cNvPr>
            <p:cNvGrpSpPr/>
            <p:nvPr/>
          </p:nvGrpSpPr>
          <p:grpSpPr>
            <a:xfrm>
              <a:off x="1178977" y="3578165"/>
              <a:ext cx="807453" cy="703261"/>
              <a:chOff x="-1042569" y="2658451"/>
              <a:chExt cx="807453" cy="703261"/>
            </a:xfrm>
          </p:grpSpPr>
          <p:sp>
            <p:nvSpPr>
              <p:cNvPr id="103" name="Oval 102">
                <a:extLst>
                  <a:ext uri="{FF2B5EF4-FFF2-40B4-BE49-F238E27FC236}">
                    <a16:creationId xmlns:a16="http://schemas.microsoft.com/office/drawing/2014/main" id="{372FB5FA-2E3A-01FF-8325-762FCD4E2188}"/>
                  </a:ext>
                </a:extLst>
              </p:cNvPr>
              <p:cNvSpPr/>
              <p:nvPr/>
            </p:nvSpPr>
            <p:spPr>
              <a:xfrm>
                <a:off x="-1038930" y="2658451"/>
                <a:ext cx="703261" cy="703261"/>
              </a:xfrm>
              <a:prstGeom prst="ellipse">
                <a:avLst/>
              </a:prstGeom>
              <a:solidFill>
                <a:srgbClr val="9DC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103">
                <a:extLst>
                  <a:ext uri="{FF2B5EF4-FFF2-40B4-BE49-F238E27FC236}">
                    <a16:creationId xmlns:a16="http://schemas.microsoft.com/office/drawing/2014/main" id="{33FBC260-44AD-7072-AB96-71F618C4F9A1}"/>
                  </a:ext>
                </a:extLst>
              </p:cNvPr>
              <p:cNvGrpSpPr/>
              <p:nvPr/>
            </p:nvGrpSpPr>
            <p:grpSpPr>
              <a:xfrm>
                <a:off x="-1014643" y="2718263"/>
                <a:ext cx="779527" cy="338020"/>
                <a:chOff x="-1014643" y="2718263"/>
                <a:chExt cx="779527" cy="338020"/>
              </a:xfrm>
            </p:grpSpPr>
            <p:sp>
              <p:nvSpPr>
                <p:cNvPr id="106" name="Rectangle 105">
                  <a:extLst>
                    <a:ext uri="{FF2B5EF4-FFF2-40B4-BE49-F238E27FC236}">
                      <a16:creationId xmlns:a16="http://schemas.microsoft.com/office/drawing/2014/main" id="{D1C6A19F-3BE4-D9C7-9EE3-66959EA69015}"/>
                    </a:ext>
                  </a:extLst>
                </p:cNvPr>
                <p:cNvSpPr/>
                <p:nvPr/>
              </p:nvSpPr>
              <p:spPr>
                <a:xfrm>
                  <a:off x="-1014643" y="2718263"/>
                  <a:ext cx="779527" cy="33802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rgbClr val="0070C0"/>
                      </a:solidFill>
                      <a:latin typeface="Arial" panose="020B0604020202020204" pitchFamily="34" charset="0"/>
                      <a:cs typeface="Arial" panose="020B0604020202020204" pitchFamily="34" charset="0"/>
                    </a:rPr>
                    <a:t>90</a:t>
                  </a:r>
                  <a:endParaRPr lang="en-US" sz="1400" b="1">
                    <a:solidFill>
                      <a:srgbClr val="0070C0"/>
                    </a:solidFill>
                    <a:latin typeface="Arial" panose="020B0604020202020204" pitchFamily="34" charset="0"/>
                    <a:cs typeface="Arial" panose="020B0604020202020204" pitchFamily="34" charset="0"/>
                  </a:endParaRPr>
                </a:p>
              </p:txBody>
            </p:sp>
            <p:sp>
              <p:nvSpPr>
                <p:cNvPr id="107" name="Rectangle 106">
                  <a:extLst>
                    <a:ext uri="{FF2B5EF4-FFF2-40B4-BE49-F238E27FC236}">
                      <a16:creationId xmlns:a16="http://schemas.microsoft.com/office/drawing/2014/main" id="{80E850FE-4EF3-2863-DD6F-69EE2F0C8EB1}"/>
                    </a:ext>
                  </a:extLst>
                </p:cNvPr>
                <p:cNvSpPr/>
                <p:nvPr/>
              </p:nvSpPr>
              <p:spPr>
                <a:xfrm>
                  <a:off x="-759429" y="2836569"/>
                  <a:ext cx="488627" cy="20400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900">
                      <a:solidFill>
                        <a:srgbClr val="0070C0"/>
                      </a:solidFill>
                      <a:latin typeface="Arial" panose="020B0604020202020204" pitchFamily="34" charset="0"/>
                      <a:cs typeface="Arial" panose="020B0604020202020204" pitchFamily="34" charset="0"/>
                    </a:rPr>
                    <a:t>days</a:t>
                  </a:r>
                  <a:endParaRPr lang="en-US" sz="1400">
                    <a:solidFill>
                      <a:srgbClr val="0070C0"/>
                    </a:solidFill>
                    <a:latin typeface="Arial" panose="020B0604020202020204" pitchFamily="34" charset="0"/>
                    <a:cs typeface="Arial" panose="020B0604020202020204" pitchFamily="34" charset="0"/>
                  </a:endParaRPr>
                </a:p>
              </p:txBody>
            </p:sp>
          </p:grpSp>
          <p:sp>
            <p:nvSpPr>
              <p:cNvPr id="105" name="Rectangle 104">
                <a:extLst>
                  <a:ext uri="{FF2B5EF4-FFF2-40B4-BE49-F238E27FC236}">
                    <a16:creationId xmlns:a16="http://schemas.microsoft.com/office/drawing/2014/main" id="{E07F582E-E9CD-43EE-53CA-D5BFFA074427}"/>
                  </a:ext>
                </a:extLst>
              </p:cNvPr>
              <p:cNvSpPr/>
              <p:nvPr/>
            </p:nvSpPr>
            <p:spPr>
              <a:xfrm>
                <a:off x="-1042569" y="2931898"/>
                <a:ext cx="735213" cy="20400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a:solidFill>
                      <a:schemeClr val="bg1"/>
                    </a:solidFill>
                    <a:latin typeface="Arial" panose="020B0604020202020204" pitchFamily="34" charset="0"/>
                    <a:cs typeface="Arial" panose="020B0604020202020204" pitchFamily="34" charset="0"/>
                  </a:rPr>
                  <a:t>FREE</a:t>
                </a:r>
                <a:endParaRPr lang="en-US" sz="1400" b="1">
                  <a:solidFill>
                    <a:schemeClr val="bg1"/>
                  </a:solidFill>
                  <a:latin typeface="Arial" panose="020B0604020202020204" pitchFamily="34" charset="0"/>
                  <a:cs typeface="Arial" panose="020B0604020202020204" pitchFamily="34" charset="0"/>
                </a:endParaRPr>
              </a:p>
            </p:txBody>
          </p:sp>
        </p:grpSp>
      </p:grpSp>
      <p:pic>
        <p:nvPicPr>
          <p:cNvPr id="113" name="Picture 112">
            <a:extLst>
              <a:ext uri="{FF2B5EF4-FFF2-40B4-BE49-F238E27FC236}">
                <a16:creationId xmlns:a16="http://schemas.microsoft.com/office/drawing/2014/main" id="{1A71A02F-97A2-75A9-256F-CACDD3DAE2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897" t="3375" r="29488"/>
          <a:stretch/>
        </p:blipFill>
        <p:spPr>
          <a:xfrm>
            <a:off x="7455268" y="476535"/>
            <a:ext cx="1249062" cy="1263642"/>
          </a:xfrm>
          <a:prstGeom prst="ellipse">
            <a:avLst/>
          </a:prstGeom>
          <a:ln w="38100">
            <a:solidFill>
              <a:schemeClr val="bg1"/>
            </a:solidFill>
          </a:ln>
          <a:effectLst>
            <a:outerShdw blurRad="50800" dist="38100" dir="8100000" algn="tr" rotWithShape="0">
              <a:prstClr val="black">
                <a:alpha val="40000"/>
              </a:prstClr>
            </a:outerShdw>
          </a:effectLst>
        </p:spPr>
      </p:pic>
      <p:pic>
        <p:nvPicPr>
          <p:cNvPr id="114" name="Picture 113">
            <a:extLst>
              <a:ext uri="{FF2B5EF4-FFF2-40B4-BE49-F238E27FC236}">
                <a16:creationId xmlns:a16="http://schemas.microsoft.com/office/drawing/2014/main" id="{C2B4D1C7-58FA-C28A-F1BE-06DA753693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4" t="8716" r="66092" b="9159"/>
          <a:stretch/>
        </p:blipFill>
        <p:spPr>
          <a:xfrm>
            <a:off x="2341019" y="1819066"/>
            <a:ext cx="792872" cy="828558"/>
          </a:xfrm>
          <a:prstGeom prst="rect">
            <a:avLst/>
          </a:prstGeom>
        </p:spPr>
      </p:pic>
      <p:pic>
        <p:nvPicPr>
          <p:cNvPr id="115" name="Picture 114">
            <a:extLst>
              <a:ext uri="{FF2B5EF4-FFF2-40B4-BE49-F238E27FC236}">
                <a16:creationId xmlns:a16="http://schemas.microsoft.com/office/drawing/2014/main" id="{0FD3D4CD-86AC-8EAA-7192-EA34C7B2A9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265" t="8716" r="2561" b="9159"/>
          <a:stretch/>
        </p:blipFill>
        <p:spPr>
          <a:xfrm>
            <a:off x="7671153" y="1786788"/>
            <a:ext cx="625157" cy="653294"/>
          </a:xfrm>
          <a:prstGeom prst="rect">
            <a:avLst/>
          </a:prstGeom>
        </p:spPr>
      </p:pic>
      <p:pic>
        <p:nvPicPr>
          <p:cNvPr id="116" name="Picture 115">
            <a:extLst>
              <a:ext uri="{FF2B5EF4-FFF2-40B4-BE49-F238E27FC236}">
                <a16:creationId xmlns:a16="http://schemas.microsoft.com/office/drawing/2014/main" id="{4E422ACD-E17B-AA38-373A-A4DDD11A423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78" t="8716" r="35148" b="9159"/>
          <a:stretch/>
        </p:blipFill>
        <p:spPr>
          <a:xfrm>
            <a:off x="7026984" y="1819066"/>
            <a:ext cx="792872" cy="828558"/>
          </a:xfrm>
          <a:prstGeom prst="rect">
            <a:avLst/>
          </a:prstGeom>
        </p:spPr>
      </p:pic>
      <p:pic>
        <p:nvPicPr>
          <p:cNvPr id="117" name="Picture 116">
            <a:extLst>
              <a:ext uri="{FF2B5EF4-FFF2-40B4-BE49-F238E27FC236}">
                <a16:creationId xmlns:a16="http://schemas.microsoft.com/office/drawing/2014/main" id="{922C9577-6952-2A7F-E6A1-A077BACA87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19848" y="2727781"/>
            <a:ext cx="921617" cy="719739"/>
          </a:xfrm>
          <a:prstGeom prst="rect">
            <a:avLst/>
          </a:prstGeom>
          <a:effectLst>
            <a:outerShdw blurRad="50800" dist="38100" dir="8100000" algn="tr" rotWithShape="0">
              <a:prstClr val="black">
                <a:alpha val="40000"/>
              </a:prstClr>
            </a:outerShdw>
          </a:effectLst>
        </p:spPr>
      </p:pic>
      <p:pic>
        <p:nvPicPr>
          <p:cNvPr id="118" name="Picture 117">
            <a:extLst>
              <a:ext uri="{FF2B5EF4-FFF2-40B4-BE49-F238E27FC236}">
                <a16:creationId xmlns:a16="http://schemas.microsoft.com/office/drawing/2014/main" id="{AD4905E1-C4F5-5FDC-3BF9-32BEBA7931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217563">
            <a:off x="7032540" y="3914137"/>
            <a:ext cx="1475137" cy="2085844"/>
          </a:xfrm>
          <a:prstGeom prst="rect">
            <a:avLst/>
          </a:prstGeom>
          <a:effectLst>
            <a:outerShdw blurRad="50800" dist="38100" dir="2700000" algn="tl" rotWithShape="0">
              <a:prstClr val="black">
                <a:alpha val="40000"/>
              </a:prstClr>
            </a:outerShdw>
          </a:effectLst>
        </p:spPr>
      </p:pic>
      <p:pic>
        <p:nvPicPr>
          <p:cNvPr id="119" name="Picture 118">
            <a:extLst>
              <a:ext uri="{FF2B5EF4-FFF2-40B4-BE49-F238E27FC236}">
                <a16:creationId xmlns:a16="http://schemas.microsoft.com/office/drawing/2014/main" id="{912A26AB-9EE5-997C-E91D-6D836431210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80397">
            <a:off x="5589302" y="3885144"/>
            <a:ext cx="1736883" cy="24038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09430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72FF8F-784A-A2D1-4E8B-005D393956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47" r="9154"/>
          <a:stretch/>
        </p:blipFill>
        <p:spPr>
          <a:xfrm>
            <a:off x="152098" y="1597952"/>
            <a:ext cx="8836257" cy="5107647"/>
          </a:xfrm>
          <a:prstGeom prst="rect">
            <a:avLst/>
          </a:prstGeom>
        </p:spPr>
      </p:pic>
      <p:sp>
        <p:nvSpPr>
          <p:cNvPr id="5" name="TextBox 4">
            <a:extLst>
              <a:ext uri="{FF2B5EF4-FFF2-40B4-BE49-F238E27FC236}">
                <a16:creationId xmlns:a16="http://schemas.microsoft.com/office/drawing/2014/main" id="{7D1A840C-1069-A257-F3BA-FC86523C80A9}"/>
              </a:ext>
            </a:extLst>
          </p:cNvPr>
          <p:cNvSpPr txBox="1"/>
          <p:nvPr/>
        </p:nvSpPr>
        <p:spPr>
          <a:xfrm>
            <a:off x="1298127" y="660668"/>
            <a:ext cx="6963475" cy="646331"/>
          </a:xfrm>
          <a:prstGeom prst="rect">
            <a:avLst/>
          </a:prstGeom>
          <a:noFill/>
        </p:spPr>
        <p:txBody>
          <a:bodyPr wrap="square" rtlCol="0">
            <a:spAutoFit/>
          </a:bodyPr>
          <a:lstStyle/>
          <a:p>
            <a:pPr algn="ctr"/>
            <a:r>
              <a:rPr lang="en-US" sz="2800" b="1">
                <a:solidFill>
                  <a:schemeClr val="accent2">
                    <a:lumMod val="75000"/>
                  </a:schemeClr>
                </a:solidFill>
                <a:latin typeface="Arial"/>
                <a:cs typeface="Arial"/>
              </a:rPr>
              <a:t>It’s so easy with </a:t>
            </a:r>
            <a:r>
              <a:rPr lang="en-US" sz="3600" b="1">
                <a:solidFill>
                  <a:schemeClr val="accent2">
                    <a:lumMod val="75000"/>
                  </a:schemeClr>
                </a:solidFill>
                <a:latin typeface="Arial"/>
                <a:cs typeface="Arial"/>
              </a:rPr>
              <a:t>Digital Receipts!</a:t>
            </a:r>
          </a:p>
        </p:txBody>
      </p:sp>
      <p:sp>
        <p:nvSpPr>
          <p:cNvPr id="11" name="TextBox 10">
            <a:extLst>
              <a:ext uri="{FF2B5EF4-FFF2-40B4-BE49-F238E27FC236}">
                <a16:creationId xmlns:a16="http://schemas.microsoft.com/office/drawing/2014/main" id="{CA868941-3D27-6924-DBED-1839533BF8C1}"/>
              </a:ext>
            </a:extLst>
          </p:cNvPr>
          <p:cNvSpPr txBox="1"/>
          <p:nvPr/>
        </p:nvSpPr>
        <p:spPr>
          <a:xfrm>
            <a:off x="6265979" y="2267754"/>
            <a:ext cx="2122917" cy="646331"/>
          </a:xfrm>
          <a:prstGeom prst="rect">
            <a:avLst/>
          </a:prstGeom>
          <a:noFill/>
        </p:spPr>
        <p:txBody>
          <a:bodyPr wrap="square">
            <a:spAutoFit/>
          </a:bodyPr>
          <a:lstStyle/>
          <a:p>
            <a:r>
              <a:rPr lang="en-US" sz="1200">
                <a:solidFill>
                  <a:schemeClr val="tx1">
                    <a:lumMod val="65000"/>
                    <a:lumOff val="35000"/>
                  </a:schemeClr>
                </a:solidFill>
                <a:latin typeface="Arial"/>
                <a:cs typeface="Arial"/>
              </a:rPr>
              <a:t>Log in to the Amway.my Business Centre to access the Digital Receipt.</a:t>
            </a:r>
          </a:p>
        </p:txBody>
      </p:sp>
      <p:sp>
        <p:nvSpPr>
          <p:cNvPr id="12" name="TextBox 11">
            <a:extLst>
              <a:ext uri="{FF2B5EF4-FFF2-40B4-BE49-F238E27FC236}">
                <a16:creationId xmlns:a16="http://schemas.microsoft.com/office/drawing/2014/main" id="{DA50892C-4154-53BE-B64F-140AFBE013FD}"/>
              </a:ext>
            </a:extLst>
          </p:cNvPr>
          <p:cNvSpPr txBox="1"/>
          <p:nvPr/>
        </p:nvSpPr>
        <p:spPr>
          <a:xfrm>
            <a:off x="6265979" y="3019689"/>
            <a:ext cx="2122917" cy="646331"/>
          </a:xfrm>
          <a:prstGeom prst="rect">
            <a:avLst/>
          </a:prstGeom>
          <a:noFill/>
        </p:spPr>
        <p:txBody>
          <a:bodyPr wrap="square">
            <a:spAutoFit/>
          </a:bodyPr>
          <a:lstStyle/>
          <a:p>
            <a:r>
              <a:rPr lang="en-US" sz="1200">
                <a:solidFill>
                  <a:schemeClr val="tx1">
                    <a:lumMod val="65000"/>
                    <a:lumOff val="35000"/>
                  </a:schemeClr>
                </a:solidFill>
                <a:latin typeface="Arial"/>
                <a:cs typeface="Arial"/>
              </a:rPr>
              <a:t>Fill in the Digital Receipt using your mobile phone, tablet or laptop.</a:t>
            </a:r>
          </a:p>
        </p:txBody>
      </p:sp>
      <p:sp>
        <p:nvSpPr>
          <p:cNvPr id="26" name="TextBox 25">
            <a:extLst>
              <a:ext uri="{FF2B5EF4-FFF2-40B4-BE49-F238E27FC236}">
                <a16:creationId xmlns:a16="http://schemas.microsoft.com/office/drawing/2014/main" id="{593A03C7-7C78-26BF-2CA6-2E9DC18F8CE2}"/>
              </a:ext>
            </a:extLst>
          </p:cNvPr>
          <p:cNvSpPr txBox="1"/>
          <p:nvPr/>
        </p:nvSpPr>
        <p:spPr>
          <a:xfrm>
            <a:off x="6265979" y="3973603"/>
            <a:ext cx="2628634" cy="276999"/>
          </a:xfrm>
          <a:prstGeom prst="rect">
            <a:avLst/>
          </a:prstGeom>
          <a:noFill/>
        </p:spPr>
        <p:txBody>
          <a:bodyPr wrap="square">
            <a:spAutoFit/>
          </a:bodyPr>
          <a:lstStyle/>
          <a:p>
            <a:r>
              <a:rPr lang="en-US" sz="1200">
                <a:solidFill>
                  <a:schemeClr val="tx1">
                    <a:lumMod val="65000"/>
                    <a:lumOff val="35000"/>
                  </a:schemeClr>
                </a:solidFill>
                <a:latin typeface="Arial" panose="020B0604020202020204" pitchFamily="34" charset="0"/>
                <a:cs typeface="Arial" panose="020B0604020202020204" pitchFamily="34" charset="0"/>
              </a:rPr>
              <a:t>Add your digital signature.</a:t>
            </a:r>
          </a:p>
        </p:txBody>
      </p:sp>
      <p:sp>
        <p:nvSpPr>
          <p:cNvPr id="27" name="TextBox 26">
            <a:extLst>
              <a:ext uri="{FF2B5EF4-FFF2-40B4-BE49-F238E27FC236}">
                <a16:creationId xmlns:a16="http://schemas.microsoft.com/office/drawing/2014/main" id="{55EFE8C9-9F92-B30D-637A-1EFA9B44FD76}"/>
              </a:ext>
            </a:extLst>
          </p:cNvPr>
          <p:cNvSpPr txBox="1"/>
          <p:nvPr/>
        </p:nvSpPr>
        <p:spPr>
          <a:xfrm>
            <a:off x="6265979" y="4619002"/>
            <a:ext cx="2152383" cy="830997"/>
          </a:xfrm>
          <a:prstGeom prst="rect">
            <a:avLst/>
          </a:prstGeom>
          <a:noFill/>
        </p:spPr>
        <p:txBody>
          <a:bodyPr wrap="square">
            <a:spAutoFit/>
          </a:bodyPr>
          <a:lstStyle/>
          <a:p>
            <a:r>
              <a:rPr lang="en-US" sz="1200">
                <a:solidFill>
                  <a:schemeClr val="tx1">
                    <a:lumMod val="65000"/>
                    <a:lumOff val="35000"/>
                  </a:schemeClr>
                </a:solidFill>
                <a:latin typeface="Arial" panose="020B0604020202020204" pitchFamily="34" charset="0"/>
                <a:cs typeface="Arial" panose="020B0604020202020204" pitchFamily="34" charset="0"/>
              </a:rPr>
              <a:t>Click ‘Generate PDF’ and save the digital receipt to share with or print out for your customers.</a:t>
            </a:r>
          </a:p>
        </p:txBody>
      </p:sp>
      <p:grpSp>
        <p:nvGrpSpPr>
          <p:cNvPr id="32" name="Group 31">
            <a:extLst>
              <a:ext uri="{FF2B5EF4-FFF2-40B4-BE49-F238E27FC236}">
                <a16:creationId xmlns:a16="http://schemas.microsoft.com/office/drawing/2014/main" id="{015D368F-55C7-F3B5-28AD-9187562B8BBB}"/>
              </a:ext>
            </a:extLst>
          </p:cNvPr>
          <p:cNvGrpSpPr/>
          <p:nvPr/>
        </p:nvGrpSpPr>
        <p:grpSpPr>
          <a:xfrm>
            <a:off x="5625851" y="2287076"/>
            <a:ext cx="579478" cy="671563"/>
            <a:chOff x="558038" y="2461177"/>
            <a:chExt cx="579478" cy="671563"/>
          </a:xfrm>
        </p:grpSpPr>
        <p:sp>
          <p:nvSpPr>
            <p:cNvPr id="30" name="Oval 29">
              <a:extLst>
                <a:ext uri="{FF2B5EF4-FFF2-40B4-BE49-F238E27FC236}">
                  <a16:creationId xmlns:a16="http://schemas.microsoft.com/office/drawing/2014/main" id="{56FE2790-F0E7-7D81-1261-5DB25BAD627F}"/>
                </a:ext>
              </a:extLst>
            </p:cNvPr>
            <p:cNvSpPr/>
            <p:nvPr/>
          </p:nvSpPr>
          <p:spPr>
            <a:xfrm>
              <a:off x="558038" y="2461177"/>
              <a:ext cx="579478" cy="579478"/>
            </a:xfrm>
            <a:prstGeom prst="ellipse">
              <a:avLst/>
            </a:prstGeom>
            <a:solidFill>
              <a:srgbClr val="F9DF96"/>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BA7B93A-83EE-C7E3-B1E0-CC3D5B78FA9C}"/>
                </a:ext>
              </a:extLst>
            </p:cNvPr>
            <p:cNvSpPr txBox="1"/>
            <p:nvPr/>
          </p:nvSpPr>
          <p:spPr>
            <a:xfrm>
              <a:off x="617445" y="2497000"/>
              <a:ext cx="513835" cy="253916"/>
            </a:xfrm>
            <a:prstGeom prst="rect">
              <a:avLst/>
            </a:prstGeom>
            <a:noFill/>
          </p:spPr>
          <p:txBody>
            <a:bodyPr wrap="square">
              <a:spAutoFit/>
            </a:bodyPr>
            <a:lstStyle/>
            <a:p>
              <a:r>
                <a:rPr lang="en-US" sz="1050" b="1">
                  <a:solidFill>
                    <a:schemeClr val="tx1">
                      <a:lumMod val="65000"/>
                      <a:lumOff val="35000"/>
                    </a:schemeClr>
                  </a:solidFill>
                  <a:latin typeface="Arial"/>
                  <a:cs typeface="Arial"/>
                </a:rPr>
                <a:t>Step</a:t>
              </a:r>
              <a:endParaRPr lang="en-US" sz="1050">
                <a:solidFill>
                  <a:schemeClr val="tx1">
                    <a:lumMod val="65000"/>
                    <a:lumOff val="35000"/>
                  </a:schemeClr>
                </a:solidFill>
                <a:latin typeface="Arial"/>
                <a:cs typeface="Arial"/>
              </a:endParaRPr>
            </a:p>
          </p:txBody>
        </p:sp>
        <p:sp>
          <p:nvSpPr>
            <p:cNvPr id="31" name="TextBox 30">
              <a:extLst>
                <a:ext uri="{FF2B5EF4-FFF2-40B4-BE49-F238E27FC236}">
                  <a16:creationId xmlns:a16="http://schemas.microsoft.com/office/drawing/2014/main" id="{E37F6C79-CE4C-2BDE-711D-185EC4418D35}"/>
                </a:ext>
              </a:extLst>
            </p:cNvPr>
            <p:cNvSpPr txBox="1"/>
            <p:nvPr/>
          </p:nvSpPr>
          <p:spPr>
            <a:xfrm>
              <a:off x="662936" y="2609520"/>
              <a:ext cx="300190" cy="523220"/>
            </a:xfrm>
            <a:prstGeom prst="rect">
              <a:avLst/>
            </a:prstGeom>
            <a:noFill/>
          </p:spPr>
          <p:txBody>
            <a:bodyPr wrap="square">
              <a:spAutoFit/>
            </a:bodyPr>
            <a:lstStyle/>
            <a:p>
              <a:r>
                <a:rPr lang="en-US" sz="2800" b="1">
                  <a:solidFill>
                    <a:schemeClr val="bg1"/>
                  </a:solidFill>
                  <a:latin typeface="Arial"/>
                  <a:cs typeface="Arial"/>
                </a:rPr>
                <a:t>1</a:t>
              </a:r>
              <a:endParaRPr lang="en-US" sz="2800">
                <a:solidFill>
                  <a:schemeClr val="bg1"/>
                </a:solidFill>
                <a:latin typeface="Arial"/>
                <a:cs typeface="Arial"/>
              </a:endParaRPr>
            </a:p>
          </p:txBody>
        </p:sp>
      </p:grpSp>
      <p:grpSp>
        <p:nvGrpSpPr>
          <p:cNvPr id="33" name="Group 32">
            <a:extLst>
              <a:ext uri="{FF2B5EF4-FFF2-40B4-BE49-F238E27FC236}">
                <a16:creationId xmlns:a16="http://schemas.microsoft.com/office/drawing/2014/main" id="{4167A87D-049D-64FD-7F24-A6C792F257D3}"/>
              </a:ext>
            </a:extLst>
          </p:cNvPr>
          <p:cNvGrpSpPr/>
          <p:nvPr/>
        </p:nvGrpSpPr>
        <p:grpSpPr>
          <a:xfrm>
            <a:off x="5625851" y="3020296"/>
            <a:ext cx="579478" cy="638379"/>
            <a:chOff x="558038" y="2461177"/>
            <a:chExt cx="579478" cy="638379"/>
          </a:xfrm>
        </p:grpSpPr>
        <p:sp>
          <p:nvSpPr>
            <p:cNvPr id="34" name="Oval 33">
              <a:extLst>
                <a:ext uri="{FF2B5EF4-FFF2-40B4-BE49-F238E27FC236}">
                  <a16:creationId xmlns:a16="http://schemas.microsoft.com/office/drawing/2014/main" id="{598714DB-01EB-862C-8F61-D77F8F4F90AA}"/>
                </a:ext>
              </a:extLst>
            </p:cNvPr>
            <p:cNvSpPr/>
            <p:nvPr/>
          </p:nvSpPr>
          <p:spPr>
            <a:xfrm>
              <a:off x="558038" y="2461177"/>
              <a:ext cx="579478" cy="579478"/>
            </a:xfrm>
            <a:prstGeom prst="ellipse">
              <a:avLst/>
            </a:prstGeom>
            <a:solidFill>
              <a:srgbClr val="F9DF96"/>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39B8109-CD29-1520-9F27-A3BD4F69C47F}"/>
                </a:ext>
              </a:extLst>
            </p:cNvPr>
            <p:cNvSpPr txBox="1"/>
            <p:nvPr/>
          </p:nvSpPr>
          <p:spPr>
            <a:xfrm>
              <a:off x="617445" y="2497000"/>
              <a:ext cx="513835" cy="253916"/>
            </a:xfrm>
            <a:prstGeom prst="rect">
              <a:avLst/>
            </a:prstGeom>
            <a:noFill/>
          </p:spPr>
          <p:txBody>
            <a:bodyPr wrap="square">
              <a:spAutoFit/>
            </a:bodyPr>
            <a:lstStyle/>
            <a:p>
              <a:r>
                <a:rPr lang="en-US" sz="1050" b="1">
                  <a:solidFill>
                    <a:schemeClr val="tx1">
                      <a:lumMod val="65000"/>
                      <a:lumOff val="35000"/>
                    </a:schemeClr>
                  </a:solidFill>
                  <a:latin typeface="Arial"/>
                  <a:cs typeface="Arial"/>
                </a:rPr>
                <a:t>Step</a:t>
              </a:r>
              <a:endParaRPr lang="en-US" sz="1050">
                <a:solidFill>
                  <a:schemeClr val="tx1">
                    <a:lumMod val="65000"/>
                    <a:lumOff val="35000"/>
                  </a:schemeClr>
                </a:solidFill>
                <a:latin typeface="Arial"/>
                <a:cs typeface="Arial"/>
              </a:endParaRPr>
            </a:p>
          </p:txBody>
        </p:sp>
        <p:sp>
          <p:nvSpPr>
            <p:cNvPr id="36" name="TextBox 35">
              <a:extLst>
                <a:ext uri="{FF2B5EF4-FFF2-40B4-BE49-F238E27FC236}">
                  <a16:creationId xmlns:a16="http://schemas.microsoft.com/office/drawing/2014/main" id="{BD43D798-7067-B384-703E-2423AD6C8498}"/>
                </a:ext>
              </a:extLst>
            </p:cNvPr>
            <p:cNvSpPr txBox="1"/>
            <p:nvPr/>
          </p:nvSpPr>
          <p:spPr>
            <a:xfrm>
              <a:off x="662936" y="2576336"/>
              <a:ext cx="300190" cy="523220"/>
            </a:xfrm>
            <a:prstGeom prst="rect">
              <a:avLst/>
            </a:prstGeom>
            <a:noFill/>
          </p:spPr>
          <p:txBody>
            <a:bodyPr wrap="square">
              <a:spAutoFit/>
            </a:bodyPr>
            <a:lstStyle/>
            <a:p>
              <a:r>
                <a:rPr lang="en-US" sz="2800" b="1">
                  <a:solidFill>
                    <a:schemeClr val="bg1"/>
                  </a:solidFill>
                  <a:latin typeface="Arial"/>
                  <a:cs typeface="Arial"/>
                </a:rPr>
                <a:t>2</a:t>
              </a:r>
              <a:endParaRPr lang="en-US" sz="2800">
                <a:solidFill>
                  <a:schemeClr val="bg1"/>
                </a:solidFill>
                <a:latin typeface="Arial"/>
                <a:cs typeface="Arial"/>
              </a:endParaRPr>
            </a:p>
          </p:txBody>
        </p:sp>
      </p:grpSp>
      <p:grpSp>
        <p:nvGrpSpPr>
          <p:cNvPr id="38" name="Group 37">
            <a:extLst>
              <a:ext uri="{FF2B5EF4-FFF2-40B4-BE49-F238E27FC236}">
                <a16:creationId xmlns:a16="http://schemas.microsoft.com/office/drawing/2014/main" id="{DCCA6875-EC65-C83A-89D7-BD3A9ECA4E61}"/>
              </a:ext>
            </a:extLst>
          </p:cNvPr>
          <p:cNvGrpSpPr/>
          <p:nvPr/>
        </p:nvGrpSpPr>
        <p:grpSpPr>
          <a:xfrm>
            <a:off x="5625851" y="3810822"/>
            <a:ext cx="579478" cy="638635"/>
            <a:chOff x="558038" y="2461177"/>
            <a:chExt cx="579478" cy="638635"/>
          </a:xfrm>
        </p:grpSpPr>
        <p:sp>
          <p:nvSpPr>
            <p:cNvPr id="39" name="Oval 38">
              <a:extLst>
                <a:ext uri="{FF2B5EF4-FFF2-40B4-BE49-F238E27FC236}">
                  <a16:creationId xmlns:a16="http://schemas.microsoft.com/office/drawing/2014/main" id="{556CD474-B5A3-181A-AD9F-9FB5D0C84B3E}"/>
                </a:ext>
              </a:extLst>
            </p:cNvPr>
            <p:cNvSpPr/>
            <p:nvPr/>
          </p:nvSpPr>
          <p:spPr>
            <a:xfrm>
              <a:off x="558038" y="2461177"/>
              <a:ext cx="579478" cy="579478"/>
            </a:xfrm>
            <a:prstGeom prst="ellipse">
              <a:avLst/>
            </a:prstGeom>
            <a:solidFill>
              <a:srgbClr val="F9DF96"/>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61A4C32F-5F29-3ACA-4C42-885009CAC37D}"/>
                </a:ext>
              </a:extLst>
            </p:cNvPr>
            <p:cNvSpPr txBox="1"/>
            <p:nvPr/>
          </p:nvSpPr>
          <p:spPr>
            <a:xfrm>
              <a:off x="617445" y="2497000"/>
              <a:ext cx="513835" cy="253916"/>
            </a:xfrm>
            <a:prstGeom prst="rect">
              <a:avLst/>
            </a:prstGeom>
            <a:noFill/>
          </p:spPr>
          <p:txBody>
            <a:bodyPr wrap="square">
              <a:spAutoFit/>
            </a:bodyPr>
            <a:lstStyle/>
            <a:p>
              <a:r>
                <a:rPr lang="en-US" sz="1050" b="1">
                  <a:solidFill>
                    <a:schemeClr val="tx1">
                      <a:lumMod val="65000"/>
                      <a:lumOff val="35000"/>
                    </a:schemeClr>
                  </a:solidFill>
                  <a:latin typeface="Arial"/>
                  <a:cs typeface="Arial"/>
                </a:rPr>
                <a:t>Step</a:t>
              </a:r>
              <a:endParaRPr lang="en-US" sz="1050">
                <a:solidFill>
                  <a:schemeClr val="tx1">
                    <a:lumMod val="65000"/>
                    <a:lumOff val="35000"/>
                  </a:schemeClr>
                </a:solidFill>
                <a:latin typeface="Arial"/>
                <a:cs typeface="Arial"/>
              </a:endParaRPr>
            </a:p>
          </p:txBody>
        </p:sp>
        <p:sp>
          <p:nvSpPr>
            <p:cNvPr id="41" name="TextBox 40">
              <a:extLst>
                <a:ext uri="{FF2B5EF4-FFF2-40B4-BE49-F238E27FC236}">
                  <a16:creationId xmlns:a16="http://schemas.microsoft.com/office/drawing/2014/main" id="{B13DA5FC-9479-7F4A-E229-7165B7EF8757}"/>
                </a:ext>
              </a:extLst>
            </p:cNvPr>
            <p:cNvSpPr txBox="1"/>
            <p:nvPr/>
          </p:nvSpPr>
          <p:spPr>
            <a:xfrm>
              <a:off x="669328" y="2576592"/>
              <a:ext cx="300190" cy="523220"/>
            </a:xfrm>
            <a:prstGeom prst="rect">
              <a:avLst/>
            </a:prstGeom>
            <a:noFill/>
          </p:spPr>
          <p:txBody>
            <a:bodyPr wrap="square">
              <a:spAutoFit/>
            </a:bodyPr>
            <a:lstStyle/>
            <a:p>
              <a:r>
                <a:rPr lang="en-US" sz="2800" b="1">
                  <a:solidFill>
                    <a:schemeClr val="bg1"/>
                  </a:solidFill>
                  <a:latin typeface="Arial"/>
                  <a:cs typeface="Arial"/>
                </a:rPr>
                <a:t>3</a:t>
              </a:r>
              <a:endParaRPr lang="en-US" sz="2800">
                <a:solidFill>
                  <a:schemeClr val="bg1"/>
                </a:solidFill>
                <a:latin typeface="Arial"/>
                <a:cs typeface="Arial"/>
              </a:endParaRPr>
            </a:p>
          </p:txBody>
        </p:sp>
      </p:grpSp>
      <p:grpSp>
        <p:nvGrpSpPr>
          <p:cNvPr id="42" name="Group 41">
            <a:extLst>
              <a:ext uri="{FF2B5EF4-FFF2-40B4-BE49-F238E27FC236}">
                <a16:creationId xmlns:a16="http://schemas.microsoft.com/office/drawing/2014/main" id="{CB66F08C-873A-90EC-5BF1-212801BC5F22}"/>
              </a:ext>
            </a:extLst>
          </p:cNvPr>
          <p:cNvGrpSpPr/>
          <p:nvPr/>
        </p:nvGrpSpPr>
        <p:grpSpPr>
          <a:xfrm>
            <a:off x="5625851" y="4636951"/>
            <a:ext cx="579478" cy="652053"/>
            <a:chOff x="558038" y="2461177"/>
            <a:chExt cx="579478" cy="652053"/>
          </a:xfrm>
        </p:grpSpPr>
        <p:sp>
          <p:nvSpPr>
            <p:cNvPr id="43" name="Oval 42">
              <a:extLst>
                <a:ext uri="{FF2B5EF4-FFF2-40B4-BE49-F238E27FC236}">
                  <a16:creationId xmlns:a16="http://schemas.microsoft.com/office/drawing/2014/main" id="{59B89C11-DCE0-9CD9-317A-E46050994A69}"/>
                </a:ext>
              </a:extLst>
            </p:cNvPr>
            <p:cNvSpPr/>
            <p:nvPr/>
          </p:nvSpPr>
          <p:spPr>
            <a:xfrm>
              <a:off x="558038" y="2461177"/>
              <a:ext cx="579478" cy="579478"/>
            </a:xfrm>
            <a:prstGeom prst="ellipse">
              <a:avLst/>
            </a:prstGeom>
            <a:solidFill>
              <a:srgbClr val="F9DF96"/>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77C630F4-DDAC-5F40-D211-85D438A54A77}"/>
                </a:ext>
              </a:extLst>
            </p:cNvPr>
            <p:cNvSpPr txBox="1"/>
            <p:nvPr/>
          </p:nvSpPr>
          <p:spPr>
            <a:xfrm>
              <a:off x="617445" y="2497000"/>
              <a:ext cx="513835" cy="253916"/>
            </a:xfrm>
            <a:prstGeom prst="rect">
              <a:avLst/>
            </a:prstGeom>
            <a:noFill/>
          </p:spPr>
          <p:txBody>
            <a:bodyPr wrap="square">
              <a:spAutoFit/>
            </a:bodyPr>
            <a:lstStyle/>
            <a:p>
              <a:r>
                <a:rPr lang="en-US" sz="1050" b="1">
                  <a:solidFill>
                    <a:schemeClr val="tx1">
                      <a:lumMod val="65000"/>
                      <a:lumOff val="35000"/>
                    </a:schemeClr>
                  </a:solidFill>
                  <a:latin typeface="Arial"/>
                  <a:cs typeface="Arial"/>
                </a:rPr>
                <a:t>Step</a:t>
              </a:r>
              <a:endParaRPr lang="en-US" sz="1050">
                <a:solidFill>
                  <a:schemeClr val="tx1">
                    <a:lumMod val="65000"/>
                    <a:lumOff val="35000"/>
                  </a:schemeClr>
                </a:solidFill>
                <a:latin typeface="Arial"/>
                <a:cs typeface="Arial"/>
              </a:endParaRPr>
            </a:p>
          </p:txBody>
        </p:sp>
        <p:sp>
          <p:nvSpPr>
            <p:cNvPr id="45" name="TextBox 44">
              <a:extLst>
                <a:ext uri="{FF2B5EF4-FFF2-40B4-BE49-F238E27FC236}">
                  <a16:creationId xmlns:a16="http://schemas.microsoft.com/office/drawing/2014/main" id="{3A4854B7-764C-5BAE-F5D6-42BE348A2535}"/>
                </a:ext>
              </a:extLst>
            </p:cNvPr>
            <p:cNvSpPr txBox="1"/>
            <p:nvPr/>
          </p:nvSpPr>
          <p:spPr>
            <a:xfrm>
              <a:off x="642307" y="2590010"/>
              <a:ext cx="300190" cy="523220"/>
            </a:xfrm>
            <a:prstGeom prst="rect">
              <a:avLst/>
            </a:prstGeom>
            <a:noFill/>
          </p:spPr>
          <p:txBody>
            <a:bodyPr wrap="square">
              <a:spAutoFit/>
            </a:bodyPr>
            <a:lstStyle/>
            <a:p>
              <a:r>
                <a:rPr lang="en-US" sz="2800" b="1">
                  <a:solidFill>
                    <a:schemeClr val="bg1"/>
                  </a:solidFill>
                  <a:latin typeface="Arial"/>
                  <a:cs typeface="Arial"/>
                </a:rPr>
                <a:t>4</a:t>
              </a:r>
              <a:endParaRPr lang="en-US" sz="2800">
                <a:solidFill>
                  <a:schemeClr val="bg1"/>
                </a:solidFill>
                <a:latin typeface="Arial"/>
                <a:cs typeface="Arial"/>
              </a:endParaRPr>
            </a:p>
          </p:txBody>
        </p:sp>
      </p:grpSp>
      <p:grpSp>
        <p:nvGrpSpPr>
          <p:cNvPr id="65" name="Group 64">
            <a:extLst>
              <a:ext uri="{FF2B5EF4-FFF2-40B4-BE49-F238E27FC236}">
                <a16:creationId xmlns:a16="http://schemas.microsoft.com/office/drawing/2014/main" id="{17376FA1-9BB2-DA13-67A1-541D2A425255}"/>
              </a:ext>
            </a:extLst>
          </p:cNvPr>
          <p:cNvGrpSpPr/>
          <p:nvPr/>
        </p:nvGrpSpPr>
        <p:grpSpPr>
          <a:xfrm>
            <a:off x="5700608" y="5655576"/>
            <a:ext cx="2717754" cy="589894"/>
            <a:chOff x="2102365" y="5488669"/>
            <a:chExt cx="2717754" cy="589894"/>
          </a:xfrm>
        </p:grpSpPr>
        <p:grpSp>
          <p:nvGrpSpPr>
            <p:cNvPr id="62" name="Group 61">
              <a:extLst>
                <a:ext uri="{FF2B5EF4-FFF2-40B4-BE49-F238E27FC236}">
                  <a16:creationId xmlns:a16="http://schemas.microsoft.com/office/drawing/2014/main" id="{1282C041-CBE1-C2E4-93BD-DF631283D46F}"/>
                </a:ext>
              </a:extLst>
            </p:cNvPr>
            <p:cNvGrpSpPr/>
            <p:nvPr/>
          </p:nvGrpSpPr>
          <p:grpSpPr>
            <a:xfrm>
              <a:off x="2102365" y="5488669"/>
              <a:ext cx="2717754" cy="357836"/>
              <a:chOff x="2102365" y="5488669"/>
              <a:chExt cx="2717754" cy="357836"/>
            </a:xfrm>
          </p:grpSpPr>
          <p:sp>
            <p:nvSpPr>
              <p:cNvPr id="61" name="Rounded Rectangle 60">
                <a:extLst>
                  <a:ext uri="{FF2B5EF4-FFF2-40B4-BE49-F238E27FC236}">
                    <a16:creationId xmlns:a16="http://schemas.microsoft.com/office/drawing/2014/main" id="{3238B04F-0905-E105-F393-9602D14F5A21}"/>
                  </a:ext>
                </a:extLst>
              </p:cNvPr>
              <p:cNvSpPr/>
              <p:nvPr/>
            </p:nvSpPr>
            <p:spPr>
              <a:xfrm>
                <a:off x="2102365" y="5488669"/>
                <a:ext cx="2538213" cy="357836"/>
              </a:xfrm>
              <a:prstGeom prst="roundRect">
                <a:avLst>
                  <a:gd name="adj" fmla="val 50000"/>
                </a:avLst>
              </a:prstGeom>
              <a:solidFill>
                <a:schemeClr val="accent2">
                  <a:lumMod val="60000"/>
                  <a:lumOff val="40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5217EBA-686A-5976-C118-7584DA115236}"/>
                  </a:ext>
                </a:extLst>
              </p:cNvPr>
              <p:cNvSpPr txBox="1"/>
              <p:nvPr/>
            </p:nvSpPr>
            <p:spPr>
              <a:xfrm>
                <a:off x="2191485" y="5519755"/>
                <a:ext cx="2628634" cy="276999"/>
              </a:xfrm>
              <a:prstGeom prst="rect">
                <a:avLst/>
              </a:prstGeom>
              <a:noFill/>
            </p:spPr>
            <p:txBody>
              <a:bodyPr wrap="square">
                <a:spAutoFit/>
              </a:bodyPr>
              <a:lstStyle/>
              <a:p>
                <a:r>
                  <a:rPr lang="en-US" sz="1200" b="1">
                    <a:solidFill>
                      <a:schemeClr val="bg1"/>
                    </a:solidFill>
                    <a:latin typeface="Arial"/>
                    <a:cs typeface="Arial"/>
                  </a:rPr>
                  <a:t>Click           </a:t>
                </a:r>
                <a:r>
                  <a:rPr lang="en-US" sz="1200" b="1">
                    <a:solidFill>
                      <a:schemeClr val="bg1"/>
                    </a:solidFill>
                    <a:latin typeface="Arial"/>
                    <a:cs typeface="Arial"/>
                    <a:hlinkClick r:id="rId4">
                      <a:extLst>
                        <a:ext uri="{A12FA001-AC4F-418D-AE19-62706E023703}">
                          <ahyp:hlinkClr xmlns:ahyp="http://schemas.microsoft.com/office/drawing/2018/hyperlinkcolor" val="tx"/>
                        </a:ext>
                      </a:extLst>
                    </a:hlinkClick>
                  </a:rPr>
                  <a:t>here</a:t>
                </a:r>
                <a:r>
                  <a:rPr lang="en-US" sz="1200" b="1">
                    <a:solidFill>
                      <a:schemeClr val="bg1"/>
                    </a:solidFill>
                    <a:latin typeface="Arial"/>
                    <a:cs typeface="Arial"/>
                  </a:rPr>
                  <a:t> to get started.</a:t>
                </a:r>
              </a:p>
            </p:txBody>
          </p:sp>
        </p:grpSp>
        <p:pic>
          <p:nvPicPr>
            <p:cNvPr id="64" name="Picture 63">
              <a:extLst>
                <a:ext uri="{FF2B5EF4-FFF2-40B4-BE49-F238E27FC236}">
                  <a16:creationId xmlns:a16="http://schemas.microsoft.com/office/drawing/2014/main" id="{7D485CA7-719D-2FDB-4157-CB570DF6C6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727" t="17471" r="30096" b="24168"/>
            <a:stretch/>
          </p:blipFill>
          <p:spPr>
            <a:xfrm>
              <a:off x="2676183" y="5528995"/>
              <a:ext cx="404358" cy="549568"/>
            </a:xfrm>
            <a:prstGeom prst="rect">
              <a:avLst/>
            </a:prstGeom>
          </p:spPr>
        </p:pic>
      </p:grpSp>
      <p:sp>
        <p:nvSpPr>
          <p:cNvPr id="2" name="TextBox 1">
            <a:extLst>
              <a:ext uri="{FF2B5EF4-FFF2-40B4-BE49-F238E27FC236}">
                <a16:creationId xmlns:a16="http://schemas.microsoft.com/office/drawing/2014/main" id="{345E449F-EF61-143B-F23C-166CDE6C1A79}"/>
              </a:ext>
            </a:extLst>
          </p:cNvPr>
          <p:cNvSpPr txBox="1"/>
          <p:nvPr/>
        </p:nvSpPr>
        <p:spPr>
          <a:xfrm>
            <a:off x="219482" y="6250076"/>
            <a:ext cx="8772628" cy="276999"/>
          </a:xfrm>
          <a:prstGeom prst="rect">
            <a:avLst/>
          </a:prstGeom>
          <a:noFill/>
        </p:spPr>
        <p:txBody>
          <a:bodyPr wrap="square">
            <a:spAutoFit/>
          </a:bodyPr>
          <a:lstStyle/>
          <a:p>
            <a:pPr algn="ctr"/>
            <a:r>
              <a:rPr lang="en-US" sz="1200">
                <a:solidFill>
                  <a:schemeClr val="tx1">
                    <a:lumMod val="65000"/>
                    <a:lumOff val="35000"/>
                  </a:schemeClr>
                </a:solidFill>
                <a:latin typeface="Arial"/>
                <a:cs typeface="Arial"/>
              </a:rPr>
              <a:t>Printed Customer Receipt Pads will be NLA upon stock depletion.</a:t>
            </a:r>
          </a:p>
        </p:txBody>
      </p:sp>
      <p:sp>
        <p:nvSpPr>
          <p:cNvPr id="4" name="TextBox 3">
            <a:extLst>
              <a:ext uri="{FF2B5EF4-FFF2-40B4-BE49-F238E27FC236}">
                <a16:creationId xmlns:a16="http://schemas.microsoft.com/office/drawing/2014/main" id="{E40986DE-4321-94A9-2087-838A85F8F50A}"/>
              </a:ext>
            </a:extLst>
          </p:cNvPr>
          <p:cNvSpPr txBox="1"/>
          <p:nvPr/>
        </p:nvSpPr>
        <p:spPr>
          <a:xfrm>
            <a:off x="5548934" y="1648007"/>
            <a:ext cx="2539894" cy="584775"/>
          </a:xfrm>
          <a:prstGeom prst="rect">
            <a:avLst/>
          </a:prstGeom>
          <a:noFill/>
        </p:spPr>
        <p:txBody>
          <a:bodyPr wrap="square">
            <a:spAutoFit/>
          </a:bodyPr>
          <a:lstStyle/>
          <a:p>
            <a:r>
              <a:rPr lang="en-US" sz="1600" b="1">
                <a:solidFill>
                  <a:schemeClr val="tx1">
                    <a:lumMod val="65000"/>
                    <a:lumOff val="35000"/>
                  </a:schemeClr>
                </a:solidFill>
                <a:latin typeface="Arial"/>
                <a:cs typeface="Arial"/>
              </a:rPr>
              <a:t>Available from </a:t>
            </a:r>
            <a:br>
              <a:rPr lang="en-US" sz="1600" b="1">
                <a:solidFill>
                  <a:schemeClr val="tx1">
                    <a:lumMod val="65000"/>
                    <a:lumOff val="35000"/>
                  </a:schemeClr>
                </a:solidFill>
                <a:latin typeface="Arial"/>
                <a:cs typeface="Arial"/>
              </a:rPr>
            </a:br>
            <a:r>
              <a:rPr lang="en-US" sz="1600" b="1">
                <a:solidFill>
                  <a:srgbClr val="C00000"/>
                </a:solidFill>
                <a:latin typeface="Arial"/>
                <a:cs typeface="Arial"/>
              </a:rPr>
              <a:t>end July 2023 </a:t>
            </a:r>
            <a:r>
              <a:rPr lang="en-US" sz="1600" b="1">
                <a:solidFill>
                  <a:schemeClr val="tx1">
                    <a:lumMod val="65000"/>
                    <a:lumOff val="35000"/>
                  </a:schemeClr>
                </a:solidFill>
                <a:latin typeface="Arial"/>
                <a:cs typeface="Arial"/>
              </a:rPr>
              <a:t>onwards</a:t>
            </a:r>
          </a:p>
        </p:txBody>
      </p:sp>
      <p:sp>
        <p:nvSpPr>
          <p:cNvPr id="47" name="TextBox 46">
            <a:extLst>
              <a:ext uri="{FF2B5EF4-FFF2-40B4-BE49-F238E27FC236}">
                <a16:creationId xmlns:a16="http://schemas.microsoft.com/office/drawing/2014/main" id="{FAE66479-504B-922D-581C-C46C63D6A147}"/>
              </a:ext>
            </a:extLst>
          </p:cNvPr>
          <p:cNvSpPr txBox="1"/>
          <p:nvPr/>
        </p:nvSpPr>
        <p:spPr>
          <a:xfrm>
            <a:off x="350607" y="133637"/>
            <a:ext cx="2148710" cy="338554"/>
          </a:xfrm>
          <a:prstGeom prst="rect">
            <a:avLst/>
          </a:prstGeom>
          <a:noFill/>
          <a:effectLst/>
        </p:spPr>
        <p:txBody>
          <a:bodyPr wrap="square" lIns="91440" tIns="45720" rIns="91440" bIns="45720" rtlCol="0" anchor="t">
            <a:spAutoFit/>
          </a:bodyPr>
          <a:lstStyle/>
          <a:p>
            <a:pPr lvl="0" algn="ctr" defTabSz="914400">
              <a:defRPr/>
            </a:pPr>
            <a:r>
              <a:rPr lang="en-US" sz="1600" b="1">
                <a:solidFill>
                  <a:schemeClr val="bg1"/>
                </a:solidFill>
                <a:latin typeface="Arial" panose="020B0604020202020204" pitchFamily="34" charset="0"/>
                <a:cs typeface="Arial" panose="020B0604020202020204" pitchFamily="34" charset="0"/>
              </a:rPr>
              <a:t>ANNOUNCEMENT</a:t>
            </a:r>
          </a:p>
        </p:txBody>
      </p:sp>
      <p:grpSp>
        <p:nvGrpSpPr>
          <p:cNvPr id="48" name="Group 47">
            <a:extLst>
              <a:ext uri="{FF2B5EF4-FFF2-40B4-BE49-F238E27FC236}">
                <a16:creationId xmlns:a16="http://schemas.microsoft.com/office/drawing/2014/main" id="{68D3ABD0-021D-2A1F-5D03-D0D448226B18}"/>
              </a:ext>
            </a:extLst>
          </p:cNvPr>
          <p:cNvGrpSpPr/>
          <p:nvPr/>
        </p:nvGrpSpPr>
        <p:grpSpPr>
          <a:xfrm>
            <a:off x="343912" y="287"/>
            <a:ext cx="2155405" cy="481758"/>
            <a:chOff x="343912" y="287"/>
            <a:chExt cx="2155405" cy="481758"/>
          </a:xfrm>
        </p:grpSpPr>
        <p:sp>
          <p:nvSpPr>
            <p:cNvPr id="49" name="Rectangle 48">
              <a:extLst>
                <a:ext uri="{FF2B5EF4-FFF2-40B4-BE49-F238E27FC236}">
                  <a16:creationId xmlns:a16="http://schemas.microsoft.com/office/drawing/2014/main" id="{1DB7451C-76E4-882A-DE39-CE0C5C720B73}"/>
                </a:ext>
              </a:extLst>
            </p:cNvPr>
            <p:cNvSpPr/>
            <p:nvPr/>
          </p:nvSpPr>
          <p:spPr>
            <a:xfrm>
              <a:off x="343912" y="287"/>
              <a:ext cx="2148710" cy="481758"/>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02B03AE9-7FA3-3E8C-8C9F-E96FB311C6CA}"/>
                </a:ext>
              </a:extLst>
            </p:cNvPr>
            <p:cNvSpPr txBox="1"/>
            <p:nvPr/>
          </p:nvSpPr>
          <p:spPr>
            <a:xfrm>
              <a:off x="350607" y="133637"/>
              <a:ext cx="2148710" cy="338554"/>
            </a:xfrm>
            <a:prstGeom prst="rect">
              <a:avLst/>
            </a:prstGeom>
            <a:noFill/>
            <a:effectLst/>
          </p:spPr>
          <p:txBody>
            <a:bodyPr wrap="square" lIns="91440" tIns="45720" rIns="91440" bIns="45720" rtlCol="0" anchor="t">
              <a:spAutoFit/>
            </a:bodyPr>
            <a:lstStyle/>
            <a:p>
              <a:pPr lvl="0" algn="ctr" defTabSz="914400">
                <a:defRPr/>
              </a:pPr>
              <a:r>
                <a:rPr lang="en-US" sz="1600" b="1">
                  <a:solidFill>
                    <a:schemeClr val="bg1"/>
                  </a:solidFill>
                  <a:latin typeface="Arial" panose="020B0604020202020204" pitchFamily="34" charset="0"/>
                  <a:cs typeface="Arial" panose="020B0604020202020204" pitchFamily="34" charset="0"/>
                </a:rPr>
                <a:t>ANNOUNCEMENT</a:t>
              </a:r>
            </a:p>
          </p:txBody>
        </p:sp>
      </p:grpSp>
      <p:grpSp>
        <p:nvGrpSpPr>
          <p:cNvPr id="46" name="Group 45">
            <a:extLst>
              <a:ext uri="{FF2B5EF4-FFF2-40B4-BE49-F238E27FC236}">
                <a16:creationId xmlns:a16="http://schemas.microsoft.com/office/drawing/2014/main" id="{019884EF-11BF-E9E5-0461-58B5A6210313}"/>
              </a:ext>
            </a:extLst>
          </p:cNvPr>
          <p:cNvGrpSpPr/>
          <p:nvPr/>
        </p:nvGrpSpPr>
        <p:grpSpPr>
          <a:xfrm>
            <a:off x="546764" y="1720317"/>
            <a:ext cx="4203307" cy="4238806"/>
            <a:chOff x="546764" y="1727631"/>
            <a:chExt cx="4203307" cy="4238806"/>
          </a:xfrm>
        </p:grpSpPr>
        <p:pic>
          <p:nvPicPr>
            <p:cNvPr id="15" name="Picture 14" descr="A screen shot of a phone&#10;&#10;Description automatically generated with low confidence">
              <a:extLst>
                <a:ext uri="{FF2B5EF4-FFF2-40B4-BE49-F238E27FC236}">
                  <a16:creationId xmlns:a16="http://schemas.microsoft.com/office/drawing/2014/main" id="{970ADC3F-D205-14A6-7742-1258824AEB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764" y="1727631"/>
              <a:ext cx="2184442" cy="4228886"/>
            </a:xfrm>
            <a:prstGeom prst="rect">
              <a:avLst/>
            </a:prstGeom>
          </p:spPr>
        </p:pic>
        <p:pic>
          <p:nvPicPr>
            <p:cNvPr id="37" name="Picture 36" descr="A picture containing text, screenshot, mobile phone&#10;&#10;Description automatically generated">
              <a:extLst>
                <a:ext uri="{FF2B5EF4-FFF2-40B4-BE49-F238E27FC236}">
                  <a16:creationId xmlns:a16="http://schemas.microsoft.com/office/drawing/2014/main" id="{8BA09235-CF50-9BE6-EE75-A2E60B04D1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5629" y="1737551"/>
              <a:ext cx="2184442" cy="4228886"/>
            </a:xfrm>
            <a:prstGeom prst="rect">
              <a:avLst/>
            </a:prstGeom>
          </p:spPr>
        </p:pic>
      </p:grpSp>
    </p:spTree>
    <p:extLst>
      <p:ext uri="{BB962C8B-B14F-4D97-AF65-F5344CB8AC3E}">
        <p14:creationId xmlns:p14="http://schemas.microsoft.com/office/powerpoint/2010/main" val="2419408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0CB40D2-0B54-C5B7-0F1C-D3A498CBFDA1}"/>
              </a:ext>
            </a:extLst>
          </p:cNvPr>
          <p:cNvGrpSpPr/>
          <p:nvPr/>
        </p:nvGrpSpPr>
        <p:grpSpPr>
          <a:xfrm>
            <a:off x="190137" y="1157251"/>
            <a:ext cx="8775991" cy="5048440"/>
            <a:chOff x="190137" y="1157251"/>
            <a:chExt cx="8775991" cy="5048440"/>
          </a:xfrm>
        </p:grpSpPr>
        <p:pic>
          <p:nvPicPr>
            <p:cNvPr id="12" name="Picture 11">
              <a:extLst>
                <a:ext uri="{FF2B5EF4-FFF2-40B4-BE49-F238E27FC236}">
                  <a16:creationId xmlns:a16="http://schemas.microsoft.com/office/drawing/2014/main" id="{4FEA70AF-8E59-62EB-8AAF-1EA5691CFC36}"/>
                </a:ext>
              </a:extLst>
            </p:cNvPr>
            <p:cNvPicPr>
              <a:picLocks noChangeAspect="1"/>
            </p:cNvPicPr>
            <p:nvPr/>
          </p:nvPicPr>
          <p:blipFill rotWithShape="1">
            <a:blip r:embed="rId2">
              <a:extLst>
                <a:ext uri="{28A0092B-C50C-407E-A947-70E740481C1C}">
                  <a14:useLocalDpi xmlns:a14="http://schemas.microsoft.com/office/drawing/2010/main" val="0"/>
                </a:ext>
              </a:extLst>
            </a:blip>
            <a:srcRect l="13543" t="3180" r="2449" b="2757"/>
            <a:stretch/>
          </p:blipFill>
          <p:spPr>
            <a:xfrm>
              <a:off x="190137" y="1157251"/>
              <a:ext cx="8775991" cy="5048440"/>
            </a:xfrm>
            <a:prstGeom prst="rect">
              <a:avLst/>
            </a:prstGeom>
          </p:spPr>
        </p:pic>
        <p:pic>
          <p:nvPicPr>
            <p:cNvPr id="13" name="Picture 12">
              <a:extLst>
                <a:ext uri="{FF2B5EF4-FFF2-40B4-BE49-F238E27FC236}">
                  <a16:creationId xmlns:a16="http://schemas.microsoft.com/office/drawing/2014/main" id="{F51CAE62-7F56-073B-1D5C-DFE12FF0BB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499" b="8534"/>
            <a:stretch/>
          </p:blipFill>
          <p:spPr>
            <a:xfrm>
              <a:off x="4210693" y="1360654"/>
              <a:ext cx="2783435" cy="2219310"/>
            </a:xfrm>
            <a:prstGeom prst="rect">
              <a:avLst/>
            </a:prstGeom>
          </p:spPr>
        </p:pic>
      </p:grpSp>
      <p:sp>
        <p:nvSpPr>
          <p:cNvPr id="66" name="Rectangle 65">
            <a:extLst>
              <a:ext uri="{FF2B5EF4-FFF2-40B4-BE49-F238E27FC236}">
                <a16:creationId xmlns:a16="http://schemas.microsoft.com/office/drawing/2014/main" id="{591EE9A1-6C70-E7E8-CCC1-B4429CD54DC4}"/>
              </a:ext>
            </a:extLst>
          </p:cNvPr>
          <p:cNvSpPr/>
          <p:nvPr/>
        </p:nvSpPr>
        <p:spPr>
          <a:xfrm>
            <a:off x="189186" y="6205691"/>
            <a:ext cx="8781195" cy="55419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5B404D8D-B041-D935-2099-FD8BF0346886}"/>
              </a:ext>
            </a:extLst>
          </p:cNvPr>
          <p:cNvSpPr/>
          <p:nvPr/>
        </p:nvSpPr>
        <p:spPr>
          <a:xfrm>
            <a:off x="192261" y="238895"/>
            <a:ext cx="8778120" cy="91835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AD4BB23E-7526-78F6-2F25-588A91A8E13E}"/>
              </a:ext>
            </a:extLst>
          </p:cNvPr>
          <p:cNvSpPr txBox="1"/>
          <p:nvPr/>
        </p:nvSpPr>
        <p:spPr>
          <a:xfrm>
            <a:off x="3674962" y="5121845"/>
            <a:ext cx="3135200" cy="523220"/>
          </a:xfrm>
          <a:prstGeom prst="rect">
            <a:avLst/>
          </a:prstGeom>
          <a:noFill/>
        </p:spPr>
        <p:txBody>
          <a:bodyPr wrap="square" lIns="91440" tIns="45720" rIns="91440" bIns="45720" rtlCol="0" anchor="t">
            <a:spAutoFit/>
          </a:bodyPr>
          <a:lstStyle/>
          <a:p>
            <a:pPr algn="r"/>
            <a:r>
              <a:rPr lang="en-US" sz="1400" b="1">
                <a:solidFill>
                  <a:schemeClr val="accent5">
                    <a:lumMod val="75000"/>
                  </a:schemeClr>
                </a:solidFill>
                <a:latin typeface="Arial" panose="020B0604020202020204" pitchFamily="34" charset="0"/>
                <a:cs typeface="Arial" panose="020B0604020202020204" pitchFamily="34" charset="0"/>
              </a:rPr>
              <a:t>C</a:t>
            </a:r>
            <a:r>
              <a:rPr lang="en-US" sz="1400" b="1" i="0">
                <a:solidFill>
                  <a:schemeClr val="accent5">
                    <a:lumMod val="75000"/>
                  </a:schemeClr>
                </a:solidFill>
                <a:effectLst/>
                <a:latin typeface="Arial" panose="020B0604020202020204" pitchFamily="34" charset="0"/>
                <a:cs typeface="Arial" panose="020B0604020202020204" pitchFamily="34" charset="0"/>
              </a:rPr>
              <a:t>heck your email today </a:t>
            </a:r>
            <a:r>
              <a:rPr lang="en-US" sz="1400" b="0" i="0">
                <a:solidFill>
                  <a:schemeClr val="accent5">
                    <a:lumMod val="75000"/>
                  </a:schemeClr>
                </a:solidFill>
                <a:effectLst/>
                <a:latin typeface="Arial" panose="020B0604020202020204" pitchFamily="34" charset="0"/>
                <a:cs typeface="Arial" panose="020B0604020202020204" pitchFamily="34" charset="0"/>
              </a:rPr>
              <a:t>to see if you're one of the lucky ones!</a:t>
            </a:r>
            <a:endParaRPr lang="en-US" sz="1400">
              <a:solidFill>
                <a:schemeClr val="accent5">
                  <a:lumMod val="75000"/>
                </a:schemeClr>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04284A64-DA53-3990-F950-CCAA25959499}"/>
              </a:ext>
            </a:extLst>
          </p:cNvPr>
          <p:cNvSpPr txBox="1"/>
          <p:nvPr/>
        </p:nvSpPr>
        <p:spPr>
          <a:xfrm>
            <a:off x="3644094" y="6282734"/>
            <a:ext cx="5168729" cy="400110"/>
          </a:xfrm>
          <a:prstGeom prst="rect">
            <a:avLst/>
          </a:prstGeom>
          <a:noFill/>
        </p:spPr>
        <p:txBody>
          <a:bodyPr wrap="square" rtlCol="0">
            <a:spAutoFit/>
          </a:bodyPr>
          <a:lstStyle/>
          <a:p>
            <a:pPr algn="r"/>
            <a:r>
              <a:rPr lang="en-US" sz="1000">
                <a:solidFill>
                  <a:schemeClr val="bg1"/>
                </a:solidFill>
                <a:latin typeface="Arial" panose="020B0604020202020204" pitchFamily="34" charset="0"/>
                <a:cs typeface="Arial" panose="020B0604020202020204" pitchFamily="34" charset="0"/>
              </a:rPr>
              <a:t>T&amp;Cs apply. Please take note that this campaign is NOT open to all. Only randomly selected ABOs and APCs will receive the email. Promo valid for online purchase only.</a:t>
            </a:r>
          </a:p>
        </p:txBody>
      </p:sp>
      <p:sp>
        <p:nvSpPr>
          <p:cNvPr id="32" name="TextBox 31">
            <a:extLst>
              <a:ext uri="{FF2B5EF4-FFF2-40B4-BE49-F238E27FC236}">
                <a16:creationId xmlns:a16="http://schemas.microsoft.com/office/drawing/2014/main" id="{5D72A557-F40A-4A62-DE1C-8DE42E538827}"/>
              </a:ext>
            </a:extLst>
          </p:cNvPr>
          <p:cNvSpPr txBox="1"/>
          <p:nvPr/>
        </p:nvSpPr>
        <p:spPr>
          <a:xfrm>
            <a:off x="205657" y="352186"/>
            <a:ext cx="8751328" cy="707886"/>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Watch your inbox – there could be a very special </a:t>
            </a:r>
            <a:br>
              <a:rPr lang="en-US" sz="2000" b="1">
                <a:solidFill>
                  <a:schemeClr val="bg1"/>
                </a:solidFill>
                <a:latin typeface="Arial" panose="020B0604020202020204" pitchFamily="34" charset="0"/>
                <a:cs typeface="Arial" panose="020B0604020202020204" pitchFamily="34" charset="0"/>
              </a:rPr>
            </a:br>
            <a:r>
              <a:rPr lang="en-US" sz="2000" b="1">
                <a:solidFill>
                  <a:schemeClr val="bg1"/>
                </a:solidFill>
                <a:latin typeface="Arial" panose="020B0604020202020204" pitchFamily="34" charset="0"/>
                <a:cs typeface="Arial" panose="020B0604020202020204" pitchFamily="34" charset="0"/>
              </a:rPr>
              <a:t>ARTISTRY Promo for you or your downline!</a:t>
            </a:r>
            <a:endParaRPr lang="en-GB" sz="2000" b="1">
              <a:solidFill>
                <a:schemeClr val="bg1"/>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F3BDCCCE-F13D-A6FF-4F2F-AB742441A602}"/>
              </a:ext>
            </a:extLst>
          </p:cNvPr>
          <p:cNvSpPr txBox="1"/>
          <p:nvPr/>
        </p:nvSpPr>
        <p:spPr>
          <a:xfrm>
            <a:off x="4434496" y="3802309"/>
            <a:ext cx="4008937" cy="954107"/>
          </a:xfrm>
          <a:prstGeom prst="rect">
            <a:avLst/>
          </a:prstGeom>
          <a:noFill/>
        </p:spPr>
        <p:txBody>
          <a:bodyPr wrap="square" lIns="91440" tIns="45720" rIns="91440" bIns="45720" rtlCol="0" anchor="t">
            <a:spAutoFit/>
          </a:bodyPr>
          <a:lstStyle/>
          <a:p>
            <a:r>
              <a:rPr lang="en-US" sz="1400">
                <a:solidFill>
                  <a:schemeClr val="bg2">
                    <a:lumMod val="50000"/>
                  </a:schemeClr>
                </a:solidFill>
                <a:latin typeface="Arial"/>
                <a:cs typeface="Arial"/>
              </a:rPr>
              <a:t>As part of a CRM campaign happening from </a:t>
            </a:r>
            <a:br>
              <a:rPr lang="en-US" sz="1400">
                <a:solidFill>
                  <a:schemeClr val="bg2">
                    <a:lumMod val="50000"/>
                  </a:schemeClr>
                </a:solidFill>
                <a:latin typeface="Arial"/>
                <a:cs typeface="Arial"/>
              </a:rPr>
            </a:br>
            <a:r>
              <a:rPr lang="en-US" sz="1400">
                <a:solidFill>
                  <a:schemeClr val="bg2">
                    <a:lumMod val="50000"/>
                  </a:schemeClr>
                </a:solidFill>
                <a:latin typeface="Arial"/>
                <a:cs typeface="Arial"/>
              </a:rPr>
              <a:t>1 – 31 Jul 2023, </a:t>
            </a:r>
            <a:r>
              <a:rPr lang="en-US" sz="1400" b="1">
                <a:solidFill>
                  <a:schemeClr val="accent5">
                    <a:lumMod val="75000"/>
                  </a:schemeClr>
                </a:solidFill>
                <a:latin typeface="Arial"/>
                <a:cs typeface="Arial"/>
              </a:rPr>
              <a:t>randomly selected</a:t>
            </a:r>
            <a:r>
              <a:rPr lang="en-US" sz="1400" b="1" i="0">
                <a:solidFill>
                  <a:schemeClr val="accent5">
                    <a:lumMod val="75000"/>
                  </a:schemeClr>
                </a:solidFill>
                <a:effectLst/>
                <a:latin typeface="Arial"/>
                <a:cs typeface="Arial"/>
              </a:rPr>
              <a:t> ABOs and APCs</a:t>
            </a:r>
            <a:r>
              <a:rPr lang="en-US" sz="1400" b="0" i="0">
                <a:solidFill>
                  <a:srgbClr val="8BBBB5"/>
                </a:solidFill>
                <a:effectLst/>
                <a:latin typeface="Arial"/>
                <a:cs typeface="Arial"/>
              </a:rPr>
              <a:t> </a:t>
            </a:r>
            <a:r>
              <a:rPr lang="en-US" sz="1400" b="0" i="0">
                <a:solidFill>
                  <a:schemeClr val="bg2">
                    <a:lumMod val="50000"/>
                  </a:schemeClr>
                </a:solidFill>
                <a:effectLst/>
                <a:latin typeface="Arial"/>
                <a:cs typeface="Arial"/>
              </a:rPr>
              <a:t>will receive an email from us with a special ARTISTRY Promo.</a:t>
            </a:r>
          </a:p>
        </p:txBody>
      </p:sp>
      <p:grpSp>
        <p:nvGrpSpPr>
          <p:cNvPr id="37" name="Group 36">
            <a:extLst>
              <a:ext uri="{FF2B5EF4-FFF2-40B4-BE49-F238E27FC236}">
                <a16:creationId xmlns:a16="http://schemas.microsoft.com/office/drawing/2014/main" id="{8C7586D1-53FF-83A1-3AB8-BB88459A5521}"/>
              </a:ext>
            </a:extLst>
          </p:cNvPr>
          <p:cNvGrpSpPr/>
          <p:nvPr/>
        </p:nvGrpSpPr>
        <p:grpSpPr>
          <a:xfrm rot="20721185">
            <a:off x="7641770" y="495956"/>
            <a:ext cx="979462" cy="660184"/>
            <a:chOff x="-3158814" y="1310055"/>
            <a:chExt cx="1376947" cy="928099"/>
          </a:xfrm>
        </p:grpSpPr>
        <p:sp>
          <p:nvSpPr>
            <p:cNvPr id="39" name="Rounded Rectangle 38">
              <a:extLst>
                <a:ext uri="{FF2B5EF4-FFF2-40B4-BE49-F238E27FC236}">
                  <a16:creationId xmlns:a16="http://schemas.microsoft.com/office/drawing/2014/main" id="{436728CD-2391-CCAD-25AD-609C6624355A}"/>
                </a:ext>
              </a:extLst>
            </p:cNvPr>
            <p:cNvSpPr/>
            <p:nvPr/>
          </p:nvSpPr>
          <p:spPr>
            <a:xfrm>
              <a:off x="-3158814" y="1310055"/>
              <a:ext cx="1376947" cy="928099"/>
            </a:xfrm>
            <a:prstGeom prst="roundRect">
              <a:avLst>
                <a:gd name="adj" fmla="val 1333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874B3A6F-EB08-EA44-9C91-07A13169A670}"/>
                </a:ext>
              </a:extLst>
            </p:cNvPr>
            <p:cNvSpPr txBox="1"/>
            <p:nvPr/>
          </p:nvSpPr>
          <p:spPr>
            <a:xfrm>
              <a:off x="-2397531" y="1656042"/>
              <a:ext cx="259698" cy="356960"/>
            </a:xfrm>
            <a:prstGeom prst="rect">
              <a:avLst/>
            </a:prstGeom>
            <a:noFill/>
          </p:spPr>
          <p:txBody>
            <a:bodyPr wrap="none" rtlCol="0">
              <a:spAutoFit/>
            </a:bodyPr>
            <a:lstStyle/>
            <a:p>
              <a:endParaRPr lang="en-US" sz="1050">
                <a:solidFill>
                  <a:schemeClr val="bg1"/>
                </a:solidFill>
              </a:endParaRPr>
            </a:p>
          </p:txBody>
        </p:sp>
        <p:sp>
          <p:nvSpPr>
            <p:cNvPr id="41" name="TextBox 40">
              <a:extLst>
                <a:ext uri="{FF2B5EF4-FFF2-40B4-BE49-F238E27FC236}">
                  <a16:creationId xmlns:a16="http://schemas.microsoft.com/office/drawing/2014/main" id="{85BB7FF8-6FCC-F5E8-9D76-BA2B5B523A91}"/>
                </a:ext>
              </a:extLst>
            </p:cNvPr>
            <p:cNvSpPr txBox="1"/>
            <p:nvPr/>
          </p:nvSpPr>
          <p:spPr>
            <a:xfrm>
              <a:off x="-2972056" y="1378560"/>
              <a:ext cx="1070528" cy="324508"/>
            </a:xfrm>
            <a:prstGeom prst="rect">
              <a:avLst/>
            </a:prstGeom>
            <a:noFill/>
          </p:spPr>
          <p:txBody>
            <a:bodyPr wrap="square">
              <a:spAutoFit/>
            </a:bodyPr>
            <a:lstStyle/>
            <a:p>
              <a:r>
                <a:rPr lang="en-US" sz="900">
                  <a:solidFill>
                    <a:schemeClr val="bg1"/>
                  </a:solidFill>
                  <a:latin typeface="Arial" panose="020B0604020202020204" pitchFamily="34" charset="0"/>
                  <a:cs typeface="Arial" panose="020B0604020202020204" pitchFamily="34" charset="0"/>
                </a:rPr>
                <a:t>ARTISTRY</a:t>
              </a:r>
              <a:endParaRPr lang="en-US" sz="1050">
                <a:solidFill>
                  <a:schemeClr val="bg1"/>
                </a:solidFill>
              </a:endParaRPr>
            </a:p>
          </p:txBody>
        </p:sp>
      </p:grpSp>
      <p:grpSp>
        <p:nvGrpSpPr>
          <p:cNvPr id="31" name="Group 30">
            <a:extLst>
              <a:ext uri="{FF2B5EF4-FFF2-40B4-BE49-F238E27FC236}">
                <a16:creationId xmlns:a16="http://schemas.microsoft.com/office/drawing/2014/main" id="{AD18C4BA-1DAE-C213-C31F-D410778FC604}"/>
              </a:ext>
            </a:extLst>
          </p:cNvPr>
          <p:cNvGrpSpPr/>
          <p:nvPr/>
        </p:nvGrpSpPr>
        <p:grpSpPr>
          <a:xfrm>
            <a:off x="231377" y="155364"/>
            <a:ext cx="1370226" cy="1001886"/>
            <a:chOff x="3587572" y="1403310"/>
            <a:chExt cx="990049" cy="723907"/>
          </a:xfrm>
        </p:grpSpPr>
        <p:pic>
          <p:nvPicPr>
            <p:cNvPr id="35" name="Picture 34">
              <a:extLst>
                <a:ext uri="{FF2B5EF4-FFF2-40B4-BE49-F238E27FC236}">
                  <a16:creationId xmlns:a16="http://schemas.microsoft.com/office/drawing/2014/main" id="{9D0BB84E-DC57-3CF8-94D5-7A071BA7B9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7572" y="1403310"/>
              <a:ext cx="990049" cy="723907"/>
            </a:xfrm>
            <a:prstGeom prst="rect">
              <a:avLst/>
            </a:prstGeom>
          </p:spPr>
        </p:pic>
        <p:grpSp>
          <p:nvGrpSpPr>
            <p:cNvPr id="45" name="Group 44">
              <a:extLst>
                <a:ext uri="{FF2B5EF4-FFF2-40B4-BE49-F238E27FC236}">
                  <a16:creationId xmlns:a16="http://schemas.microsoft.com/office/drawing/2014/main" id="{E51F44A8-2BD4-852A-7513-55AFAFF20751}"/>
                </a:ext>
              </a:extLst>
            </p:cNvPr>
            <p:cNvGrpSpPr/>
            <p:nvPr/>
          </p:nvGrpSpPr>
          <p:grpSpPr>
            <a:xfrm>
              <a:off x="4310359" y="1505097"/>
              <a:ext cx="225538" cy="204158"/>
              <a:chOff x="4935511" y="-537689"/>
              <a:chExt cx="225538" cy="204158"/>
            </a:xfrm>
          </p:grpSpPr>
          <p:sp>
            <p:nvSpPr>
              <p:cNvPr id="48" name="Oval 47">
                <a:extLst>
                  <a:ext uri="{FF2B5EF4-FFF2-40B4-BE49-F238E27FC236}">
                    <a16:creationId xmlns:a16="http://schemas.microsoft.com/office/drawing/2014/main" id="{6D161667-D499-9AFD-512B-6E6FE7BE5C94}"/>
                  </a:ext>
                </a:extLst>
              </p:cNvPr>
              <p:cNvSpPr/>
              <p:nvPr/>
            </p:nvSpPr>
            <p:spPr>
              <a:xfrm>
                <a:off x="4935511" y="-524656"/>
                <a:ext cx="191125" cy="1911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01E41226-40D4-67EC-C6A5-CADE6DAA5788}"/>
                  </a:ext>
                </a:extLst>
              </p:cNvPr>
              <p:cNvSpPr txBox="1"/>
              <p:nvPr/>
            </p:nvSpPr>
            <p:spPr>
              <a:xfrm>
                <a:off x="4939944" y="-537689"/>
                <a:ext cx="221105" cy="200144"/>
              </a:xfrm>
              <a:prstGeom prst="rect">
                <a:avLst/>
              </a:prstGeom>
              <a:noFill/>
            </p:spPr>
            <p:txBody>
              <a:bodyPr wrap="square" rtlCol="0">
                <a:spAutoFit/>
              </a:bodyPr>
              <a:lstStyle/>
              <a:p>
                <a:r>
                  <a:rPr lang="en-US" sz="1200" b="1">
                    <a:solidFill>
                      <a:schemeClr val="bg1"/>
                    </a:solidFill>
                    <a:latin typeface="Arial" panose="020B0604020202020204" pitchFamily="34" charset="0"/>
                    <a:cs typeface="Arial" panose="020B0604020202020204" pitchFamily="34" charset="0"/>
                  </a:rPr>
                  <a:t>1</a:t>
                </a:r>
                <a:endParaRPr lang="en-GB" sz="3200" b="1">
                  <a:solidFill>
                    <a:schemeClr val="bg1"/>
                  </a:solidFill>
                  <a:latin typeface="Arial" panose="020B0604020202020204" pitchFamily="34" charset="0"/>
                  <a:cs typeface="Arial" panose="020B0604020202020204" pitchFamily="34" charset="0"/>
                </a:endParaRPr>
              </a:p>
            </p:txBody>
          </p:sp>
        </p:grpSp>
      </p:grpSp>
      <p:pic>
        <p:nvPicPr>
          <p:cNvPr id="82" name="Picture 81">
            <a:extLst>
              <a:ext uri="{FF2B5EF4-FFF2-40B4-BE49-F238E27FC236}">
                <a16:creationId xmlns:a16="http://schemas.microsoft.com/office/drawing/2014/main" id="{8E241923-6AE6-E2DC-B2EC-1858A08A8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8654" y="4919279"/>
            <a:ext cx="1591525" cy="931211"/>
          </a:xfrm>
          <a:prstGeom prst="rect">
            <a:avLst/>
          </a:prstGeom>
        </p:spPr>
      </p:pic>
      <p:sp>
        <p:nvSpPr>
          <p:cNvPr id="3" name="TextBox 2">
            <a:extLst>
              <a:ext uri="{FF2B5EF4-FFF2-40B4-BE49-F238E27FC236}">
                <a16:creationId xmlns:a16="http://schemas.microsoft.com/office/drawing/2014/main" id="{1083E09D-6364-F143-0A74-F8BCE1FC5FA9}"/>
              </a:ext>
            </a:extLst>
          </p:cNvPr>
          <p:cNvSpPr txBox="1"/>
          <p:nvPr/>
        </p:nvSpPr>
        <p:spPr>
          <a:xfrm rot="20671074">
            <a:off x="7689089" y="646556"/>
            <a:ext cx="939681" cy="400110"/>
          </a:xfrm>
          <a:prstGeom prst="rect">
            <a:avLst/>
          </a:prstGeom>
          <a:noFill/>
        </p:spPr>
        <p:txBody>
          <a:bodyPr wrap="none" rtlCol="0">
            <a:spAutoFit/>
          </a:bodyPr>
          <a:lstStyle/>
          <a:p>
            <a:r>
              <a:rPr lang="en-US" sz="2000">
                <a:solidFill>
                  <a:schemeClr val="bg1"/>
                </a:solidFill>
                <a:latin typeface="Arial" panose="020B0604020202020204" pitchFamily="34" charset="0"/>
                <a:cs typeface="Arial" panose="020B0604020202020204" pitchFamily="34" charset="0"/>
              </a:rPr>
              <a:t>Promo</a:t>
            </a:r>
            <a:endParaRPr lang="en-US" sz="1050">
              <a:solidFill>
                <a:schemeClr val="bg1"/>
              </a:solidFill>
            </a:endParaRPr>
          </a:p>
        </p:txBody>
      </p:sp>
    </p:spTree>
    <p:extLst>
      <p:ext uri="{BB962C8B-B14F-4D97-AF65-F5344CB8AC3E}">
        <p14:creationId xmlns:p14="http://schemas.microsoft.com/office/powerpoint/2010/main" val="1702042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3C2C14-7F56-5DDE-C27E-D477FA18407C}"/>
              </a:ext>
            </a:extLst>
          </p:cNvPr>
          <p:cNvPicPr>
            <a:picLocks noChangeAspect="1"/>
          </p:cNvPicPr>
          <p:nvPr/>
        </p:nvPicPr>
        <p:blipFill>
          <a:blip r:embed="rId3">
            <a:extLst>
              <a:ext uri="{28A0092B-C50C-407E-A947-70E740481C1C}">
                <a14:useLocalDpi xmlns:a14="http://schemas.microsoft.com/office/drawing/2010/main" val="0"/>
              </a:ext>
            </a:extLst>
          </a:blip>
          <a:srcRect l="4435" r="4435"/>
          <a:stretch/>
        </p:blipFill>
        <p:spPr>
          <a:xfrm>
            <a:off x="204004" y="238895"/>
            <a:ext cx="8806368" cy="6442322"/>
          </a:xfrm>
          <a:prstGeom prst="rect">
            <a:avLst/>
          </a:prstGeom>
        </p:spPr>
      </p:pic>
      <p:sp>
        <p:nvSpPr>
          <p:cNvPr id="31" name="Rounded Rectangle 30">
            <a:extLst>
              <a:ext uri="{FF2B5EF4-FFF2-40B4-BE49-F238E27FC236}">
                <a16:creationId xmlns:a16="http://schemas.microsoft.com/office/drawing/2014/main" id="{7D25FB89-5304-1CF7-DC49-98BB43345F72}"/>
              </a:ext>
            </a:extLst>
          </p:cNvPr>
          <p:cNvSpPr/>
          <p:nvPr/>
        </p:nvSpPr>
        <p:spPr>
          <a:xfrm>
            <a:off x="-10015869" y="-1170982"/>
            <a:ext cx="8272129" cy="1141917"/>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D72A557-F40A-4A62-DE1C-8DE42E538827}"/>
              </a:ext>
            </a:extLst>
          </p:cNvPr>
          <p:cNvSpPr txBox="1"/>
          <p:nvPr/>
        </p:nvSpPr>
        <p:spPr>
          <a:xfrm>
            <a:off x="-8915005" y="2155353"/>
            <a:ext cx="4680987" cy="3093154"/>
          </a:xfrm>
          <a:prstGeom prst="rect">
            <a:avLst/>
          </a:prstGeom>
          <a:noFill/>
        </p:spPr>
        <p:txBody>
          <a:bodyPr wrap="square" lIns="91440" tIns="45720" rIns="91440" bIns="45720" rtlCol="0" anchor="t">
            <a:spAutoFit/>
          </a:bodyPr>
          <a:lstStyle/>
          <a:p>
            <a:pPr algn="ctr"/>
            <a:r>
              <a:rPr lang="en-US" sz="4000" b="1">
                <a:solidFill>
                  <a:srgbClr val="00A699"/>
                </a:solidFill>
                <a:latin typeface="Arial"/>
                <a:cs typeface="Arial"/>
              </a:rPr>
              <a:t>LEARN FROM THE BEST </a:t>
            </a:r>
          </a:p>
          <a:p>
            <a:pPr algn="ctr"/>
            <a:r>
              <a:rPr lang="en-US" sz="2300" b="1">
                <a:solidFill>
                  <a:srgbClr val="00A699"/>
                </a:solidFill>
                <a:latin typeface="Arial"/>
                <a:cs typeface="Arial"/>
              </a:rPr>
              <a:t>6 teams of our finest Home Tech Leaders share their expertise and show us what it takes to make it to the top with </a:t>
            </a:r>
            <a:r>
              <a:rPr lang="en-US" sz="2300" b="1" err="1">
                <a:solidFill>
                  <a:srgbClr val="00A699"/>
                </a:solidFill>
                <a:latin typeface="Arial"/>
                <a:cs typeface="Arial"/>
              </a:rPr>
              <a:t>eSpring</a:t>
            </a:r>
            <a:r>
              <a:rPr lang="en-US" sz="2300" b="1">
                <a:solidFill>
                  <a:srgbClr val="00A699"/>
                </a:solidFill>
                <a:latin typeface="Arial"/>
                <a:cs typeface="Arial"/>
              </a:rPr>
              <a:t> &amp; Atmosphere</a:t>
            </a:r>
            <a:endParaRPr lang="en-GB" sz="4000" b="1">
              <a:solidFill>
                <a:srgbClr val="00A699"/>
              </a:solidFill>
              <a:latin typeface="Arial"/>
              <a:cs typeface="Arial"/>
            </a:endParaRPr>
          </a:p>
        </p:txBody>
      </p:sp>
      <p:sp>
        <p:nvSpPr>
          <p:cNvPr id="3" name="Rectangle 2">
            <a:extLst>
              <a:ext uri="{FF2B5EF4-FFF2-40B4-BE49-F238E27FC236}">
                <a16:creationId xmlns:a16="http://schemas.microsoft.com/office/drawing/2014/main" id="{5EED55FB-6917-9E6A-4BB1-D330ABEF059D}"/>
              </a:ext>
            </a:extLst>
          </p:cNvPr>
          <p:cNvSpPr/>
          <p:nvPr/>
        </p:nvSpPr>
        <p:spPr>
          <a:xfrm>
            <a:off x="-9399087" y="6146529"/>
            <a:ext cx="8806368" cy="387861"/>
          </a:xfrm>
          <a:prstGeom prst="rect">
            <a:avLst/>
          </a:prstGeom>
          <a:solidFill>
            <a:srgbClr val="D8F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BA3C696-E072-C718-F5FF-49989E25D4AF}"/>
              </a:ext>
            </a:extLst>
          </p:cNvPr>
          <p:cNvSpPr/>
          <p:nvPr/>
        </p:nvSpPr>
        <p:spPr>
          <a:xfrm>
            <a:off x="-9511735" y="5679920"/>
            <a:ext cx="4400628" cy="323165"/>
          </a:xfrm>
          <a:prstGeom prst="rect">
            <a:avLst/>
          </a:prstGeom>
        </p:spPr>
        <p:txBody>
          <a:bodyPr wrap="square" lIns="91440" tIns="45720" rIns="91440" bIns="45720" anchor="t">
            <a:spAutoFit/>
          </a:bodyPr>
          <a:lstStyle/>
          <a:p>
            <a:pPr algn="ctr"/>
            <a:r>
              <a:rPr lang="en-US" sz="1500" b="1">
                <a:solidFill>
                  <a:schemeClr val="bg2">
                    <a:lumMod val="25000"/>
                  </a:schemeClr>
                </a:solidFill>
                <a:latin typeface="Arial Narrow" panose="020B0604020202020204" pitchFamily="34" charset="0"/>
                <a:ea typeface="+mn-lt"/>
                <a:cs typeface="Arial Narrow" panose="020B0604020202020204" pitchFamily="34" charset="0"/>
              </a:rPr>
              <a:t>CATCH IT ON </a:t>
            </a:r>
            <a:r>
              <a:rPr lang="en-US" sz="1500" b="1">
                <a:solidFill>
                  <a:schemeClr val="bg2">
                    <a:lumMod val="25000"/>
                  </a:schemeClr>
                </a:solidFill>
                <a:latin typeface="Arial Narrow" panose="020B0604020202020204" pitchFamily="34" charset="0"/>
                <a:ea typeface="+mn-lt"/>
                <a:cs typeface="Arial Narrow" panose="020B0604020202020204" pitchFamily="34" charset="0"/>
                <a:hlinkClick r:id="rId4"/>
              </a:rPr>
              <a:t>FACEBOOK LIVE</a:t>
            </a:r>
            <a:r>
              <a:rPr lang="en-US" sz="1500" b="1">
                <a:latin typeface="Arial Narrow"/>
                <a:ea typeface="+mn-lt"/>
                <a:cs typeface="Arial Narrow" panose="020B0604020202020204" pitchFamily="34" charset="0"/>
              </a:rPr>
              <a:t> (20 JULY 2023, 8PM)</a:t>
            </a:r>
            <a:endParaRPr lang="en-US" sz="1500" b="1">
              <a:latin typeface="Arial Narrow" panose="020B0604020202020204" pitchFamily="34" charset="0"/>
              <a:ea typeface="+mn-lt"/>
              <a:cs typeface="Arial Narrow" panose="020B0604020202020204" pitchFamily="34" charset="0"/>
            </a:endParaRPr>
          </a:p>
        </p:txBody>
      </p:sp>
      <p:sp>
        <p:nvSpPr>
          <p:cNvPr id="34" name="Rectangle 33">
            <a:extLst>
              <a:ext uri="{FF2B5EF4-FFF2-40B4-BE49-F238E27FC236}">
                <a16:creationId xmlns:a16="http://schemas.microsoft.com/office/drawing/2014/main" id="{84A66C79-B464-D4BF-3954-4276CC3C9C04}"/>
              </a:ext>
            </a:extLst>
          </p:cNvPr>
          <p:cNvSpPr/>
          <p:nvPr/>
        </p:nvSpPr>
        <p:spPr>
          <a:xfrm>
            <a:off x="2201332" y="-2381067"/>
            <a:ext cx="5384801" cy="400110"/>
          </a:xfrm>
          <a:prstGeom prst="rect">
            <a:avLst/>
          </a:prstGeom>
        </p:spPr>
        <p:txBody>
          <a:bodyPr wrap="square" lIns="91440" tIns="45720" rIns="91440" bIns="45720" anchor="t">
            <a:spAutoFit/>
          </a:bodyPr>
          <a:lstStyle/>
          <a:p>
            <a:pPr algn="ctr"/>
            <a:r>
              <a:rPr lang="en-US" sz="2000" b="1">
                <a:solidFill>
                  <a:srgbClr val="C00000"/>
                </a:solidFill>
                <a:latin typeface="Arial Narrow" panose="020B0604020202020204" pitchFamily="34" charset="0"/>
                <a:ea typeface="+mn-lt"/>
                <a:cs typeface="Arial Narrow" panose="020B0604020202020204" pitchFamily="34" charset="0"/>
              </a:rPr>
              <a:t>CATCH IT ON </a:t>
            </a:r>
            <a:r>
              <a:rPr lang="en-US" sz="2000" b="1">
                <a:solidFill>
                  <a:srgbClr val="C00000"/>
                </a:solidFill>
                <a:latin typeface="Arial Narrow" panose="020B0604020202020204" pitchFamily="34" charset="0"/>
                <a:ea typeface="+mn-lt"/>
                <a:cs typeface="Arial Narrow" panose="020B0604020202020204" pitchFamily="34" charset="0"/>
                <a:hlinkClick r:id="rId4">
                  <a:extLst>
                    <a:ext uri="{A12FA001-AC4F-418D-AE19-62706E023703}">
                      <ahyp:hlinkClr xmlns:ahyp="http://schemas.microsoft.com/office/drawing/2018/hyperlinkcolor" val="tx"/>
                    </a:ext>
                  </a:extLst>
                </a:hlinkClick>
              </a:rPr>
              <a:t>FACEBOOK LIVE</a:t>
            </a:r>
            <a:r>
              <a:rPr lang="en-US" sz="2000" b="1">
                <a:solidFill>
                  <a:srgbClr val="C00000"/>
                </a:solidFill>
                <a:latin typeface="Arial Narrow"/>
                <a:ea typeface="+mn-lt"/>
                <a:cs typeface="Arial Narrow" panose="020B0604020202020204" pitchFamily="34" charset="0"/>
              </a:rPr>
              <a:t> (20 JULY 2023, 8PM)</a:t>
            </a:r>
            <a:endParaRPr lang="en-US" sz="2000" b="1">
              <a:solidFill>
                <a:srgbClr val="C00000"/>
              </a:solidFill>
              <a:latin typeface="Arial Narrow" panose="020B0604020202020204" pitchFamily="34" charset="0"/>
              <a:ea typeface="+mn-lt"/>
              <a:cs typeface="Arial Narrow" panose="020B0604020202020204" pitchFamily="34" charset="0"/>
            </a:endParaRPr>
          </a:p>
        </p:txBody>
      </p:sp>
      <p:pic>
        <p:nvPicPr>
          <p:cNvPr id="11" name="Picture 10" descr="A group of people in suits&#10;&#10;Description automatically generated with medium confidence">
            <a:extLst>
              <a:ext uri="{FF2B5EF4-FFF2-40B4-BE49-F238E27FC236}">
                <a16:creationId xmlns:a16="http://schemas.microsoft.com/office/drawing/2014/main" id="{8BA3D568-34B8-E046-9715-5007B295D6C0}"/>
              </a:ext>
            </a:extLst>
          </p:cNvPr>
          <p:cNvPicPr>
            <a:picLocks noChangeAspect="1"/>
          </p:cNvPicPr>
          <p:nvPr/>
        </p:nvPicPr>
        <p:blipFill rotWithShape="1">
          <a:blip r:embed="rId5">
            <a:alphaModFix amt="73000"/>
            <a:extLst>
              <a:ext uri="{28A0092B-C50C-407E-A947-70E740481C1C}">
                <a14:useLocalDpi xmlns:a14="http://schemas.microsoft.com/office/drawing/2010/main" val="0"/>
              </a:ext>
            </a:extLst>
          </a:blip>
          <a:srcRect l="23104" t="17811" r="58581" b="40369"/>
          <a:stretch/>
        </p:blipFill>
        <p:spPr>
          <a:xfrm>
            <a:off x="261763" y="1825817"/>
            <a:ext cx="2126451" cy="4855399"/>
          </a:xfrm>
          <a:prstGeom prst="rect">
            <a:avLst/>
          </a:prstGeom>
        </p:spPr>
      </p:pic>
      <p:pic>
        <p:nvPicPr>
          <p:cNvPr id="10" name="Picture 9" descr="A group of people in suits&#10;&#10;Description automatically generated with medium confidence">
            <a:extLst>
              <a:ext uri="{FF2B5EF4-FFF2-40B4-BE49-F238E27FC236}">
                <a16:creationId xmlns:a16="http://schemas.microsoft.com/office/drawing/2014/main" id="{67B2F25D-628B-4DA5-5AF5-922435B429B5}"/>
              </a:ext>
            </a:extLst>
          </p:cNvPr>
          <p:cNvPicPr>
            <a:picLocks noChangeAspect="1"/>
          </p:cNvPicPr>
          <p:nvPr/>
        </p:nvPicPr>
        <p:blipFill rotWithShape="1">
          <a:blip r:embed="rId5">
            <a:alphaModFix amt="87000"/>
            <a:extLst>
              <a:ext uri="{28A0092B-C50C-407E-A947-70E740481C1C}">
                <a14:useLocalDpi xmlns:a14="http://schemas.microsoft.com/office/drawing/2010/main" val="0"/>
              </a:ext>
            </a:extLst>
          </a:blip>
          <a:srcRect l="41860" t="16568" r="39825" b="40348"/>
          <a:stretch/>
        </p:blipFill>
        <p:spPr>
          <a:xfrm>
            <a:off x="1243966" y="1678991"/>
            <a:ext cx="2126451" cy="5002225"/>
          </a:xfrm>
          <a:prstGeom prst="rect">
            <a:avLst/>
          </a:prstGeom>
        </p:spPr>
      </p:pic>
      <p:pic>
        <p:nvPicPr>
          <p:cNvPr id="16" name="Picture 15" descr="A group of people in suits&#10;&#10;Description automatically generated with medium confidence">
            <a:extLst>
              <a:ext uri="{FF2B5EF4-FFF2-40B4-BE49-F238E27FC236}">
                <a16:creationId xmlns:a16="http://schemas.microsoft.com/office/drawing/2014/main" id="{71678FFE-458E-1364-FE73-F67E8E7CF6AD}"/>
              </a:ext>
            </a:extLst>
          </p:cNvPr>
          <p:cNvPicPr>
            <a:picLocks noChangeAspect="1"/>
          </p:cNvPicPr>
          <p:nvPr/>
        </p:nvPicPr>
        <p:blipFill rotWithShape="1">
          <a:blip r:embed="rId5">
            <a:alphaModFix amt="87000"/>
            <a:extLst>
              <a:ext uri="{28A0092B-C50C-407E-A947-70E740481C1C}">
                <a14:useLocalDpi xmlns:a14="http://schemas.microsoft.com/office/drawing/2010/main" val="0"/>
              </a:ext>
            </a:extLst>
          </a:blip>
          <a:srcRect l="78585" t="22412" r="7333" b="37659"/>
          <a:stretch/>
        </p:blipFill>
        <p:spPr>
          <a:xfrm>
            <a:off x="11217542" y="1950242"/>
            <a:ext cx="1840832" cy="5219661"/>
          </a:xfrm>
          <a:prstGeom prst="rect">
            <a:avLst/>
          </a:prstGeom>
        </p:spPr>
      </p:pic>
      <p:pic>
        <p:nvPicPr>
          <p:cNvPr id="19" name="Picture 18">
            <a:extLst>
              <a:ext uri="{FF2B5EF4-FFF2-40B4-BE49-F238E27FC236}">
                <a16:creationId xmlns:a16="http://schemas.microsoft.com/office/drawing/2014/main" id="{7332239D-3FEB-CAB9-1B21-7E3C23BBE5EE}"/>
              </a:ext>
            </a:extLst>
          </p:cNvPr>
          <p:cNvPicPr>
            <a:picLocks noChangeAspect="1"/>
          </p:cNvPicPr>
          <p:nvPr/>
        </p:nvPicPr>
        <p:blipFill rotWithShape="1">
          <a:blip r:embed="rId6">
            <a:alphaModFix amt="70000"/>
            <a:extLst>
              <a:ext uri="{28A0092B-C50C-407E-A947-70E740481C1C}">
                <a14:useLocalDpi xmlns:a14="http://schemas.microsoft.com/office/drawing/2010/main" val="0"/>
              </a:ext>
            </a:extLst>
          </a:blip>
          <a:srcRect l="15957" t="5189" r="67944" b="31264"/>
          <a:stretch/>
        </p:blipFill>
        <p:spPr>
          <a:xfrm flipH="1">
            <a:off x="7212152" y="2268727"/>
            <a:ext cx="2047924" cy="4412489"/>
          </a:xfrm>
          <a:prstGeom prst="rect">
            <a:avLst/>
          </a:prstGeom>
        </p:spPr>
      </p:pic>
      <p:pic>
        <p:nvPicPr>
          <p:cNvPr id="18" name="Picture 17">
            <a:extLst>
              <a:ext uri="{FF2B5EF4-FFF2-40B4-BE49-F238E27FC236}">
                <a16:creationId xmlns:a16="http://schemas.microsoft.com/office/drawing/2014/main" id="{FFD97E1C-B882-4D2C-40C6-D66F7FB50664}"/>
              </a:ext>
            </a:extLst>
          </p:cNvPr>
          <p:cNvPicPr>
            <a:picLocks noChangeAspect="1"/>
          </p:cNvPicPr>
          <p:nvPr/>
        </p:nvPicPr>
        <p:blipFill rotWithShape="1">
          <a:blip r:embed="rId6">
            <a:alphaModFix amt="80000"/>
            <a:extLst>
              <a:ext uri="{28A0092B-C50C-407E-A947-70E740481C1C}">
                <a14:useLocalDpi xmlns:a14="http://schemas.microsoft.com/office/drawing/2010/main" val="0"/>
              </a:ext>
            </a:extLst>
          </a:blip>
          <a:srcRect l="81898" t="3183" r="2003" b="32979"/>
          <a:stretch/>
        </p:blipFill>
        <p:spPr>
          <a:xfrm flipH="1">
            <a:off x="6164094" y="1825817"/>
            <a:ext cx="2243217" cy="4855399"/>
          </a:xfrm>
          <a:prstGeom prst="rect">
            <a:avLst/>
          </a:prstGeom>
        </p:spPr>
      </p:pic>
      <p:sp>
        <p:nvSpPr>
          <p:cNvPr id="4" name="TextBox 3">
            <a:extLst>
              <a:ext uri="{FF2B5EF4-FFF2-40B4-BE49-F238E27FC236}">
                <a16:creationId xmlns:a16="http://schemas.microsoft.com/office/drawing/2014/main" id="{96C373FF-EE82-BC76-3600-A28EA133D141}"/>
              </a:ext>
            </a:extLst>
          </p:cNvPr>
          <p:cNvSpPr txBox="1"/>
          <p:nvPr/>
        </p:nvSpPr>
        <p:spPr>
          <a:xfrm>
            <a:off x="1582116" y="6100313"/>
            <a:ext cx="6580832" cy="307777"/>
          </a:xfrm>
          <a:prstGeom prst="rect">
            <a:avLst/>
          </a:prstGeom>
          <a:noFill/>
        </p:spPr>
        <p:txBody>
          <a:bodyPr wrap="square" lIns="91440" tIns="45720" rIns="91440" bIns="45720" rtlCol="0" anchor="t">
            <a:spAutoFit/>
          </a:bodyPr>
          <a:lstStyle/>
          <a:p>
            <a:r>
              <a:rPr lang="en-US" sz="1400" b="1">
                <a:solidFill>
                  <a:schemeClr val="bg1"/>
                </a:solidFill>
                <a:latin typeface="Arial"/>
                <a:cs typeface="Arial"/>
              </a:rPr>
              <a:t>Join us </a:t>
            </a:r>
            <a:r>
              <a:rPr lang="en-US" sz="1400" b="0" i="0">
                <a:solidFill>
                  <a:schemeClr val="bg1"/>
                </a:solidFill>
                <a:effectLst/>
                <a:latin typeface="Arial"/>
                <a:cs typeface="Arial"/>
              </a:rPr>
              <a:t>and be inspired by some of Amway’s most driven and passionate ABOs!</a:t>
            </a:r>
            <a:endParaRPr lang="en-US" sz="1400">
              <a:solidFill>
                <a:schemeClr val="bg1"/>
              </a:solidFill>
              <a:latin typeface="Arial"/>
              <a:cs typeface="Arial"/>
            </a:endParaRPr>
          </a:p>
        </p:txBody>
      </p:sp>
      <p:grpSp>
        <p:nvGrpSpPr>
          <p:cNvPr id="15" name="Group 14">
            <a:extLst>
              <a:ext uri="{FF2B5EF4-FFF2-40B4-BE49-F238E27FC236}">
                <a16:creationId xmlns:a16="http://schemas.microsoft.com/office/drawing/2014/main" id="{9B01CA4B-C7C5-2183-5126-38F49F63693A}"/>
              </a:ext>
            </a:extLst>
          </p:cNvPr>
          <p:cNvGrpSpPr/>
          <p:nvPr/>
        </p:nvGrpSpPr>
        <p:grpSpPr>
          <a:xfrm>
            <a:off x="2201332" y="5679920"/>
            <a:ext cx="5384801" cy="400110"/>
            <a:chOff x="2201332" y="5542007"/>
            <a:chExt cx="5384801" cy="400110"/>
          </a:xfrm>
        </p:grpSpPr>
        <p:sp>
          <p:nvSpPr>
            <p:cNvPr id="14" name="Rounded Rectangle 13">
              <a:extLst>
                <a:ext uri="{FF2B5EF4-FFF2-40B4-BE49-F238E27FC236}">
                  <a16:creationId xmlns:a16="http://schemas.microsoft.com/office/drawing/2014/main" id="{86DFD3D3-555C-8089-1C9D-016A2BF738B8}"/>
                </a:ext>
              </a:extLst>
            </p:cNvPr>
            <p:cNvSpPr/>
            <p:nvPr/>
          </p:nvSpPr>
          <p:spPr>
            <a:xfrm>
              <a:off x="2201333" y="5566744"/>
              <a:ext cx="5384800" cy="350636"/>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C117262-D597-A0D9-7AEB-88DCC2DB0481}"/>
                </a:ext>
              </a:extLst>
            </p:cNvPr>
            <p:cNvSpPr/>
            <p:nvPr/>
          </p:nvSpPr>
          <p:spPr>
            <a:xfrm>
              <a:off x="2201332" y="5542007"/>
              <a:ext cx="5384801" cy="400110"/>
            </a:xfrm>
            <a:prstGeom prst="rect">
              <a:avLst/>
            </a:prstGeom>
          </p:spPr>
          <p:txBody>
            <a:bodyPr wrap="square" lIns="91440" tIns="45720" rIns="91440" bIns="45720" anchor="t">
              <a:spAutoFit/>
            </a:bodyPr>
            <a:lstStyle/>
            <a:p>
              <a:pPr algn="ctr"/>
              <a:r>
                <a:rPr lang="en-US" sz="2000" b="1">
                  <a:solidFill>
                    <a:srgbClr val="C00000"/>
                  </a:solidFill>
                  <a:latin typeface="Arial Narrow" panose="020B0604020202020204" pitchFamily="34" charset="0"/>
                  <a:ea typeface="+mn-lt"/>
                  <a:cs typeface="Arial Narrow" panose="020B0604020202020204" pitchFamily="34" charset="0"/>
                </a:rPr>
                <a:t>CATCH IT ON </a:t>
              </a:r>
              <a:r>
                <a:rPr lang="en-US" sz="2000" b="1">
                  <a:solidFill>
                    <a:srgbClr val="C00000"/>
                  </a:solidFill>
                  <a:latin typeface="Arial Narrow" panose="020B0604020202020204" pitchFamily="34" charset="0"/>
                  <a:ea typeface="+mn-lt"/>
                  <a:cs typeface="Arial Narrow" panose="020B0604020202020204" pitchFamily="34" charset="0"/>
                  <a:hlinkClick r:id="rId4">
                    <a:extLst>
                      <a:ext uri="{A12FA001-AC4F-418D-AE19-62706E023703}">
                        <ahyp:hlinkClr xmlns:ahyp="http://schemas.microsoft.com/office/drawing/2018/hyperlinkcolor" val="tx"/>
                      </a:ext>
                    </a:extLst>
                  </a:hlinkClick>
                </a:rPr>
                <a:t>FACEBOOK LIVE</a:t>
              </a:r>
              <a:r>
                <a:rPr lang="en-US" sz="2000" b="1">
                  <a:solidFill>
                    <a:srgbClr val="C00000"/>
                  </a:solidFill>
                  <a:latin typeface="Arial Narrow"/>
                  <a:ea typeface="+mn-lt"/>
                  <a:cs typeface="Arial Narrow" panose="020B0604020202020204" pitchFamily="34" charset="0"/>
                </a:rPr>
                <a:t> (20 JULY 2023, 8PM)</a:t>
              </a:r>
              <a:endParaRPr lang="en-US" sz="2000" b="1">
                <a:solidFill>
                  <a:srgbClr val="C00000"/>
                </a:solidFill>
                <a:latin typeface="Arial Narrow" panose="020B0604020202020204" pitchFamily="34" charset="0"/>
                <a:ea typeface="+mn-lt"/>
                <a:cs typeface="Arial Narrow" panose="020B0604020202020204" pitchFamily="34" charset="0"/>
              </a:endParaRPr>
            </a:p>
          </p:txBody>
        </p:sp>
      </p:grpSp>
      <p:pic>
        <p:nvPicPr>
          <p:cNvPr id="2" name="Picture 1">
            <a:extLst>
              <a:ext uri="{FF2B5EF4-FFF2-40B4-BE49-F238E27FC236}">
                <a16:creationId xmlns:a16="http://schemas.microsoft.com/office/drawing/2014/main" id="{C64DE051-EE0E-EAA2-17DB-22456F6AAF5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367863" y="2125258"/>
            <a:ext cx="2641946" cy="3185720"/>
          </a:xfrm>
          <a:prstGeom prst="rect">
            <a:avLst/>
          </a:prstGeom>
          <a:effectLst>
            <a:glow rad="179709">
              <a:schemeClr val="bg1"/>
            </a:glow>
          </a:effectLst>
        </p:spPr>
      </p:pic>
      <p:sp>
        <p:nvSpPr>
          <p:cNvPr id="12" name="TextBox 11">
            <a:extLst>
              <a:ext uri="{FF2B5EF4-FFF2-40B4-BE49-F238E27FC236}">
                <a16:creationId xmlns:a16="http://schemas.microsoft.com/office/drawing/2014/main" id="{2270127D-6E82-B373-6375-0743465DD2B5}"/>
              </a:ext>
            </a:extLst>
          </p:cNvPr>
          <p:cNvSpPr txBox="1"/>
          <p:nvPr/>
        </p:nvSpPr>
        <p:spPr>
          <a:xfrm>
            <a:off x="972403" y="373376"/>
            <a:ext cx="7622714" cy="1200329"/>
          </a:xfrm>
          <a:prstGeom prst="rect">
            <a:avLst/>
          </a:prstGeom>
          <a:noFill/>
        </p:spPr>
        <p:txBody>
          <a:bodyPr wrap="square" lIns="91440" tIns="45720" rIns="91440" bIns="45720" rtlCol="0" anchor="t">
            <a:spAutoFit/>
          </a:bodyPr>
          <a:lstStyle/>
          <a:p>
            <a:pPr algn="ctr"/>
            <a:r>
              <a:rPr lang="en-US" sz="4000" b="1">
                <a:solidFill>
                  <a:schemeClr val="bg1"/>
                </a:solidFill>
                <a:effectLst>
                  <a:outerShdw blurRad="139005" dist="146347" dir="6720000" algn="t" rotWithShape="0">
                    <a:prstClr val="black">
                      <a:alpha val="40000"/>
                    </a:prstClr>
                  </a:outerShdw>
                </a:effectLst>
                <a:latin typeface="Arial"/>
                <a:cs typeface="Arial"/>
              </a:rPr>
              <a:t>LEARN FROM THE BEST </a:t>
            </a:r>
          </a:p>
          <a:p>
            <a:pPr algn="ctr"/>
            <a:r>
              <a:rPr lang="en-US" sz="1600" b="1">
                <a:solidFill>
                  <a:schemeClr val="bg1"/>
                </a:solidFill>
                <a:effectLst>
                  <a:outerShdw blurRad="139005" dist="146347" dir="6720000" algn="t" rotWithShape="0">
                    <a:prstClr val="black">
                      <a:alpha val="40000"/>
                    </a:prstClr>
                  </a:outerShdw>
                </a:effectLst>
                <a:latin typeface="Arial"/>
                <a:cs typeface="Arial"/>
              </a:rPr>
              <a:t>6 teams of our finest Home Tech Leaders share their expertise and show us what it takes to make it to the top with </a:t>
            </a:r>
            <a:r>
              <a:rPr lang="en-US" sz="1600" b="1" err="1">
                <a:solidFill>
                  <a:schemeClr val="bg1"/>
                </a:solidFill>
                <a:effectLst>
                  <a:outerShdw blurRad="139005" dist="146347" dir="6720000" algn="t" rotWithShape="0">
                    <a:prstClr val="black">
                      <a:alpha val="40000"/>
                    </a:prstClr>
                  </a:outerShdw>
                </a:effectLst>
                <a:latin typeface="Arial"/>
                <a:cs typeface="Arial"/>
              </a:rPr>
              <a:t>eSpring</a:t>
            </a:r>
            <a:r>
              <a:rPr lang="en-US" sz="1600" b="1">
                <a:solidFill>
                  <a:schemeClr val="bg1"/>
                </a:solidFill>
                <a:effectLst>
                  <a:outerShdw blurRad="139005" dist="146347" dir="6720000" algn="t" rotWithShape="0">
                    <a:prstClr val="black">
                      <a:alpha val="40000"/>
                    </a:prstClr>
                  </a:outerShdw>
                </a:effectLst>
                <a:latin typeface="Arial"/>
                <a:cs typeface="Arial"/>
              </a:rPr>
              <a:t> &amp; Atmosphere</a:t>
            </a:r>
            <a:endParaRPr lang="en-GB" sz="2800" b="1">
              <a:solidFill>
                <a:schemeClr val="bg1"/>
              </a:solidFill>
              <a:effectLst>
                <a:outerShdw blurRad="139005" dist="146347" dir="6720000" algn="t" rotWithShape="0">
                  <a:prstClr val="black">
                    <a:alpha val="40000"/>
                  </a:prstClr>
                </a:outerShdw>
              </a:effectLst>
              <a:latin typeface="Arial"/>
              <a:cs typeface="Arial"/>
            </a:endParaRPr>
          </a:p>
        </p:txBody>
      </p:sp>
    </p:spTree>
    <p:extLst>
      <p:ext uri="{BB962C8B-B14F-4D97-AF65-F5344CB8AC3E}">
        <p14:creationId xmlns:p14="http://schemas.microsoft.com/office/powerpoint/2010/main" val="809172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Confetti flying in the air&#10;&#10;Description automatically generated with medium confidence">
            <a:extLst>
              <a:ext uri="{FF2B5EF4-FFF2-40B4-BE49-F238E27FC236}">
                <a16:creationId xmlns:a16="http://schemas.microsoft.com/office/drawing/2014/main" id="{1B0642E3-D05F-B4FB-6BF4-EC57A1E855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81" y="1365544"/>
            <a:ext cx="5340048" cy="4094220"/>
          </a:xfrm>
          <a:prstGeom prst="rect">
            <a:avLst/>
          </a:prstGeom>
        </p:spPr>
      </p:pic>
      <p:pic>
        <p:nvPicPr>
          <p:cNvPr id="25" name="Picture 24" descr="A blue and white background with confetti&#10;&#10;Description automatically generated with low confidence">
            <a:extLst>
              <a:ext uri="{FF2B5EF4-FFF2-40B4-BE49-F238E27FC236}">
                <a16:creationId xmlns:a16="http://schemas.microsoft.com/office/drawing/2014/main" id="{9F43D057-9B15-9936-7619-01385225B33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92280" y="188049"/>
            <a:ext cx="8756358" cy="3000900"/>
          </a:xfrm>
          <a:prstGeom prst="rect">
            <a:avLst/>
          </a:prstGeom>
        </p:spPr>
      </p:pic>
      <p:sp>
        <p:nvSpPr>
          <p:cNvPr id="6" name="TextBox 5">
            <a:extLst>
              <a:ext uri="{FF2B5EF4-FFF2-40B4-BE49-F238E27FC236}">
                <a16:creationId xmlns:a16="http://schemas.microsoft.com/office/drawing/2014/main" id="{1F4CC7FB-6EE2-477A-8B17-EC2CAE5EC527}"/>
              </a:ext>
            </a:extLst>
          </p:cNvPr>
          <p:cNvSpPr txBox="1"/>
          <p:nvPr/>
        </p:nvSpPr>
        <p:spPr>
          <a:xfrm>
            <a:off x="3212409" y="2014120"/>
            <a:ext cx="5478323" cy="707886"/>
          </a:xfrm>
          <a:prstGeom prst="rect">
            <a:avLst/>
          </a:prstGeom>
          <a:noFill/>
        </p:spPr>
        <p:txBody>
          <a:bodyPr wrap="square" lIns="91440" tIns="45720" rIns="91440" bIns="45720" anchor="t">
            <a:spAutoFit/>
          </a:bodyPr>
          <a:lstStyle/>
          <a:p>
            <a:pPr algn="ctr"/>
            <a:r>
              <a:rPr lang="en-US" sz="1000">
                <a:latin typeface="Arial" panose="020B0604020202020204" pitchFamily="34" charset="0"/>
                <a:ea typeface="+mn-lt"/>
                <a:cs typeface="Arial" panose="020B0604020202020204" pitchFamily="34" charset="0"/>
              </a:rPr>
              <a:t>As we move towards a new Performance Year, please note that the current Amway Loyalty </a:t>
            </a:r>
            <a:r>
              <a:rPr lang="en-US" sz="1000" err="1">
                <a:latin typeface="Arial" panose="020B0604020202020204" pitchFamily="34" charset="0"/>
                <a:ea typeface="+mn-lt"/>
                <a:cs typeface="Arial" panose="020B0604020202020204" pitchFamily="34" charset="0"/>
              </a:rPr>
              <a:t>Programme</a:t>
            </a:r>
            <a:r>
              <a:rPr lang="en-US" sz="1000">
                <a:latin typeface="Arial" panose="020B0604020202020204" pitchFamily="34" charset="0"/>
                <a:ea typeface="+mn-lt"/>
                <a:cs typeface="Arial" panose="020B0604020202020204" pitchFamily="34" charset="0"/>
              </a:rPr>
              <a:t> (ALP) plans will soon be discontinued to make way for exciting </a:t>
            </a:r>
            <a:r>
              <a:rPr lang="en-US" sz="1000" b="1">
                <a:latin typeface="Arial" panose="020B0604020202020204" pitchFamily="34" charset="0"/>
                <a:ea typeface="+mn-lt"/>
                <a:cs typeface="Arial" panose="020B0604020202020204" pitchFamily="34" charset="0"/>
              </a:rPr>
              <a:t>new ALP plans! </a:t>
            </a:r>
            <a:endParaRPr lang="en-US" sz="1000" b="1">
              <a:latin typeface="Arial" panose="020B0604020202020204" pitchFamily="34" charset="0"/>
              <a:cs typeface="Arial" panose="020B0604020202020204" pitchFamily="34" charset="0"/>
            </a:endParaRPr>
          </a:p>
          <a:p>
            <a:pPr algn="ctr"/>
            <a:endParaRPr lang="en-US" sz="1000">
              <a:latin typeface="Arial" panose="020B0604020202020204" pitchFamily="34" charset="0"/>
              <a:ea typeface="+mn-lt"/>
              <a:cs typeface="Arial" panose="020B0604020202020204" pitchFamily="34" charset="0"/>
            </a:endParaRPr>
          </a:p>
          <a:p>
            <a:pPr algn="ctr"/>
            <a:r>
              <a:rPr lang="en-US" sz="1000">
                <a:latin typeface="Arial" panose="020B0604020202020204" pitchFamily="34" charset="0"/>
                <a:ea typeface="+mn-lt"/>
                <a:cs typeface="Arial" panose="020B0604020202020204" pitchFamily="34" charset="0"/>
              </a:rPr>
              <a:t>As such, 31 Aug 2023 will the final day of subscription for the existing ALP plans. </a:t>
            </a:r>
            <a:endParaRPr lang="en-US" sz="1000">
              <a:latin typeface="Arial" panose="020B0604020202020204" pitchFamily="34" charset="0"/>
              <a:ea typeface="Calibri"/>
              <a:cs typeface="Arial" panose="020B0604020202020204" pitchFamily="34" charset="0"/>
            </a:endParaRPr>
          </a:p>
        </p:txBody>
      </p:sp>
      <p:sp>
        <p:nvSpPr>
          <p:cNvPr id="5" name="TextBox 4">
            <a:extLst>
              <a:ext uri="{FF2B5EF4-FFF2-40B4-BE49-F238E27FC236}">
                <a16:creationId xmlns:a16="http://schemas.microsoft.com/office/drawing/2014/main" id="{84A2EBB3-BD09-F7AC-79A3-C2C48988B4CD}"/>
              </a:ext>
            </a:extLst>
          </p:cNvPr>
          <p:cNvSpPr txBox="1"/>
          <p:nvPr/>
        </p:nvSpPr>
        <p:spPr>
          <a:xfrm>
            <a:off x="325703" y="4092322"/>
            <a:ext cx="4989592" cy="2431435"/>
          </a:xfrm>
          <a:prstGeom prst="rect">
            <a:avLst/>
          </a:prstGeom>
          <a:noFill/>
        </p:spPr>
        <p:txBody>
          <a:bodyPr wrap="square" lIns="91440" tIns="45720" rIns="91440" bIns="45720" rtlCol="0" anchor="t">
            <a:spAutoFit/>
          </a:bodyPr>
          <a:lstStyle/>
          <a:p>
            <a:r>
              <a:rPr lang="en-US" sz="950" b="1">
                <a:latin typeface="Arial"/>
                <a:ea typeface="+mn-lt"/>
                <a:cs typeface="Arial"/>
              </a:rPr>
              <a:t>Q: I still have an active subscription plan of the existing ALP. What happens to my active plan?</a:t>
            </a:r>
          </a:p>
          <a:p>
            <a:r>
              <a:rPr lang="en-US" sz="950">
                <a:latin typeface="Arial"/>
                <a:ea typeface="+mn-lt"/>
                <a:cs typeface="Arial"/>
              </a:rPr>
              <a:t>A: Should you have any active subscription of the existing ALP plans, we will support your subscription until your cycle is completed. </a:t>
            </a:r>
          </a:p>
          <a:p>
            <a:endParaRPr lang="en-US" sz="950">
              <a:latin typeface="Arial" panose="020B0604020202020204" pitchFamily="34" charset="0"/>
              <a:ea typeface="+mn-lt"/>
              <a:cs typeface="Arial" panose="020B0604020202020204" pitchFamily="34" charset="0"/>
            </a:endParaRPr>
          </a:p>
          <a:p>
            <a:r>
              <a:rPr lang="en-US" sz="950">
                <a:latin typeface="Arial"/>
                <a:ea typeface="+mn-lt"/>
                <a:cs typeface="Arial"/>
              </a:rPr>
              <a:t>You will be able to sign up for the all-new ALP plans from 1 Sep 2023 onwards, whilst having your active subscriptions running concurrently, until your cycle of the existing ALP plan is complete.</a:t>
            </a:r>
            <a:endParaRPr lang="en-US" sz="950">
              <a:latin typeface="Arial"/>
              <a:ea typeface="Calibri"/>
              <a:cs typeface="Arial"/>
            </a:endParaRPr>
          </a:p>
          <a:p>
            <a:endParaRPr lang="en-US" sz="950">
              <a:latin typeface="Arial" panose="020B0604020202020204" pitchFamily="34" charset="0"/>
              <a:ea typeface="+mn-lt"/>
              <a:cs typeface="Arial" panose="020B0604020202020204" pitchFamily="34" charset="0"/>
            </a:endParaRPr>
          </a:p>
          <a:p>
            <a:r>
              <a:rPr lang="en-US" sz="950" b="1">
                <a:latin typeface="Arial"/>
                <a:ea typeface="+mn-lt"/>
                <a:cs typeface="Arial"/>
              </a:rPr>
              <a:t>Q: I love the existing ALP plans. Why is it being discontinued?</a:t>
            </a:r>
          </a:p>
          <a:p>
            <a:r>
              <a:rPr lang="en-US" sz="950">
                <a:latin typeface="Arial"/>
                <a:ea typeface="+mn-lt"/>
                <a:cs typeface="Arial"/>
              </a:rPr>
              <a:t>A: We’re very excited to inform you that the new ALP plans will be solution-based and targeted towards supporting your health and wellness needs,</a:t>
            </a:r>
            <a:r>
              <a:rPr lang="en-US" sz="950" b="1">
                <a:solidFill>
                  <a:srgbClr val="00B050"/>
                </a:solidFill>
                <a:latin typeface="Arial"/>
                <a:ea typeface="+mn-lt"/>
                <a:cs typeface="Arial"/>
              </a:rPr>
              <a:t> </a:t>
            </a:r>
            <a:r>
              <a:rPr lang="en-US" sz="950">
                <a:latin typeface="Arial"/>
                <a:ea typeface="+mn-lt"/>
                <a:cs typeface="Arial"/>
              </a:rPr>
              <a:t>with greater value and benefits. </a:t>
            </a:r>
            <a:endParaRPr lang="en-US" sz="950">
              <a:latin typeface="Arial" panose="020B0604020202020204" pitchFamily="34" charset="0"/>
              <a:ea typeface="+mn-lt"/>
              <a:cs typeface="Arial" panose="020B0604020202020204" pitchFamily="34" charset="0"/>
            </a:endParaRPr>
          </a:p>
          <a:p>
            <a:endParaRPr lang="en-US" sz="950">
              <a:latin typeface="Arial" panose="020B0604020202020204" pitchFamily="34" charset="0"/>
              <a:ea typeface="+mn-lt"/>
              <a:cs typeface="Arial" panose="020B0604020202020204" pitchFamily="34" charset="0"/>
            </a:endParaRPr>
          </a:p>
          <a:p>
            <a:r>
              <a:rPr lang="en-US" sz="950" b="1">
                <a:latin typeface="Arial"/>
                <a:ea typeface="+mn-lt"/>
                <a:cs typeface="Arial"/>
              </a:rPr>
              <a:t>Q: I’m excited for the new ALP plans! When will the new ALP plans be announced?</a:t>
            </a:r>
          </a:p>
          <a:p>
            <a:r>
              <a:rPr lang="en-US" sz="950">
                <a:latin typeface="Arial"/>
                <a:ea typeface="+mn-lt"/>
                <a:cs typeface="Arial"/>
              </a:rPr>
              <a:t>A: Please look forward to the Aug and Sep issues of </a:t>
            </a:r>
            <a:r>
              <a:rPr lang="en-US" sz="950" err="1">
                <a:latin typeface="Arial"/>
                <a:ea typeface="+mn-lt"/>
                <a:cs typeface="Arial"/>
              </a:rPr>
              <a:t>eNewsgram</a:t>
            </a:r>
            <a:r>
              <a:rPr lang="en-US" sz="950">
                <a:latin typeface="Arial"/>
                <a:ea typeface="+mn-lt"/>
                <a:cs typeface="Arial"/>
              </a:rPr>
              <a:t> for more updates.</a:t>
            </a:r>
          </a:p>
        </p:txBody>
      </p:sp>
      <p:sp>
        <p:nvSpPr>
          <p:cNvPr id="21" name="TextBox 20">
            <a:extLst>
              <a:ext uri="{FF2B5EF4-FFF2-40B4-BE49-F238E27FC236}">
                <a16:creationId xmlns:a16="http://schemas.microsoft.com/office/drawing/2014/main" id="{1B8C5B6E-715F-0B4C-B4AC-12C7B9A49A2C}"/>
              </a:ext>
            </a:extLst>
          </p:cNvPr>
          <p:cNvSpPr txBox="1"/>
          <p:nvPr/>
        </p:nvSpPr>
        <p:spPr>
          <a:xfrm>
            <a:off x="6013011" y="673526"/>
            <a:ext cx="2432041" cy="1169551"/>
          </a:xfrm>
          <a:prstGeom prst="rect">
            <a:avLst/>
          </a:prstGeom>
          <a:noFill/>
        </p:spPr>
        <p:txBody>
          <a:bodyPr wrap="square" rtlCol="0">
            <a:spAutoFit/>
          </a:bodyPr>
          <a:lstStyle/>
          <a:p>
            <a:pPr algn="ctr">
              <a:lnSpc>
                <a:spcPts val="4200"/>
              </a:lnSpc>
            </a:pPr>
            <a:r>
              <a:rPr lang="en-US" sz="4200" b="1">
                <a:solidFill>
                  <a:srgbClr val="C00000"/>
                </a:solidFill>
                <a:latin typeface="Arial" panose="020B0604020202020204" pitchFamily="34" charset="0"/>
                <a:cs typeface="Arial" panose="020B0604020202020204" pitchFamily="34" charset="0"/>
              </a:rPr>
              <a:t>COMING</a:t>
            </a:r>
          </a:p>
          <a:p>
            <a:pPr algn="ctr">
              <a:lnSpc>
                <a:spcPts val="4200"/>
              </a:lnSpc>
            </a:pPr>
            <a:r>
              <a:rPr lang="en-US" sz="4200" b="1">
                <a:solidFill>
                  <a:srgbClr val="C00000"/>
                </a:solidFill>
                <a:latin typeface="Arial" panose="020B0604020202020204" pitchFamily="34" charset="0"/>
                <a:cs typeface="Arial" panose="020B0604020202020204" pitchFamily="34" charset="0"/>
              </a:rPr>
              <a:t>SOON!</a:t>
            </a:r>
          </a:p>
        </p:txBody>
      </p:sp>
      <p:grpSp>
        <p:nvGrpSpPr>
          <p:cNvPr id="27" name="Group 26">
            <a:extLst>
              <a:ext uri="{FF2B5EF4-FFF2-40B4-BE49-F238E27FC236}">
                <a16:creationId xmlns:a16="http://schemas.microsoft.com/office/drawing/2014/main" id="{67BC2024-3493-67F5-2758-444516FE4314}"/>
              </a:ext>
            </a:extLst>
          </p:cNvPr>
          <p:cNvGrpSpPr/>
          <p:nvPr/>
        </p:nvGrpSpPr>
        <p:grpSpPr>
          <a:xfrm>
            <a:off x="1521422" y="331888"/>
            <a:ext cx="1682949" cy="1286591"/>
            <a:chOff x="2125937" y="3974123"/>
            <a:chExt cx="1682949" cy="1286591"/>
          </a:xfrm>
        </p:grpSpPr>
        <p:sp>
          <p:nvSpPr>
            <p:cNvPr id="26" name="Oval 25">
              <a:extLst>
                <a:ext uri="{FF2B5EF4-FFF2-40B4-BE49-F238E27FC236}">
                  <a16:creationId xmlns:a16="http://schemas.microsoft.com/office/drawing/2014/main" id="{FEB8E5B8-AA33-BFD8-C4F5-169377F38F52}"/>
                </a:ext>
              </a:extLst>
            </p:cNvPr>
            <p:cNvSpPr/>
            <p:nvPr/>
          </p:nvSpPr>
          <p:spPr>
            <a:xfrm>
              <a:off x="2335839" y="3974123"/>
              <a:ext cx="1286591" cy="128659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AAA1D85-6245-644C-DA32-956974C6E50F}"/>
                </a:ext>
              </a:extLst>
            </p:cNvPr>
            <p:cNvSpPr txBox="1"/>
            <p:nvPr/>
          </p:nvSpPr>
          <p:spPr>
            <a:xfrm>
              <a:off x="2125937" y="4286922"/>
              <a:ext cx="1682949" cy="661720"/>
            </a:xfrm>
            <a:prstGeom prst="rect">
              <a:avLst/>
            </a:prstGeom>
            <a:noFill/>
          </p:spPr>
          <p:txBody>
            <a:bodyPr wrap="square" lIns="91440" tIns="45720" rIns="91440" bIns="45720" anchor="t">
              <a:spAutoFit/>
            </a:bodyPr>
            <a:lstStyle/>
            <a:p>
              <a:pPr algn="ctr"/>
              <a:r>
                <a:rPr lang="en-US" sz="3700" b="1">
                  <a:solidFill>
                    <a:schemeClr val="bg1"/>
                  </a:solidFill>
                  <a:latin typeface="Arial" panose="020B0604020202020204" pitchFamily="34" charset="0"/>
                  <a:ea typeface="+mn-lt"/>
                  <a:cs typeface="Arial" panose="020B0604020202020204" pitchFamily="34" charset="0"/>
                </a:rPr>
                <a:t>NEW</a:t>
              </a:r>
              <a:endParaRPr lang="en-US" sz="3700" b="1">
                <a:solidFill>
                  <a:schemeClr val="bg1"/>
                </a:solidFill>
                <a:latin typeface="Arial" panose="020B0604020202020204" pitchFamily="34" charset="0"/>
                <a:ea typeface="Calibri"/>
                <a:cs typeface="Arial" panose="020B0604020202020204" pitchFamily="34" charset="0"/>
              </a:endParaRPr>
            </a:p>
          </p:txBody>
        </p:sp>
      </p:grpSp>
      <p:pic>
        <p:nvPicPr>
          <p:cNvPr id="3" name="Picture 2" descr="A white tag with blue text and red and blue text&#10;&#10;Description automatically generated with low confidence">
            <a:extLst>
              <a:ext uri="{FF2B5EF4-FFF2-40B4-BE49-F238E27FC236}">
                <a16:creationId xmlns:a16="http://schemas.microsoft.com/office/drawing/2014/main" id="{AC2CDAA1-BA32-41D3-7326-CB5F46D16A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6532" y="33842"/>
            <a:ext cx="3311434" cy="2079503"/>
          </a:xfrm>
          <a:prstGeom prst="rect">
            <a:avLst/>
          </a:prstGeom>
        </p:spPr>
      </p:pic>
      <p:pic>
        <p:nvPicPr>
          <p:cNvPr id="29" name="Picture 28" descr="A picture containing graphics, font, graphic design, logo&#10;&#10;Description automatically generated">
            <a:extLst>
              <a:ext uri="{FF2B5EF4-FFF2-40B4-BE49-F238E27FC236}">
                <a16:creationId xmlns:a16="http://schemas.microsoft.com/office/drawing/2014/main" id="{76B4174A-C382-0528-F900-5688976CBC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2634" y="3306213"/>
            <a:ext cx="1373664" cy="860323"/>
          </a:xfrm>
          <a:prstGeom prst="rect">
            <a:avLst/>
          </a:prstGeom>
        </p:spPr>
      </p:pic>
      <p:cxnSp>
        <p:nvCxnSpPr>
          <p:cNvPr id="31" name="Straight Connector 30">
            <a:extLst>
              <a:ext uri="{FF2B5EF4-FFF2-40B4-BE49-F238E27FC236}">
                <a16:creationId xmlns:a16="http://schemas.microsoft.com/office/drawing/2014/main" id="{F93B95FC-684C-EA0C-E9D5-9A1D81F85CBA}"/>
              </a:ext>
            </a:extLst>
          </p:cNvPr>
          <p:cNvCxnSpPr/>
          <p:nvPr/>
        </p:nvCxnSpPr>
        <p:spPr>
          <a:xfrm>
            <a:off x="445477" y="3868616"/>
            <a:ext cx="1524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E557613-3AD7-4E01-1EBE-CC8CAA49F6CC}"/>
              </a:ext>
            </a:extLst>
          </p:cNvPr>
          <p:cNvCxnSpPr/>
          <p:nvPr/>
        </p:nvCxnSpPr>
        <p:spPr>
          <a:xfrm>
            <a:off x="3399692" y="3868616"/>
            <a:ext cx="1524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5" name="Picture 34" descr="A white square with black border&#10;&#10;Description automatically generated with low confidence">
            <a:extLst>
              <a:ext uri="{FF2B5EF4-FFF2-40B4-BE49-F238E27FC236}">
                <a16:creationId xmlns:a16="http://schemas.microsoft.com/office/drawing/2014/main" id="{129FD3D6-0E4E-0F2D-7C20-44B4EDED57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8689" y="3372831"/>
            <a:ext cx="3711667" cy="3344012"/>
          </a:xfrm>
          <a:prstGeom prst="rect">
            <a:avLst/>
          </a:prstGeom>
        </p:spPr>
      </p:pic>
      <p:sp>
        <p:nvSpPr>
          <p:cNvPr id="8" name="TextBox 7">
            <a:extLst>
              <a:ext uri="{FF2B5EF4-FFF2-40B4-BE49-F238E27FC236}">
                <a16:creationId xmlns:a16="http://schemas.microsoft.com/office/drawing/2014/main" id="{4E2D35C9-BD00-808F-1BD5-DA69A97E31CB}"/>
              </a:ext>
            </a:extLst>
          </p:cNvPr>
          <p:cNvSpPr txBox="1"/>
          <p:nvPr/>
        </p:nvSpPr>
        <p:spPr>
          <a:xfrm>
            <a:off x="5654918" y="3716885"/>
            <a:ext cx="1574114" cy="1384995"/>
          </a:xfrm>
          <a:prstGeom prst="rect">
            <a:avLst/>
          </a:prstGeom>
          <a:noFill/>
        </p:spPr>
        <p:txBody>
          <a:bodyPr wrap="square" lIns="91440" tIns="45720" rIns="91440" bIns="45720" anchor="t">
            <a:spAutoFit/>
          </a:bodyPr>
          <a:lstStyle/>
          <a:p>
            <a:r>
              <a:rPr lang="en-US" sz="1200" b="1">
                <a:solidFill>
                  <a:schemeClr val="accent6">
                    <a:lumMod val="50000"/>
                  </a:schemeClr>
                </a:solidFill>
                <a:latin typeface="Arial" panose="020B0604020202020204" pitchFamily="34" charset="0"/>
                <a:ea typeface="+mn-lt"/>
                <a:cs typeface="Arial" panose="020B0604020202020204" pitchFamily="34" charset="0"/>
              </a:rPr>
              <a:t>The upcoming new ALP plans will be available for a limited period, to kickstart </a:t>
            </a:r>
            <a:r>
              <a:rPr lang="en-US" sz="1200" b="1" err="1">
                <a:solidFill>
                  <a:schemeClr val="accent6">
                    <a:lumMod val="50000"/>
                  </a:schemeClr>
                </a:solidFill>
                <a:latin typeface="Arial" panose="020B0604020202020204" pitchFamily="34" charset="0"/>
                <a:ea typeface="+mn-lt"/>
                <a:cs typeface="Arial" panose="020B0604020202020204" pitchFamily="34" charset="0"/>
              </a:rPr>
              <a:t>Nutrilite’s</a:t>
            </a:r>
            <a:r>
              <a:rPr lang="en-US" sz="1200" b="1">
                <a:solidFill>
                  <a:schemeClr val="accent6">
                    <a:lumMod val="50000"/>
                  </a:schemeClr>
                </a:solidFill>
                <a:latin typeface="Arial" panose="020B0604020202020204" pitchFamily="34" charset="0"/>
                <a:ea typeface="+mn-lt"/>
                <a:cs typeface="Arial" panose="020B0604020202020204" pitchFamily="34" charset="0"/>
              </a:rPr>
              <a:t> 90</a:t>
            </a:r>
            <a:r>
              <a:rPr lang="en-US" sz="1200" b="1" baseline="30000">
                <a:solidFill>
                  <a:schemeClr val="accent6">
                    <a:lumMod val="50000"/>
                  </a:schemeClr>
                </a:solidFill>
                <a:latin typeface="Arial" panose="020B0604020202020204" pitchFamily="34" charset="0"/>
                <a:ea typeface="+mn-lt"/>
                <a:cs typeface="Arial" panose="020B0604020202020204" pitchFamily="34" charset="0"/>
              </a:rPr>
              <a:t>th</a:t>
            </a:r>
            <a:r>
              <a:rPr lang="en-US" sz="1200" b="1">
                <a:solidFill>
                  <a:schemeClr val="accent6">
                    <a:lumMod val="50000"/>
                  </a:schemeClr>
                </a:solidFill>
                <a:latin typeface="Arial" panose="020B0604020202020204" pitchFamily="34" charset="0"/>
                <a:ea typeface="+mn-lt"/>
                <a:cs typeface="Arial" panose="020B0604020202020204" pitchFamily="34" charset="0"/>
              </a:rPr>
              <a:t> Anniversary celebrations. </a:t>
            </a:r>
          </a:p>
        </p:txBody>
      </p:sp>
      <p:sp>
        <p:nvSpPr>
          <p:cNvPr id="36" name="TextBox 35">
            <a:extLst>
              <a:ext uri="{FF2B5EF4-FFF2-40B4-BE49-F238E27FC236}">
                <a16:creationId xmlns:a16="http://schemas.microsoft.com/office/drawing/2014/main" id="{D3069DBE-23F0-7BFB-5EF2-8AE456B697A2}"/>
              </a:ext>
            </a:extLst>
          </p:cNvPr>
          <p:cNvSpPr txBox="1"/>
          <p:nvPr/>
        </p:nvSpPr>
        <p:spPr>
          <a:xfrm>
            <a:off x="5654918" y="5299616"/>
            <a:ext cx="3898224" cy="1015663"/>
          </a:xfrm>
          <a:prstGeom prst="rect">
            <a:avLst/>
          </a:prstGeom>
          <a:noFill/>
        </p:spPr>
        <p:txBody>
          <a:bodyPr wrap="square" lIns="91440" tIns="45720" rIns="91440" bIns="45720" anchor="t">
            <a:spAutoFit/>
          </a:bodyPr>
          <a:lstStyle/>
          <a:p>
            <a:r>
              <a:rPr lang="en-US" sz="2000" i="1">
                <a:latin typeface="Arial"/>
                <a:ea typeface="+mn-lt"/>
                <a:cs typeface="Arial"/>
              </a:rPr>
              <a:t>Are you ready to</a:t>
            </a:r>
          </a:p>
          <a:p>
            <a:r>
              <a:rPr lang="en-US" sz="2000" b="1" i="1">
                <a:solidFill>
                  <a:srgbClr val="00B050"/>
                </a:solidFill>
                <a:latin typeface="Arial"/>
                <a:ea typeface="+mn-lt"/>
                <a:cs typeface="Arial"/>
              </a:rPr>
              <a:t>    Live Your Best</a:t>
            </a:r>
            <a:r>
              <a:rPr lang="en-US" sz="2000" i="1">
                <a:solidFill>
                  <a:srgbClr val="00B050"/>
                </a:solidFill>
                <a:latin typeface="Arial"/>
                <a:ea typeface="+mn-lt"/>
                <a:cs typeface="Arial"/>
              </a:rPr>
              <a:t> </a:t>
            </a:r>
            <a:r>
              <a:rPr lang="en-US" sz="2000" i="1">
                <a:latin typeface="Arial"/>
                <a:ea typeface="+mn-lt"/>
                <a:cs typeface="Arial"/>
              </a:rPr>
              <a:t>with the upcoming </a:t>
            </a:r>
            <a:r>
              <a:rPr lang="en-US" sz="2000" b="1" i="1">
                <a:solidFill>
                  <a:srgbClr val="FF0000"/>
                </a:solidFill>
                <a:latin typeface="Arial"/>
                <a:ea typeface="+mn-lt"/>
                <a:cs typeface="Arial"/>
              </a:rPr>
              <a:t>new</a:t>
            </a:r>
            <a:r>
              <a:rPr lang="en-US" sz="2000" b="1" i="1">
                <a:solidFill>
                  <a:srgbClr val="0070C0"/>
                </a:solidFill>
                <a:latin typeface="Arial"/>
                <a:ea typeface="+mn-lt"/>
                <a:cs typeface="Arial"/>
              </a:rPr>
              <a:t> </a:t>
            </a:r>
            <a:r>
              <a:rPr lang="en-US" sz="2000" i="1">
                <a:latin typeface="Arial"/>
                <a:ea typeface="+mn-lt"/>
                <a:cs typeface="Arial"/>
              </a:rPr>
              <a:t>ALP plans?</a:t>
            </a:r>
          </a:p>
        </p:txBody>
      </p:sp>
      <p:pic>
        <p:nvPicPr>
          <p:cNvPr id="38" name="Picture 37" descr="A picture containing graphics, font, text, graphic design&#10;&#10;Description automatically generated">
            <a:extLst>
              <a:ext uri="{FF2B5EF4-FFF2-40B4-BE49-F238E27FC236}">
                <a16:creationId xmlns:a16="http://schemas.microsoft.com/office/drawing/2014/main" id="{F1066CAD-4C6B-BD11-B9D3-DCE1BF28FA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64190" y="3674685"/>
            <a:ext cx="1426542" cy="1426542"/>
          </a:xfrm>
          <a:prstGeom prst="rect">
            <a:avLst/>
          </a:prstGeom>
        </p:spPr>
      </p:pic>
    </p:spTree>
    <p:extLst>
      <p:ext uri="{BB962C8B-B14F-4D97-AF65-F5344CB8AC3E}">
        <p14:creationId xmlns:p14="http://schemas.microsoft.com/office/powerpoint/2010/main" val="3716811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5B7B844-CBBF-44C2-86B5-9607D4472112}"/>
              </a:ext>
            </a:extLst>
          </p:cNvPr>
          <p:cNvSpPr/>
          <p:nvPr/>
        </p:nvSpPr>
        <p:spPr>
          <a:xfrm>
            <a:off x="165306" y="272508"/>
            <a:ext cx="8783332" cy="63907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F4CC7FB-6EE2-477A-8B17-EC2CAE5EC527}"/>
              </a:ext>
            </a:extLst>
          </p:cNvPr>
          <p:cNvSpPr txBox="1"/>
          <p:nvPr/>
        </p:nvSpPr>
        <p:spPr>
          <a:xfrm>
            <a:off x="537457" y="875088"/>
            <a:ext cx="8069086" cy="3600986"/>
          </a:xfrm>
          <a:prstGeom prst="rect">
            <a:avLst/>
          </a:prstGeom>
          <a:noFill/>
        </p:spPr>
        <p:txBody>
          <a:bodyPr wrap="square" lIns="91440" tIns="45720" rIns="91440" bIns="45720" anchor="t">
            <a:spAutoFit/>
          </a:bodyPr>
          <a:lstStyle/>
          <a:p>
            <a:r>
              <a:rPr lang="en-US" sz="1200">
                <a:latin typeface="Arial"/>
                <a:ea typeface="+mn-lt"/>
                <a:cs typeface="+mn-lt"/>
              </a:rPr>
              <a:t>Back in March and April 2022, we implemented a price increase for the Nutrilite and Personal Shoppers Catalogue range of products. Prior to that, the last price revision for all categories was back in 2016, with a minor revision to reflect SST adjustment on selected items in 2019. </a:t>
            </a:r>
            <a:endParaRPr lang="en-US" sz="1200">
              <a:latin typeface="Arial"/>
              <a:cs typeface="Calibri"/>
            </a:endParaRPr>
          </a:p>
          <a:p>
            <a:endParaRPr lang="en-US" sz="1200">
              <a:latin typeface="Arial"/>
              <a:ea typeface="+mn-lt"/>
              <a:cs typeface="+mn-lt"/>
            </a:endParaRPr>
          </a:p>
          <a:p>
            <a:r>
              <a:rPr lang="en-US" sz="1200">
                <a:latin typeface="Arial"/>
                <a:ea typeface="+mn-lt"/>
                <a:cs typeface="+mn-lt"/>
              </a:rPr>
              <a:t>The price revision for Nutrilite products in 2022 was kept at between 4%-5%, as we strived to reduce the burden from the overall inflationary pressure onto the rising household burden. While effort was made to avoid passing the full impact of the cost increase, the revision was necessary to partially mitigate the inflationary impact on the cost of purchase arising from the escalating costs of raw material, production, freight and logistics.</a:t>
            </a:r>
            <a:endParaRPr lang="en-US" sz="1200">
              <a:latin typeface="Arial"/>
              <a:cs typeface="Calibri"/>
            </a:endParaRPr>
          </a:p>
          <a:p>
            <a:endParaRPr lang="en-US" sz="1200">
              <a:latin typeface="Arial"/>
              <a:ea typeface="+mn-lt"/>
              <a:cs typeface="+mn-lt"/>
            </a:endParaRPr>
          </a:p>
          <a:p>
            <a:r>
              <a:rPr lang="en-US" sz="1200">
                <a:latin typeface="Arial"/>
                <a:ea typeface="+mn-lt"/>
                <a:cs typeface="+mn-lt"/>
              </a:rPr>
              <a:t>With that, there will be another price revision for Nutrilite products at a weighted average of 5.7%-6.5% in May 2023. We understand that this will require a period of adjustment, especially for your customers. Hence, with the feedback that we received, we have decided to</a:t>
            </a:r>
            <a:r>
              <a:rPr lang="en-US" sz="1200" b="1">
                <a:latin typeface="Arial"/>
                <a:ea typeface="+mn-lt"/>
                <a:cs typeface="+mn-lt"/>
              </a:rPr>
              <a:t> </a:t>
            </a:r>
            <a:r>
              <a:rPr lang="en-US" sz="1200">
                <a:latin typeface="Arial"/>
                <a:ea typeface="+mn-lt"/>
                <a:cs typeface="+mn-lt"/>
              </a:rPr>
              <a:t>phase out the Nutrilite’s price adjustment between May and July 2023, and hope that this will give you time for you and your customers plan your purchases better.</a:t>
            </a:r>
            <a:endParaRPr lang="en-US" sz="1200">
              <a:latin typeface="Arial"/>
              <a:cs typeface="Calibri"/>
            </a:endParaRPr>
          </a:p>
          <a:p>
            <a:endParaRPr lang="en-US" sz="1200">
              <a:latin typeface="Arial"/>
              <a:ea typeface="+mn-lt"/>
              <a:cs typeface="+mn-lt"/>
            </a:endParaRPr>
          </a:p>
          <a:p>
            <a:r>
              <a:rPr lang="en-US" sz="1200">
                <a:latin typeface="Arial"/>
                <a:ea typeface="+mn-lt"/>
                <a:cs typeface="+mn-lt"/>
              </a:rPr>
              <a:t>Besides Nutrilite, the price adjustment will also apply for the eSpring Water Treatment System, Atmosphere SKY products and its parts, as well as the ARTISTRY range of products in March, April and May respectively. </a:t>
            </a:r>
            <a:endParaRPr lang="en-US" sz="1200">
              <a:latin typeface="Arial"/>
              <a:cs typeface="Calibri"/>
            </a:endParaRPr>
          </a:p>
          <a:p>
            <a:endParaRPr lang="en-US" sz="1200">
              <a:latin typeface="Arial"/>
              <a:ea typeface="+mn-lt"/>
              <a:cs typeface="+mn-lt"/>
            </a:endParaRPr>
          </a:p>
          <a:p>
            <a:r>
              <a:rPr lang="en-US" sz="1200">
                <a:latin typeface="Arial"/>
                <a:ea typeface="+mn-lt"/>
                <a:cs typeface="+mn-lt"/>
              </a:rPr>
              <a:t>Thank you for your understanding and support. </a:t>
            </a:r>
            <a:endParaRPr lang="en-US">
              <a:latin typeface="Arial"/>
              <a:cs typeface="Arial"/>
            </a:endParaRPr>
          </a:p>
          <a:p>
            <a:endParaRPr lang="en-US" sz="1200">
              <a:latin typeface="Arial"/>
              <a:cs typeface="Calibri"/>
            </a:endParaRPr>
          </a:p>
        </p:txBody>
      </p:sp>
      <p:sp>
        <p:nvSpPr>
          <p:cNvPr id="7" name="Rectangle 6">
            <a:extLst>
              <a:ext uri="{FF2B5EF4-FFF2-40B4-BE49-F238E27FC236}">
                <a16:creationId xmlns:a16="http://schemas.microsoft.com/office/drawing/2014/main" id="{5EE5288B-CD7A-4288-A301-673E0C04EEBF}"/>
              </a:ext>
            </a:extLst>
          </p:cNvPr>
          <p:cNvSpPr/>
          <p:nvPr/>
        </p:nvSpPr>
        <p:spPr>
          <a:xfrm>
            <a:off x="165306" y="272508"/>
            <a:ext cx="8783339" cy="3924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b="1">
                <a:effectLst>
                  <a:outerShdw blurRad="38100" dist="38100" dir="2700000" algn="tl">
                    <a:srgbClr val="000000">
                      <a:alpha val="43137"/>
                    </a:srgbClr>
                  </a:outerShdw>
                </a:effectLst>
                <a:latin typeface="Arial"/>
                <a:cs typeface="Arial"/>
              </a:rPr>
              <a:t>Price Adjustment in May &amp; July </a:t>
            </a:r>
            <a:r>
              <a:rPr kumimoji="0" lang="en-US" sz="1800" b="1" i="0" u="none" strike="noStrike" kern="1200" cap="none" spc="0" normalizeH="0" baseline="0" noProof="0">
                <a:ln>
                  <a:noFill/>
                </a:ln>
                <a:effectLst>
                  <a:outerShdw blurRad="38100" dist="38100" dir="2700000" algn="tl">
                    <a:srgbClr val="000000">
                      <a:alpha val="43137"/>
                    </a:srgbClr>
                  </a:outerShdw>
                </a:effectLst>
                <a:uLnTx/>
                <a:uFillTx/>
                <a:latin typeface="Arial"/>
                <a:cs typeface="Arial"/>
              </a:rPr>
              <a:t>2023</a:t>
            </a:r>
          </a:p>
        </p:txBody>
      </p:sp>
      <p:pic>
        <p:nvPicPr>
          <p:cNvPr id="13" name="Picture 12" descr="Arrow&#10;&#10;Description automatically generated with medium confidence">
            <a:extLst>
              <a:ext uri="{FF2B5EF4-FFF2-40B4-BE49-F238E27FC236}">
                <a16:creationId xmlns:a16="http://schemas.microsoft.com/office/drawing/2014/main" id="{B6515298-4826-46C3-B90C-DAB00F324D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0426" b="73174"/>
          <a:stretch/>
        </p:blipFill>
        <p:spPr>
          <a:xfrm>
            <a:off x="12165132" y="4292011"/>
            <a:ext cx="909199" cy="714843"/>
          </a:xfrm>
          <a:prstGeom prst="rect">
            <a:avLst/>
          </a:prstGeom>
        </p:spPr>
      </p:pic>
      <p:pic>
        <p:nvPicPr>
          <p:cNvPr id="14" name="Picture 13">
            <a:extLst>
              <a:ext uri="{FF2B5EF4-FFF2-40B4-BE49-F238E27FC236}">
                <a16:creationId xmlns:a16="http://schemas.microsoft.com/office/drawing/2014/main" id="{802EE896-C2FD-471D-A78D-B428D4842B62}"/>
              </a:ext>
            </a:extLst>
          </p:cNvPr>
          <p:cNvPicPr>
            <a:picLocks noChangeAspect="1"/>
          </p:cNvPicPr>
          <p:nvPr/>
        </p:nvPicPr>
        <p:blipFill>
          <a:blip r:embed="rId4"/>
          <a:stretch>
            <a:fillRect/>
          </a:stretch>
        </p:blipFill>
        <p:spPr>
          <a:xfrm>
            <a:off x="9978751" y="4560116"/>
            <a:ext cx="1990459" cy="178631"/>
          </a:xfrm>
          <a:prstGeom prst="rect">
            <a:avLst/>
          </a:prstGeom>
        </p:spPr>
      </p:pic>
      <p:grpSp>
        <p:nvGrpSpPr>
          <p:cNvPr id="15" name="Group 14">
            <a:extLst>
              <a:ext uri="{FF2B5EF4-FFF2-40B4-BE49-F238E27FC236}">
                <a16:creationId xmlns:a16="http://schemas.microsoft.com/office/drawing/2014/main" id="{34D17EB0-DCFC-444E-A5B0-FAD5C4E0F136}"/>
              </a:ext>
            </a:extLst>
          </p:cNvPr>
          <p:cNvGrpSpPr/>
          <p:nvPr/>
        </p:nvGrpSpPr>
        <p:grpSpPr>
          <a:xfrm>
            <a:off x="-3144231" y="2642448"/>
            <a:ext cx="4092507" cy="2883067"/>
            <a:chOff x="-3342849" y="3747709"/>
            <a:chExt cx="4092507" cy="2883067"/>
          </a:xfrm>
        </p:grpSpPr>
        <p:sp>
          <p:nvSpPr>
            <p:cNvPr id="16" name="TextBox 15">
              <a:extLst>
                <a:ext uri="{FF2B5EF4-FFF2-40B4-BE49-F238E27FC236}">
                  <a16:creationId xmlns:a16="http://schemas.microsoft.com/office/drawing/2014/main" id="{DB6E3517-8649-4074-A5DC-2B8DE8A96DF4}"/>
                </a:ext>
              </a:extLst>
            </p:cNvPr>
            <p:cNvSpPr txBox="1"/>
            <p:nvPr/>
          </p:nvSpPr>
          <p:spPr>
            <a:xfrm>
              <a:off x="-2681249" y="3747709"/>
              <a:ext cx="1349600" cy="369332"/>
            </a:xfrm>
            <a:prstGeom prst="rect">
              <a:avLst/>
            </a:prstGeom>
            <a:noFill/>
          </p:spPr>
          <p:txBody>
            <a:bodyPr wrap="none" rtlCol="0">
              <a:spAutoFit/>
            </a:bodyPr>
            <a:lstStyle/>
            <a:p>
              <a:r>
                <a:rPr lang="en-US">
                  <a:solidFill>
                    <a:srgbClr val="9F5270"/>
                  </a:solidFill>
                </a:rPr>
                <a:t>MORE INFO:</a:t>
              </a:r>
            </a:p>
          </p:txBody>
        </p:sp>
        <p:sp>
          <p:nvSpPr>
            <p:cNvPr id="17" name="TextBox 16">
              <a:extLst>
                <a:ext uri="{FF2B5EF4-FFF2-40B4-BE49-F238E27FC236}">
                  <a16:creationId xmlns:a16="http://schemas.microsoft.com/office/drawing/2014/main" id="{6A692965-0F5B-4AA3-A545-D0A99901FB8A}"/>
                </a:ext>
              </a:extLst>
            </p:cNvPr>
            <p:cNvSpPr txBox="1"/>
            <p:nvPr/>
          </p:nvSpPr>
          <p:spPr>
            <a:xfrm>
              <a:off x="-2953920" y="6221638"/>
              <a:ext cx="545342" cy="261610"/>
            </a:xfrm>
            <a:prstGeom prst="rect">
              <a:avLst/>
            </a:prstGeom>
            <a:noFill/>
          </p:spPr>
          <p:txBody>
            <a:bodyPr wrap="none" rtlCol="0">
              <a:spAutoFit/>
            </a:bodyPr>
            <a:lstStyle/>
            <a:p>
              <a:r>
                <a:rPr lang="en-US" sz="1100">
                  <a:solidFill>
                    <a:schemeClr val="tx1">
                      <a:lumMod val="75000"/>
                      <a:lumOff val="25000"/>
                    </a:schemeClr>
                  </a:solidFill>
                  <a:latin typeface="Arial" panose="020B0604020202020204" pitchFamily="34" charset="0"/>
                  <a:cs typeface="Arial" panose="020B0604020202020204" pitchFamily="34" charset="0"/>
                </a:rPr>
                <a:t>VIEW</a:t>
              </a:r>
            </a:p>
          </p:txBody>
        </p:sp>
        <p:cxnSp>
          <p:nvCxnSpPr>
            <p:cNvPr id="18" name="Straight Connector 17">
              <a:extLst>
                <a:ext uri="{FF2B5EF4-FFF2-40B4-BE49-F238E27FC236}">
                  <a16:creationId xmlns:a16="http://schemas.microsoft.com/office/drawing/2014/main" id="{31FFE10D-3D8D-4012-BA10-246B0C2F47F5}"/>
                </a:ext>
              </a:extLst>
            </p:cNvPr>
            <p:cNvCxnSpPr>
              <a:cxnSpLocks/>
            </p:cNvCxnSpPr>
            <p:nvPr/>
          </p:nvCxnSpPr>
          <p:spPr>
            <a:xfrm>
              <a:off x="749658" y="6291563"/>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ounded Rectangle 63">
              <a:extLst>
                <a:ext uri="{FF2B5EF4-FFF2-40B4-BE49-F238E27FC236}">
                  <a16:creationId xmlns:a16="http://schemas.microsoft.com/office/drawing/2014/main" id="{DA07292A-9285-4937-8279-754989D8C4FB}"/>
                </a:ext>
              </a:extLst>
            </p:cNvPr>
            <p:cNvSpPr/>
            <p:nvPr/>
          </p:nvSpPr>
          <p:spPr>
            <a:xfrm>
              <a:off x="-3342849" y="6241894"/>
              <a:ext cx="391885" cy="388882"/>
            </a:xfrm>
            <a:prstGeom prst="roundRect">
              <a:avLst/>
            </a:prstGeom>
            <a:solidFill>
              <a:srgbClr val="9F5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hlinkClick r:id="rId5"/>
              <a:extLst>
                <a:ext uri="{FF2B5EF4-FFF2-40B4-BE49-F238E27FC236}">
                  <a16:creationId xmlns:a16="http://schemas.microsoft.com/office/drawing/2014/main" id="{0CF5C7B1-2167-469F-BE9B-72CE8C0B69F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520417" y="6112115"/>
              <a:ext cx="341749" cy="341749"/>
            </a:xfrm>
            <a:prstGeom prst="rect">
              <a:avLst/>
            </a:prstGeom>
          </p:spPr>
        </p:pic>
        <p:sp>
          <p:nvSpPr>
            <p:cNvPr id="21" name="TextBox 20">
              <a:extLst>
                <a:ext uri="{FF2B5EF4-FFF2-40B4-BE49-F238E27FC236}">
                  <a16:creationId xmlns:a16="http://schemas.microsoft.com/office/drawing/2014/main" id="{BF40A711-E873-4A53-AAA7-60AC532869CC}"/>
                </a:ext>
              </a:extLst>
            </p:cNvPr>
            <p:cNvSpPr txBox="1"/>
            <p:nvPr/>
          </p:nvSpPr>
          <p:spPr>
            <a:xfrm>
              <a:off x="-2150904" y="6228113"/>
              <a:ext cx="1643142" cy="307777"/>
            </a:xfrm>
            <a:prstGeom prst="rect">
              <a:avLst/>
            </a:prstGeom>
            <a:noFill/>
          </p:spPr>
          <p:txBody>
            <a:bodyPr wrap="none" rtlCol="0">
              <a:spAutoFit/>
            </a:bodyPr>
            <a:lstStyle/>
            <a:p>
              <a:r>
                <a:rPr lang="en-US" sz="1400">
                  <a:solidFill>
                    <a:schemeClr val="tx1">
                      <a:lumMod val="75000"/>
                      <a:lumOff val="25000"/>
                    </a:schemeClr>
                  </a:solidFill>
                  <a:latin typeface="Arial" panose="020B0604020202020204" pitchFamily="34" charset="0"/>
                  <a:cs typeface="Arial" panose="020B0604020202020204" pitchFamily="34" charset="0"/>
                </a:rPr>
                <a:t>FULL PRICE LIST</a:t>
              </a:r>
            </a:p>
          </p:txBody>
        </p:sp>
      </p:grpSp>
      <p:sp>
        <p:nvSpPr>
          <p:cNvPr id="4" name="Rectangle 1">
            <a:extLst>
              <a:ext uri="{FF2B5EF4-FFF2-40B4-BE49-F238E27FC236}">
                <a16:creationId xmlns:a16="http://schemas.microsoft.com/office/drawing/2014/main" id="{8CC5390F-E8CF-41FB-AC4B-5E195151CAD2}"/>
              </a:ext>
            </a:extLst>
          </p:cNvPr>
          <p:cNvSpPr>
            <a:spLocks noChangeArrowheads="1"/>
          </p:cNvSpPr>
          <p:nvPr/>
        </p:nvSpPr>
        <p:spPr bwMode="auto">
          <a:xfrm>
            <a:off x="-195362" y="4815403"/>
            <a:ext cx="184731" cy="369332"/>
          </a:xfrm>
          <a:prstGeom prst="rect">
            <a:avLst/>
          </a:prstGeom>
          <a:solidFill>
            <a:srgbClr val="F4F5F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TextBox 23">
            <a:extLst>
              <a:ext uri="{FF2B5EF4-FFF2-40B4-BE49-F238E27FC236}">
                <a16:creationId xmlns:a16="http://schemas.microsoft.com/office/drawing/2014/main" id="{2B0ABAD4-A7E3-F85F-7A32-893C32E80A9F}"/>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D3F8B5F5-CC6A-700C-121A-E48D8B23085D}"/>
              </a:ext>
            </a:extLst>
          </p:cNvPr>
          <p:cNvSpPr txBox="1"/>
          <p:nvPr/>
        </p:nvSpPr>
        <p:spPr>
          <a:xfrm>
            <a:off x="-3797771" y="1505767"/>
            <a:ext cx="3326808" cy="1631216"/>
          </a:xfrm>
          <a:prstGeom prst="rect">
            <a:avLst/>
          </a:prstGeom>
          <a:solidFill>
            <a:srgbClr val="FFFF00"/>
          </a:solidFill>
        </p:spPr>
        <p:txBody>
          <a:bodyPr wrap="square" lIns="91440" tIns="45720" rIns="91440" bIns="45720" rtlCol="0" anchor="t">
            <a:spAutoFit/>
          </a:bodyPr>
          <a:lstStyle/>
          <a:p>
            <a:pPr algn="ctr"/>
            <a:r>
              <a:rPr lang="en-US" sz="10000"/>
              <a:t>FPO</a:t>
            </a:r>
          </a:p>
        </p:txBody>
      </p:sp>
    </p:spTree>
    <p:extLst>
      <p:ext uri="{BB962C8B-B14F-4D97-AF65-F5344CB8AC3E}">
        <p14:creationId xmlns:p14="http://schemas.microsoft.com/office/powerpoint/2010/main" val="376686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5B7B844-CBBF-44C2-86B5-9607D4472112}"/>
              </a:ext>
            </a:extLst>
          </p:cNvPr>
          <p:cNvSpPr/>
          <p:nvPr/>
        </p:nvSpPr>
        <p:spPr>
          <a:xfrm>
            <a:off x="165306" y="272508"/>
            <a:ext cx="8783332" cy="63907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F4CC7FB-6EE2-477A-8B17-EC2CAE5EC527}"/>
              </a:ext>
            </a:extLst>
          </p:cNvPr>
          <p:cNvSpPr txBox="1"/>
          <p:nvPr/>
        </p:nvSpPr>
        <p:spPr>
          <a:xfrm>
            <a:off x="437138" y="752141"/>
            <a:ext cx="7952482" cy="430887"/>
          </a:xfrm>
          <a:prstGeom prst="rect">
            <a:avLst/>
          </a:prstGeom>
          <a:noFill/>
        </p:spPr>
        <p:txBody>
          <a:bodyPr wrap="square" lIns="91440" tIns="45720" rIns="91440" bIns="45720" anchor="t">
            <a:spAutoFit/>
          </a:bodyPr>
          <a:lstStyle/>
          <a:p>
            <a:r>
              <a:rPr lang="en-US" sz="1100" b="1">
                <a:latin typeface="Arial"/>
                <a:cs typeface="Arial"/>
              </a:rPr>
              <a:t>Please be informed that a selection of </a:t>
            </a:r>
            <a:r>
              <a:rPr lang="en-US" sz="1100" b="1" err="1">
                <a:latin typeface="Arial"/>
                <a:cs typeface="Arial"/>
              </a:rPr>
              <a:t>Nutrilite</a:t>
            </a:r>
            <a:r>
              <a:rPr lang="en-US" sz="1100" b="1">
                <a:latin typeface="Arial"/>
                <a:cs typeface="Arial"/>
              </a:rPr>
              <a:t>, XS, ARTISTRY and Personal Shoppers Catalogue products will see a price increase from 1 May 2023 and 1 Jul 2023 onwards. </a:t>
            </a:r>
          </a:p>
        </p:txBody>
      </p:sp>
      <p:sp>
        <p:nvSpPr>
          <p:cNvPr id="7" name="Rectangle 6">
            <a:extLst>
              <a:ext uri="{FF2B5EF4-FFF2-40B4-BE49-F238E27FC236}">
                <a16:creationId xmlns:a16="http://schemas.microsoft.com/office/drawing/2014/main" id="{5EE5288B-CD7A-4288-A301-673E0C04EEBF}"/>
              </a:ext>
            </a:extLst>
          </p:cNvPr>
          <p:cNvSpPr/>
          <p:nvPr/>
        </p:nvSpPr>
        <p:spPr>
          <a:xfrm>
            <a:off x="165306" y="272508"/>
            <a:ext cx="8783339" cy="3924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Amway Product Price Revision 2023 – Effective 1 May &amp; 1 Jul 2023</a:t>
            </a:r>
          </a:p>
        </p:txBody>
      </p:sp>
      <p:graphicFrame>
        <p:nvGraphicFramePr>
          <p:cNvPr id="3" name="Table 3">
            <a:extLst>
              <a:ext uri="{FF2B5EF4-FFF2-40B4-BE49-F238E27FC236}">
                <a16:creationId xmlns:a16="http://schemas.microsoft.com/office/drawing/2014/main" id="{33C9AB90-6C3E-4F38-BA4C-38D1F52471C7}"/>
              </a:ext>
            </a:extLst>
          </p:cNvPr>
          <p:cNvGraphicFramePr>
            <a:graphicFrameLocks noGrp="1"/>
          </p:cNvGraphicFramePr>
          <p:nvPr/>
        </p:nvGraphicFramePr>
        <p:xfrm>
          <a:off x="764472" y="1776474"/>
          <a:ext cx="7429494" cy="1915450"/>
        </p:xfrm>
        <a:graphic>
          <a:graphicData uri="http://schemas.openxmlformats.org/drawingml/2006/table">
            <a:tbl>
              <a:tblPr firstRow="1" bandRow="1">
                <a:tableStyleId>{5C22544A-7EE6-4342-B048-85BDC9FD1C3A}</a:tableStyleId>
              </a:tblPr>
              <a:tblGrid>
                <a:gridCol w="3450863">
                  <a:extLst>
                    <a:ext uri="{9D8B030D-6E8A-4147-A177-3AD203B41FA5}">
                      <a16:colId xmlns:a16="http://schemas.microsoft.com/office/drawing/2014/main" val="2633310587"/>
                    </a:ext>
                  </a:extLst>
                </a:gridCol>
                <a:gridCol w="1302109">
                  <a:extLst>
                    <a:ext uri="{9D8B030D-6E8A-4147-A177-3AD203B41FA5}">
                      <a16:colId xmlns:a16="http://schemas.microsoft.com/office/drawing/2014/main" val="1728868406"/>
                    </a:ext>
                  </a:extLst>
                </a:gridCol>
                <a:gridCol w="2676522">
                  <a:extLst>
                    <a:ext uri="{9D8B030D-6E8A-4147-A177-3AD203B41FA5}">
                      <a16:colId xmlns:a16="http://schemas.microsoft.com/office/drawing/2014/main" val="42873977"/>
                    </a:ext>
                  </a:extLst>
                </a:gridCol>
              </a:tblGrid>
              <a:tr h="385614">
                <a:tc>
                  <a:txBody>
                    <a:bodyPr/>
                    <a:lstStyle/>
                    <a:p>
                      <a:pPr algn="l"/>
                      <a:r>
                        <a:rPr lang="en-US" sz="1100">
                          <a:solidFill>
                            <a:schemeClr val="tx1"/>
                          </a:solidFill>
                          <a:latin typeface="Arial" panose="020B0604020202020204" pitchFamily="34" charset="0"/>
                          <a:cs typeface="Arial" panose="020B0604020202020204" pitchFamily="34" charset="0"/>
                        </a:rPr>
                        <a:t>Category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1100">
                          <a:solidFill>
                            <a:schemeClr val="tx1"/>
                          </a:solidFill>
                          <a:latin typeface="Arial" panose="020B0604020202020204" pitchFamily="34" charset="0"/>
                          <a:cs typeface="Arial" panose="020B0604020202020204" pitchFamily="34" charset="0"/>
                        </a:rPr>
                        <a:t>Effective Month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1100">
                          <a:solidFill>
                            <a:schemeClr val="tx1"/>
                          </a:solidFill>
                          <a:latin typeface="Arial" panose="020B0604020202020204" pitchFamily="34" charset="0"/>
                          <a:cs typeface="Arial" panose="020B0604020202020204" pitchFamily="34" charset="0"/>
                        </a:rPr>
                        <a:t>Weighted average price increase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741513998"/>
                  </a:ext>
                </a:extLst>
              </a:tr>
              <a:tr h="318622">
                <a:tc>
                  <a:txBody>
                    <a:bodyPr/>
                    <a:lstStyle/>
                    <a:p>
                      <a:pPr marL="0" indent="0" algn="l">
                        <a:buFont typeface="Arial" panose="020B0604020202020204" pitchFamily="34" charset="0"/>
                        <a:buNone/>
                      </a:pPr>
                      <a:r>
                        <a:rPr lang="en-US" sz="1100" b="0" err="1">
                          <a:solidFill>
                            <a:schemeClr val="tx1"/>
                          </a:solidFill>
                          <a:latin typeface="Arial" panose="020B0604020202020204" pitchFamily="34" charset="0"/>
                          <a:cs typeface="Arial" panose="020B0604020202020204" pitchFamily="34" charset="0"/>
                        </a:rPr>
                        <a:t>Nutrilite</a:t>
                      </a:r>
                      <a:r>
                        <a:rPr lang="en-US" sz="1100" b="0">
                          <a:solidFill>
                            <a:schemeClr val="tx1"/>
                          </a:solidFill>
                          <a:latin typeface="Arial" panose="020B0604020202020204" pitchFamily="34" charset="0"/>
                          <a:cs typeface="Arial" panose="020B0604020202020204" pitchFamily="34" charset="0"/>
                        </a:rPr>
                        <a:t> (functional food and beverage supplements)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buFont typeface="Arial" panose="020B0604020202020204" pitchFamily="34" charset="0"/>
                        <a:buNone/>
                      </a:pPr>
                      <a:r>
                        <a:rPr lang="en-US" sz="1100">
                          <a:solidFill>
                            <a:schemeClr val="tx1"/>
                          </a:solidFill>
                          <a:latin typeface="Arial" panose="020B0604020202020204" pitchFamily="34" charset="0"/>
                          <a:cs typeface="Arial" panose="020B0604020202020204" pitchFamily="34" charset="0"/>
                        </a:rPr>
                        <a:t>May 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buFont typeface="Arial" panose="020B0604020202020204" pitchFamily="34" charset="0"/>
                        <a:buNone/>
                      </a:pPr>
                      <a:r>
                        <a:rPr lang="en-US" sz="110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7373029"/>
                  </a:ext>
                </a:extLst>
              </a:tr>
              <a:tr h="261523">
                <a:tc>
                  <a:txBody>
                    <a:bodyPr/>
                    <a:lstStyle/>
                    <a:p>
                      <a:pPr marL="0" indent="0" algn="l">
                        <a:buFont typeface="Arial" panose="020B0604020202020204" pitchFamily="34" charset="0"/>
                        <a:buNone/>
                      </a:pPr>
                      <a:r>
                        <a:rPr lang="en-US" sz="1100" b="0">
                          <a:solidFill>
                            <a:schemeClr val="tx1"/>
                          </a:solidFill>
                          <a:latin typeface="Arial" panose="020B0604020202020204" pitchFamily="34" charset="0"/>
                          <a:cs typeface="Arial" panose="020B0604020202020204" pitchFamily="34" charset="0"/>
                        </a:rPr>
                        <a:t>XS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buFont typeface="Arial" panose="020B0604020202020204" pitchFamily="34" charset="0"/>
                        <a:buNone/>
                      </a:pPr>
                      <a:r>
                        <a:rPr lang="en-US" sz="1100">
                          <a:solidFill>
                            <a:schemeClr val="tx1"/>
                          </a:solidFill>
                          <a:latin typeface="Arial" panose="020B0604020202020204" pitchFamily="34" charset="0"/>
                          <a:cs typeface="Arial" panose="020B0604020202020204" pitchFamily="34" charset="0"/>
                        </a:rPr>
                        <a:t>May 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buFont typeface="Arial" panose="020B0604020202020204" pitchFamily="34" charset="0"/>
                        <a:buNone/>
                      </a:pPr>
                      <a:r>
                        <a:rPr lang="en-US" sz="1100">
                          <a:solidFill>
                            <a:schemeClr val="tx1"/>
                          </a:solidFill>
                          <a:latin typeface="Arial" panose="020B0604020202020204" pitchFamily="34" charset="0"/>
                          <a:cs typeface="Arial" panose="020B0604020202020204" pitchFamily="34" charset="0"/>
                        </a:rPr>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8334660"/>
                  </a:ext>
                </a:extLst>
              </a:tr>
              <a:tr h="261523">
                <a:tc>
                  <a:txBody>
                    <a:bodyPr/>
                    <a:lstStyle/>
                    <a:p>
                      <a:pPr marL="0" indent="0" algn="l">
                        <a:buFont typeface="Arial" panose="020B0604020202020204" pitchFamily="34" charset="0"/>
                        <a:buNone/>
                      </a:pPr>
                      <a:r>
                        <a:rPr lang="en-US" sz="1100" b="0">
                          <a:solidFill>
                            <a:schemeClr val="tx1"/>
                          </a:solidFill>
                          <a:latin typeface="Arial" panose="020B0604020202020204" pitchFamily="34" charset="0"/>
                          <a:cs typeface="Arial" panose="020B0604020202020204" pitchFamily="34" charset="0"/>
                        </a:rPr>
                        <a:t>ARTISTRY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buFont typeface="Arial" panose="020B0604020202020204" pitchFamily="34" charset="0"/>
                        <a:buNone/>
                      </a:pPr>
                      <a:r>
                        <a:rPr lang="en-US" sz="1100">
                          <a:solidFill>
                            <a:schemeClr val="tx1"/>
                          </a:solidFill>
                          <a:latin typeface="Arial" panose="020B0604020202020204" pitchFamily="34" charset="0"/>
                          <a:cs typeface="Arial" panose="020B0604020202020204" pitchFamily="34" charset="0"/>
                        </a:rPr>
                        <a:t>May 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buFont typeface="Arial" panose="020B0604020202020204" pitchFamily="34" charset="0"/>
                        <a:buNone/>
                      </a:pPr>
                      <a:r>
                        <a:rPr lang="en-US" sz="110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6947668"/>
                  </a:ext>
                </a:extLst>
              </a:tr>
              <a:tr h="344084">
                <a:tc>
                  <a:txBody>
                    <a:bodyPr/>
                    <a:lstStyle/>
                    <a:p>
                      <a:pPr marL="0" indent="0" algn="l">
                        <a:buFont typeface="Arial" panose="020B0604020202020204" pitchFamily="34" charset="0"/>
                        <a:buNone/>
                      </a:pPr>
                      <a:r>
                        <a:rPr lang="en-US" sz="1100" b="0">
                          <a:solidFill>
                            <a:schemeClr val="tx1"/>
                          </a:solidFill>
                          <a:latin typeface="Arial" panose="020B0604020202020204" pitchFamily="34" charset="0"/>
                          <a:cs typeface="Arial" panose="020B0604020202020204" pitchFamily="34" charset="0"/>
                        </a:rPr>
                        <a:t>Personal Shoppers Catalogue (food and beverage)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buFont typeface="Arial" panose="020B0604020202020204" pitchFamily="34" charset="0"/>
                        <a:buNone/>
                      </a:pPr>
                      <a:r>
                        <a:rPr lang="en-US" sz="1100">
                          <a:solidFill>
                            <a:schemeClr val="tx1"/>
                          </a:solidFill>
                          <a:latin typeface="Arial" panose="020B0604020202020204" pitchFamily="34" charset="0"/>
                          <a:cs typeface="Arial" panose="020B0604020202020204" pitchFamily="34" charset="0"/>
                        </a:rPr>
                        <a:t>May 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buFont typeface="Arial" panose="020B0604020202020204" pitchFamily="34" charset="0"/>
                        <a:buNone/>
                      </a:pPr>
                      <a:r>
                        <a:rPr lang="en-US" sz="1100">
                          <a:solidFill>
                            <a:schemeClr val="tx1"/>
                          </a:solidFill>
                          <a:latin typeface="Arial" panose="020B0604020202020204" pitchFamily="34" charset="0"/>
                          <a:cs typeface="Arial" panose="020B0604020202020204" pitchFamily="34" charset="0"/>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6975633"/>
                  </a:ext>
                </a:extLst>
              </a:tr>
              <a:tr h="34408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err="1">
                          <a:solidFill>
                            <a:schemeClr val="tx1"/>
                          </a:solidFill>
                          <a:latin typeface="Arial" panose="020B0604020202020204" pitchFamily="34" charset="0"/>
                          <a:cs typeface="Arial" panose="020B0604020202020204" pitchFamily="34" charset="0"/>
                        </a:rPr>
                        <a:t>Nutrilite</a:t>
                      </a:r>
                      <a:r>
                        <a:rPr lang="en-US" sz="1100" b="0">
                          <a:solidFill>
                            <a:schemeClr val="tx1"/>
                          </a:solidFill>
                          <a:latin typeface="Arial" panose="020B0604020202020204" pitchFamily="34" charset="0"/>
                          <a:cs typeface="Arial" panose="020B0604020202020204" pitchFamily="34" charset="0"/>
                        </a:rPr>
                        <a:t> (tablets and </a:t>
                      </a:r>
                      <a:r>
                        <a:rPr lang="en-US" sz="1100" b="0" err="1">
                          <a:solidFill>
                            <a:schemeClr val="tx1"/>
                          </a:solidFill>
                          <a:latin typeface="Arial" panose="020B0604020202020204" pitchFamily="34" charset="0"/>
                          <a:cs typeface="Arial" panose="020B0604020202020204" pitchFamily="34" charset="0"/>
                        </a:rPr>
                        <a:t>softgel</a:t>
                      </a:r>
                      <a:r>
                        <a:rPr lang="en-US" sz="1100" b="0">
                          <a:solidFill>
                            <a:schemeClr val="tx1"/>
                          </a:solidFill>
                          <a:latin typeface="Arial" panose="020B0604020202020204" pitchFamily="34" charset="0"/>
                          <a:cs typeface="Arial" panose="020B0604020202020204" pitchFamily="34" charset="0"/>
                        </a:rPr>
                        <a:t> supplements)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buFont typeface="Arial" panose="020B0604020202020204" pitchFamily="34" charset="0"/>
                        <a:buNone/>
                      </a:pPr>
                      <a:r>
                        <a:rPr lang="en-US" sz="1100">
                          <a:solidFill>
                            <a:schemeClr val="tx1"/>
                          </a:solidFill>
                          <a:latin typeface="Arial" panose="020B0604020202020204" pitchFamily="34" charset="0"/>
                          <a:cs typeface="Arial" panose="020B0604020202020204" pitchFamily="34" charset="0"/>
                        </a:rPr>
                        <a:t>Jul 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buFont typeface="Arial" panose="020B0604020202020204" pitchFamily="34" charset="0"/>
                        <a:buNone/>
                      </a:pPr>
                      <a:r>
                        <a:rPr lang="en-US" sz="110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5868202"/>
                  </a:ext>
                </a:extLst>
              </a:tr>
            </a:tbl>
          </a:graphicData>
        </a:graphic>
      </p:graphicFrame>
      <p:grpSp>
        <p:nvGrpSpPr>
          <p:cNvPr id="52" name="Group 51">
            <a:extLst>
              <a:ext uri="{FF2B5EF4-FFF2-40B4-BE49-F238E27FC236}">
                <a16:creationId xmlns:a16="http://schemas.microsoft.com/office/drawing/2014/main" id="{BEF125D6-E1D2-4C9C-829C-C3347CC531C6}"/>
              </a:ext>
            </a:extLst>
          </p:cNvPr>
          <p:cNvGrpSpPr/>
          <p:nvPr/>
        </p:nvGrpSpPr>
        <p:grpSpPr>
          <a:xfrm>
            <a:off x="411626" y="6112236"/>
            <a:ext cx="3214256" cy="526229"/>
            <a:chOff x="-1348111" y="6291563"/>
            <a:chExt cx="3214256" cy="526229"/>
          </a:xfrm>
        </p:grpSpPr>
        <p:sp>
          <p:nvSpPr>
            <p:cNvPr id="53" name="TextBox 52">
              <a:extLst>
                <a:ext uri="{FF2B5EF4-FFF2-40B4-BE49-F238E27FC236}">
                  <a16:creationId xmlns:a16="http://schemas.microsoft.com/office/drawing/2014/main" id="{005990F8-F69B-44AE-87B6-AF3919166197}"/>
                </a:ext>
              </a:extLst>
            </p:cNvPr>
            <p:cNvSpPr txBox="1"/>
            <p:nvPr/>
          </p:nvSpPr>
          <p:spPr>
            <a:xfrm>
              <a:off x="-1348111" y="6448021"/>
              <a:ext cx="1120820" cy="369332"/>
            </a:xfrm>
            <a:prstGeom prst="rect">
              <a:avLst/>
            </a:prstGeom>
            <a:noFill/>
          </p:spPr>
          <p:txBody>
            <a:bodyPr wrap="none" rtlCol="0">
              <a:spAutoFit/>
            </a:bodyPr>
            <a:lstStyle/>
            <a:p>
              <a:r>
                <a:rPr lang="en-US" sz="1200">
                  <a:solidFill>
                    <a:srgbClr val="9F5270"/>
                  </a:solidFill>
                  <a:latin typeface="Arial" panose="020B0604020202020204" pitchFamily="34" charset="0"/>
                  <a:cs typeface="Arial" panose="020B0604020202020204" pitchFamily="34" charset="0"/>
                </a:rPr>
                <a:t>MORE INFO</a:t>
              </a:r>
              <a:r>
                <a:rPr lang="en-US">
                  <a:solidFill>
                    <a:srgbClr val="9F5270"/>
                  </a:solidFill>
                </a:rPr>
                <a:t>:</a:t>
              </a:r>
            </a:p>
          </p:txBody>
        </p:sp>
        <p:sp>
          <p:nvSpPr>
            <p:cNvPr id="54" name="TextBox 53">
              <a:extLst>
                <a:ext uri="{FF2B5EF4-FFF2-40B4-BE49-F238E27FC236}">
                  <a16:creationId xmlns:a16="http://schemas.microsoft.com/office/drawing/2014/main" id="{704C682D-DE6F-4046-921F-960C8EFA112F}"/>
                </a:ext>
              </a:extLst>
            </p:cNvPr>
            <p:cNvSpPr txBox="1"/>
            <p:nvPr/>
          </p:nvSpPr>
          <p:spPr>
            <a:xfrm>
              <a:off x="321627" y="6389913"/>
              <a:ext cx="545342" cy="261610"/>
            </a:xfrm>
            <a:prstGeom prst="rect">
              <a:avLst/>
            </a:prstGeom>
            <a:noFill/>
          </p:spPr>
          <p:txBody>
            <a:bodyPr wrap="none" rtlCol="0">
              <a:spAutoFit/>
            </a:bodyPr>
            <a:lstStyle/>
            <a:p>
              <a:r>
                <a:rPr lang="en-US" sz="1050">
                  <a:solidFill>
                    <a:schemeClr val="tx1">
                      <a:lumMod val="75000"/>
                      <a:lumOff val="25000"/>
                    </a:schemeClr>
                  </a:solidFill>
                  <a:latin typeface="Arial" panose="020B0604020202020204" pitchFamily="34" charset="0"/>
                  <a:cs typeface="Arial" panose="020B0604020202020204" pitchFamily="34" charset="0"/>
                </a:rPr>
                <a:t>VIEW</a:t>
              </a:r>
            </a:p>
          </p:txBody>
        </p:sp>
        <p:cxnSp>
          <p:nvCxnSpPr>
            <p:cNvPr id="55" name="Straight Connector 54">
              <a:extLst>
                <a:ext uri="{FF2B5EF4-FFF2-40B4-BE49-F238E27FC236}">
                  <a16:creationId xmlns:a16="http://schemas.microsoft.com/office/drawing/2014/main" id="{BB26284F-F7D5-4908-AEB3-AD7645195875}"/>
                </a:ext>
              </a:extLst>
            </p:cNvPr>
            <p:cNvCxnSpPr>
              <a:cxnSpLocks/>
            </p:cNvCxnSpPr>
            <p:nvPr/>
          </p:nvCxnSpPr>
          <p:spPr>
            <a:xfrm>
              <a:off x="323620" y="6291563"/>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Rounded Rectangle 63">
              <a:extLst>
                <a:ext uri="{FF2B5EF4-FFF2-40B4-BE49-F238E27FC236}">
                  <a16:creationId xmlns:a16="http://schemas.microsoft.com/office/drawing/2014/main" id="{3A2E00D9-3737-4071-9075-9889DDA8E531}"/>
                </a:ext>
              </a:extLst>
            </p:cNvPr>
            <p:cNvSpPr/>
            <p:nvPr/>
          </p:nvSpPr>
          <p:spPr>
            <a:xfrm>
              <a:off x="-67302" y="6396114"/>
              <a:ext cx="391885" cy="388882"/>
            </a:xfrm>
            <a:prstGeom prst="roundRect">
              <a:avLst/>
            </a:prstGeom>
            <a:solidFill>
              <a:srgbClr val="9F5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hlinkClick r:id="rId3"/>
              <a:extLst>
                <a:ext uri="{FF2B5EF4-FFF2-40B4-BE49-F238E27FC236}">
                  <a16:creationId xmlns:a16="http://schemas.microsoft.com/office/drawing/2014/main" id="{3F20994E-46B4-4894-ABD1-E780EE22F59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9344" y="6422777"/>
              <a:ext cx="341749" cy="341749"/>
            </a:xfrm>
            <a:prstGeom prst="rect">
              <a:avLst/>
            </a:prstGeom>
          </p:spPr>
        </p:pic>
        <p:sp>
          <p:nvSpPr>
            <p:cNvPr id="58" name="TextBox 57">
              <a:extLst>
                <a:ext uri="{FF2B5EF4-FFF2-40B4-BE49-F238E27FC236}">
                  <a16:creationId xmlns:a16="http://schemas.microsoft.com/office/drawing/2014/main" id="{AA461568-2559-499E-9232-7C49A76D1F51}"/>
                </a:ext>
              </a:extLst>
            </p:cNvPr>
            <p:cNvSpPr txBox="1"/>
            <p:nvPr/>
          </p:nvSpPr>
          <p:spPr>
            <a:xfrm>
              <a:off x="329123" y="6556182"/>
              <a:ext cx="1537022" cy="261610"/>
            </a:xfrm>
            <a:prstGeom prst="rect">
              <a:avLst/>
            </a:prstGeom>
            <a:noFill/>
          </p:spPr>
          <p:txBody>
            <a:bodyPr wrap="square" lIns="91440" tIns="45720" rIns="91440" bIns="45720" rtlCol="0" anchor="t">
              <a:spAutoFit/>
            </a:bodyPr>
            <a:lstStyle/>
            <a:p>
              <a:r>
                <a:rPr lang="en-US" sz="1100" b="1">
                  <a:solidFill>
                    <a:schemeClr val="tx1">
                      <a:lumMod val="75000"/>
                      <a:lumOff val="25000"/>
                    </a:schemeClr>
                  </a:solidFill>
                  <a:latin typeface="Arial"/>
                  <a:cs typeface="Arial"/>
                </a:rPr>
                <a:t>FULL PRICE LIST</a:t>
              </a:r>
            </a:p>
          </p:txBody>
        </p:sp>
      </p:grpSp>
      <p:grpSp>
        <p:nvGrpSpPr>
          <p:cNvPr id="24" name="Group 23">
            <a:extLst>
              <a:ext uri="{FF2B5EF4-FFF2-40B4-BE49-F238E27FC236}">
                <a16:creationId xmlns:a16="http://schemas.microsoft.com/office/drawing/2014/main" id="{D1E765AF-6EA5-4337-9455-AA3ECB834EAC}"/>
              </a:ext>
            </a:extLst>
          </p:cNvPr>
          <p:cNvGrpSpPr/>
          <p:nvPr/>
        </p:nvGrpSpPr>
        <p:grpSpPr>
          <a:xfrm>
            <a:off x="3743283" y="6112236"/>
            <a:ext cx="1931391" cy="522877"/>
            <a:chOff x="362187" y="6291563"/>
            <a:chExt cx="1931391" cy="522877"/>
          </a:xfrm>
        </p:grpSpPr>
        <p:sp>
          <p:nvSpPr>
            <p:cNvPr id="26" name="TextBox 25">
              <a:extLst>
                <a:ext uri="{FF2B5EF4-FFF2-40B4-BE49-F238E27FC236}">
                  <a16:creationId xmlns:a16="http://schemas.microsoft.com/office/drawing/2014/main" id="{BFCC3F95-0537-425E-B88E-E59D6AF01955}"/>
                </a:ext>
              </a:extLst>
            </p:cNvPr>
            <p:cNvSpPr txBox="1"/>
            <p:nvPr/>
          </p:nvSpPr>
          <p:spPr>
            <a:xfrm>
              <a:off x="751116" y="6389913"/>
              <a:ext cx="545342" cy="261610"/>
            </a:xfrm>
            <a:prstGeom prst="rect">
              <a:avLst/>
            </a:prstGeom>
            <a:noFill/>
          </p:spPr>
          <p:txBody>
            <a:bodyPr wrap="none" rtlCol="0">
              <a:spAutoFit/>
            </a:bodyPr>
            <a:lstStyle/>
            <a:p>
              <a:r>
                <a:rPr lang="en-US" sz="1050">
                  <a:solidFill>
                    <a:schemeClr val="tx1">
                      <a:lumMod val="75000"/>
                      <a:lumOff val="25000"/>
                    </a:schemeClr>
                  </a:solidFill>
                  <a:latin typeface="Arial" panose="020B0604020202020204" pitchFamily="34" charset="0"/>
                  <a:cs typeface="Arial" panose="020B0604020202020204" pitchFamily="34" charset="0"/>
                </a:rPr>
                <a:t>VIEW</a:t>
              </a:r>
            </a:p>
          </p:txBody>
        </p:sp>
        <p:cxnSp>
          <p:nvCxnSpPr>
            <p:cNvPr id="27" name="Straight Connector 26">
              <a:extLst>
                <a:ext uri="{FF2B5EF4-FFF2-40B4-BE49-F238E27FC236}">
                  <a16:creationId xmlns:a16="http://schemas.microsoft.com/office/drawing/2014/main" id="{5723CD0A-27AD-49FE-B992-0DBC9B3CE82E}"/>
                </a:ext>
              </a:extLst>
            </p:cNvPr>
            <p:cNvCxnSpPr>
              <a:cxnSpLocks/>
            </p:cNvCxnSpPr>
            <p:nvPr/>
          </p:nvCxnSpPr>
          <p:spPr>
            <a:xfrm>
              <a:off x="749658" y="6291563"/>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ounded Rectangle 63">
              <a:extLst>
                <a:ext uri="{FF2B5EF4-FFF2-40B4-BE49-F238E27FC236}">
                  <a16:creationId xmlns:a16="http://schemas.microsoft.com/office/drawing/2014/main" id="{65D5D036-7FE1-4F71-99B2-31150A0CBCB3}"/>
                </a:ext>
              </a:extLst>
            </p:cNvPr>
            <p:cNvSpPr/>
            <p:nvPr/>
          </p:nvSpPr>
          <p:spPr>
            <a:xfrm>
              <a:off x="362187" y="6396114"/>
              <a:ext cx="391885" cy="388882"/>
            </a:xfrm>
            <a:prstGeom prst="roundRect">
              <a:avLst/>
            </a:prstGeom>
            <a:solidFill>
              <a:srgbClr val="9F5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hlinkClick r:id="rId5"/>
              <a:extLst>
                <a:ext uri="{FF2B5EF4-FFF2-40B4-BE49-F238E27FC236}">
                  <a16:creationId xmlns:a16="http://schemas.microsoft.com/office/drawing/2014/main" id="{4895609D-9CED-4C12-8AD4-A1AC1C7B06E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80145" y="6422777"/>
              <a:ext cx="341749" cy="341749"/>
            </a:xfrm>
            <a:prstGeom prst="rect">
              <a:avLst/>
            </a:prstGeom>
          </p:spPr>
        </p:pic>
        <p:sp>
          <p:nvSpPr>
            <p:cNvPr id="30" name="TextBox 29">
              <a:extLst>
                <a:ext uri="{FF2B5EF4-FFF2-40B4-BE49-F238E27FC236}">
                  <a16:creationId xmlns:a16="http://schemas.microsoft.com/office/drawing/2014/main" id="{12299368-C44A-4A06-AFC3-62EEF5C4F0F7}"/>
                </a:ext>
              </a:extLst>
            </p:cNvPr>
            <p:cNvSpPr txBox="1"/>
            <p:nvPr/>
          </p:nvSpPr>
          <p:spPr>
            <a:xfrm>
              <a:off x="749658" y="6552830"/>
              <a:ext cx="1543920" cy="261610"/>
            </a:xfrm>
            <a:prstGeom prst="rect">
              <a:avLst/>
            </a:prstGeom>
            <a:noFill/>
          </p:spPr>
          <p:txBody>
            <a:bodyPr wrap="square" lIns="91440" tIns="45720" rIns="91440" bIns="45720" rtlCol="0" anchor="t">
              <a:spAutoFit/>
            </a:bodyPr>
            <a:lstStyle/>
            <a:p>
              <a:r>
                <a:rPr lang="en-US" sz="1100" b="1">
                  <a:solidFill>
                    <a:schemeClr val="tx1">
                      <a:lumMod val="75000"/>
                      <a:lumOff val="25000"/>
                    </a:schemeClr>
                  </a:solidFill>
                  <a:latin typeface="Arial"/>
                  <a:cs typeface="Arial"/>
                </a:rPr>
                <a:t>EXCLUSION LIST</a:t>
              </a:r>
            </a:p>
          </p:txBody>
        </p:sp>
      </p:grpSp>
      <p:sp>
        <p:nvSpPr>
          <p:cNvPr id="34" name="TextBox 33">
            <a:extLst>
              <a:ext uri="{FF2B5EF4-FFF2-40B4-BE49-F238E27FC236}">
                <a16:creationId xmlns:a16="http://schemas.microsoft.com/office/drawing/2014/main" id="{0D6B8337-5738-4F0A-8EE7-174AE7E35046}"/>
              </a:ext>
            </a:extLst>
          </p:cNvPr>
          <p:cNvSpPr txBox="1"/>
          <p:nvPr/>
        </p:nvSpPr>
        <p:spPr>
          <a:xfrm>
            <a:off x="437143" y="1087457"/>
            <a:ext cx="8783327" cy="314894"/>
          </a:xfrm>
          <a:prstGeom prst="rect">
            <a:avLst/>
          </a:prstGeom>
          <a:noFill/>
        </p:spPr>
        <p:txBody>
          <a:bodyPr wrap="square">
            <a:spAutoFit/>
          </a:bodyPr>
          <a:lstStyle/>
          <a:p>
            <a:pPr algn="just">
              <a:lnSpc>
                <a:spcPct val="150000"/>
              </a:lnSpc>
            </a:pPr>
            <a:r>
              <a:rPr lang="en-US" sz="1100" b="1">
                <a:solidFill>
                  <a:srgbClr val="FF0000"/>
                </a:solidFill>
                <a:latin typeface="Arial"/>
                <a:cs typeface="Arial"/>
              </a:rPr>
              <a:t>Update: The price increase for </a:t>
            </a:r>
            <a:r>
              <a:rPr lang="en-US" sz="1100" b="1" err="1">
                <a:solidFill>
                  <a:srgbClr val="FF0000"/>
                </a:solidFill>
                <a:latin typeface="Arial" panose="020B0604020202020204" pitchFamily="34" charset="0"/>
                <a:cs typeface="Arial" panose="020B0604020202020204" pitchFamily="34" charset="0"/>
              </a:rPr>
              <a:t>Nutrilite</a:t>
            </a:r>
            <a:r>
              <a:rPr lang="en-US" sz="1100" b="1">
                <a:solidFill>
                  <a:srgbClr val="FF0000"/>
                </a:solidFill>
                <a:latin typeface="Arial" panose="020B0604020202020204" pitchFamily="34" charset="0"/>
                <a:cs typeface="Arial" panose="020B0604020202020204" pitchFamily="34" charset="0"/>
              </a:rPr>
              <a:t> (tablets and </a:t>
            </a:r>
            <a:r>
              <a:rPr lang="en-US" sz="1100" b="1" err="1">
                <a:solidFill>
                  <a:srgbClr val="FF0000"/>
                </a:solidFill>
                <a:latin typeface="Arial" panose="020B0604020202020204" pitchFamily="34" charset="0"/>
                <a:cs typeface="Arial" panose="020B0604020202020204" pitchFamily="34" charset="0"/>
              </a:rPr>
              <a:t>softgel</a:t>
            </a:r>
            <a:r>
              <a:rPr lang="en-US" sz="1100" b="1">
                <a:solidFill>
                  <a:srgbClr val="FF0000"/>
                </a:solidFill>
                <a:latin typeface="Arial" panose="020B0604020202020204" pitchFamily="34" charset="0"/>
                <a:cs typeface="Arial" panose="020B0604020202020204" pitchFamily="34" charset="0"/>
              </a:rPr>
              <a:t> supplements)</a:t>
            </a:r>
            <a:r>
              <a:rPr lang="en-US" sz="1100" b="1">
                <a:solidFill>
                  <a:srgbClr val="FF0000"/>
                </a:solidFill>
                <a:latin typeface="Arial"/>
                <a:cs typeface="Arial"/>
              </a:rPr>
              <a:t> SKUs has been deferred to 1 Jul 2023.</a:t>
            </a:r>
            <a:endParaRPr lang="en-US" sz="1100" b="1">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4FEC0A1B-7E7A-4295-951E-A905DAF9FEE0}"/>
              </a:ext>
            </a:extLst>
          </p:cNvPr>
          <p:cNvSpPr txBox="1"/>
          <p:nvPr/>
        </p:nvSpPr>
        <p:spPr>
          <a:xfrm>
            <a:off x="437138" y="1401393"/>
            <a:ext cx="8329998" cy="261610"/>
          </a:xfrm>
          <a:prstGeom prst="rect">
            <a:avLst/>
          </a:prstGeom>
          <a:noFill/>
        </p:spPr>
        <p:txBody>
          <a:bodyPr wrap="square">
            <a:spAutoFit/>
          </a:bodyPr>
          <a:lstStyle/>
          <a:p>
            <a:pPr algn="just"/>
            <a:r>
              <a:rPr lang="en-US" sz="1100">
                <a:latin typeface="Arial"/>
                <a:cs typeface="Arial"/>
              </a:rPr>
              <a:t>The weighted average price increase for the affected SKUs within the respective categories are:  </a:t>
            </a:r>
          </a:p>
        </p:txBody>
      </p:sp>
      <p:sp>
        <p:nvSpPr>
          <p:cNvPr id="36" name="TextBox 35">
            <a:extLst>
              <a:ext uri="{FF2B5EF4-FFF2-40B4-BE49-F238E27FC236}">
                <a16:creationId xmlns:a16="http://schemas.microsoft.com/office/drawing/2014/main" id="{293B7B12-4C52-49EE-9736-2611174F5463}"/>
              </a:ext>
            </a:extLst>
          </p:cNvPr>
          <p:cNvSpPr txBox="1"/>
          <p:nvPr/>
        </p:nvSpPr>
        <p:spPr>
          <a:xfrm>
            <a:off x="513338" y="3857780"/>
            <a:ext cx="3468131" cy="1708160"/>
          </a:xfrm>
          <a:prstGeom prst="rect">
            <a:avLst/>
          </a:prstGeom>
          <a:noFill/>
        </p:spPr>
        <p:txBody>
          <a:bodyPr wrap="square" lIns="91440" tIns="45720" rIns="91440" bIns="45720" anchor="t">
            <a:spAutoFit/>
          </a:bodyPr>
          <a:lstStyle/>
          <a:p>
            <a:pPr algn="just"/>
            <a:r>
              <a:rPr lang="en-US" sz="1050">
                <a:latin typeface="Arial"/>
                <a:cs typeface="Arial"/>
              </a:rPr>
              <a:t>We want to provide high quality products sourced from premium ingredients and deliver 100% satisfaction guarantee* every time you make an Amway purchase. In keeping true to this, our price points will need to be adjusted due to rising inflation, local currency depreciation, increased cost of materials and transportation costs to produce and deliver these products. Therefore, we hope you understand that we don’t skimp on quality as we announce the new price revision for these Amway products.</a:t>
            </a:r>
          </a:p>
        </p:txBody>
      </p:sp>
      <p:cxnSp>
        <p:nvCxnSpPr>
          <p:cNvPr id="38" name="Straight Connector 37">
            <a:extLst>
              <a:ext uri="{FF2B5EF4-FFF2-40B4-BE49-F238E27FC236}">
                <a16:creationId xmlns:a16="http://schemas.microsoft.com/office/drawing/2014/main" id="{54DF285A-207E-4726-8398-E64F4B85259B}"/>
              </a:ext>
            </a:extLst>
          </p:cNvPr>
          <p:cNvCxnSpPr>
            <a:cxnSpLocks/>
          </p:cNvCxnSpPr>
          <p:nvPr/>
        </p:nvCxnSpPr>
        <p:spPr>
          <a:xfrm>
            <a:off x="4067100" y="3982514"/>
            <a:ext cx="0" cy="2058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61FCB40-D997-4247-9CF2-DFF01FAD9625}"/>
              </a:ext>
            </a:extLst>
          </p:cNvPr>
          <p:cNvSpPr txBox="1"/>
          <p:nvPr/>
        </p:nvSpPr>
        <p:spPr>
          <a:xfrm>
            <a:off x="4253306" y="3844015"/>
            <a:ext cx="4572000" cy="276999"/>
          </a:xfrm>
          <a:prstGeom prst="rect">
            <a:avLst/>
          </a:prstGeom>
          <a:noFill/>
        </p:spPr>
        <p:txBody>
          <a:bodyPr wrap="square">
            <a:spAutoFit/>
          </a:bodyPr>
          <a:lstStyle/>
          <a:p>
            <a:r>
              <a:rPr lang="en-US" sz="1200" b="1">
                <a:latin typeface="Arial" panose="020B0604020202020204" pitchFamily="34" charset="0"/>
                <a:cs typeface="Arial" panose="020B0604020202020204" pitchFamily="34" charset="0"/>
              </a:rPr>
              <a:t>Leadership Bonus</a:t>
            </a:r>
          </a:p>
        </p:txBody>
      </p:sp>
      <p:graphicFrame>
        <p:nvGraphicFramePr>
          <p:cNvPr id="40" name="Table 39">
            <a:extLst>
              <a:ext uri="{FF2B5EF4-FFF2-40B4-BE49-F238E27FC236}">
                <a16:creationId xmlns:a16="http://schemas.microsoft.com/office/drawing/2014/main" id="{4BA6BD90-821D-4209-BCEC-32BD2861BBFD}"/>
              </a:ext>
            </a:extLst>
          </p:cNvPr>
          <p:cNvGraphicFramePr>
            <a:graphicFrameLocks noGrp="1"/>
          </p:cNvGraphicFramePr>
          <p:nvPr/>
        </p:nvGraphicFramePr>
        <p:xfrm>
          <a:off x="4292718" y="4690098"/>
          <a:ext cx="4474418" cy="1350975"/>
        </p:xfrm>
        <a:graphic>
          <a:graphicData uri="http://schemas.openxmlformats.org/drawingml/2006/table">
            <a:tbl>
              <a:tblPr firstRow="1" firstCol="1" bandRow="1">
                <a:tableStyleId>{5C22544A-7EE6-4342-B048-85BDC9FD1C3A}</a:tableStyleId>
              </a:tblPr>
              <a:tblGrid>
                <a:gridCol w="1147092">
                  <a:extLst>
                    <a:ext uri="{9D8B030D-6E8A-4147-A177-3AD203B41FA5}">
                      <a16:colId xmlns:a16="http://schemas.microsoft.com/office/drawing/2014/main" val="424118928"/>
                    </a:ext>
                  </a:extLst>
                </a:gridCol>
                <a:gridCol w="805243">
                  <a:extLst>
                    <a:ext uri="{9D8B030D-6E8A-4147-A177-3AD203B41FA5}">
                      <a16:colId xmlns:a16="http://schemas.microsoft.com/office/drawing/2014/main" val="1698407966"/>
                    </a:ext>
                  </a:extLst>
                </a:gridCol>
                <a:gridCol w="805243">
                  <a:extLst>
                    <a:ext uri="{9D8B030D-6E8A-4147-A177-3AD203B41FA5}">
                      <a16:colId xmlns:a16="http://schemas.microsoft.com/office/drawing/2014/main" val="867871160"/>
                    </a:ext>
                  </a:extLst>
                </a:gridCol>
                <a:gridCol w="858420">
                  <a:extLst>
                    <a:ext uri="{9D8B030D-6E8A-4147-A177-3AD203B41FA5}">
                      <a16:colId xmlns:a16="http://schemas.microsoft.com/office/drawing/2014/main" val="704214740"/>
                    </a:ext>
                  </a:extLst>
                </a:gridCol>
                <a:gridCol w="858420">
                  <a:extLst>
                    <a:ext uri="{9D8B030D-6E8A-4147-A177-3AD203B41FA5}">
                      <a16:colId xmlns:a16="http://schemas.microsoft.com/office/drawing/2014/main" val="1049730915"/>
                    </a:ext>
                  </a:extLst>
                </a:gridCol>
              </a:tblGrid>
              <a:tr h="236232">
                <a:tc>
                  <a:txBody>
                    <a:bodyPr/>
                    <a:lstStyle/>
                    <a:p>
                      <a:pPr marL="0" marR="0">
                        <a:spcBef>
                          <a:spcPts val="0"/>
                        </a:spcBef>
                        <a:spcAft>
                          <a:spcPts val="0"/>
                        </a:spcAft>
                      </a:pPr>
                      <a:endParaRPr lang="en-US" sz="1000">
                        <a:effectLst/>
                        <a:latin typeface="Arial"/>
                        <a:ea typeface="Calibri" panose="020F0502020204030204" pitchFamily="34" charset="0"/>
                        <a:cs typeface="Arial"/>
                      </a:endParaRPr>
                    </a:p>
                  </a:txBody>
                  <a:tcPr marL="68580" marR="68580" marT="0" marB="0" anchor="ctr">
                    <a:solidFill>
                      <a:schemeClr val="bg2">
                        <a:lumMod val="75000"/>
                      </a:schemeClr>
                    </a:solidFill>
                  </a:tcPr>
                </a:tc>
                <a:tc gridSpan="2">
                  <a:txBody>
                    <a:bodyPr/>
                    <a:lstStyle/>
                    <a:p>
                      <a:pPr marL="0" marR="0" algn="ctr">
                        <a:spcBef>
                          <a:spcPts val="0"/>
                        </a:spcBef>
                        <a:spcAft>
                          <a:spcPts val="0"/>
                        </a:spcAft>
                      </a:pPr>
                      <a:r>
                        <a:rPr lang="en-US" sz="1000">
                          <a:solidFill>
                            <a:schemeClr val="tx1"/>
                          </a:solidFill>
                          <a:effectLst/>
                          <a:latin typeface="Arial"/>
                          <a:cs typeface="Arial"/>
                        </a:rPr>
                        <a:t>Effective 1 Apr 2023</a:t>
                      </a:r>
                      <a:endParaRPr lang="en-US" sz="1000">
                        <a:solidFill>
                          <a:schemeClr val="tx1"/>
                        </a:solidFill>
                        <a:effectLst/>
                        <a:latin typeface="Arial"/>
                        <a:ea typeface="Calibri" panose="020F0502020204030204" pitchFamily="34" charset="0"/>
                        <a:cs typeface="Arial"/>
                      </a:endParaRPr>
                    </a:p>
                  </a:txBody>
                  <a:tcPr marL="68580" marR="68580" marT="0" marB="0" anchor="ctr">
                    <a:solidFill>
                      <a:schemeClr val="bg2">
                        <a:lumMod val="75000"/>
                      </a:schemeClr>
                    </a:solidFill>
                  </a:tcPr>
                </a:tc>
                <a:tc hMerge="1">
                  <a:txBody>
                    <a:bodyPr/>
                    <a:lstStyle/>
                    <a:p>
                      <a:endParaRPr lang="en-US"/>
                    </a:p>
                  </a:txBody>
                  <a:tcPr/>
                </a:tc>
                <a:tc gridSpan="2">
                  <a:txBody>
                    <a:bodyPr/>
                    <a:lstStyle/>
                    <a:p>
                      <a:pPr marL="0" marR="0" algn="ctr">
                        <a:spcBef>
                          <a:spcPts val="0"/>
                        </a:spcBef>
                        <a:spcAft>
                          <a:spcPts val="0"/>
                        </a:spcAft>
                      </a:pPr>
                      <a:r>
                        <a:rPr lang="en-US" sz="1000">
                          <a:solidFill>
                            <a:schemeClr val="tx1"/>
                          </a:solidFill>
                          <a:effectLst/>
                          <a:latin typeface="Arial"/>
                          <a:cs typeface="Arial"/>
                        </a:rPr>
                        <a:t>Effective 1 Jul 2023</a:t>
                      </a:r>
                      <a:endParaRPr lang="en-US" sz="1000">
                        <a:solidFill>
                          <a:schemeClr val="tx1"/>
                        </a:solidFill>
                        <a:effectLst/>
                        <a:latin typeface="Arial"/>
                        <a:ea typeface="Calibri" panose="020F0502020204030204" pitchFamily="34" charset="0"/>
                        <a:cs typeface="Arial"/>
                      </a:endParaRPr>
                    </a:p>
                  </a:txBody>
                  <a:tcPr marL="68580" marR="68580" marT="0" marB="0" anchor="ctr">
                    <a:solidFill>
                      <a:schemeClr val="bg2">
                        <a:lumMod val="75000"/>
                      </a:schemeClr>
                    </a:solidFill>
                  </a:tcPr>
                </a:tc>
                <a:tc hMerge="1">
                  <a:txBody>
                    <a:bodyPr/>
                    <a:lstStyle/>
                    <a:p>
                      <a:endParaRPr lang="en-US"/>
                    </a:p>
                  </a:txBody>
                  <a:tcPr/>
                </a:tc>
                <a:extLst>
                  <a:ext uri="{0D108BD9-81ED-4DB2-BD59-A6C34878D82A}">
                    <a16:rowId xmlns:a16="http://schemas.microsoft.com/office/drawing/2014/main" val="3641063392"/>
                  </a:ext>
                </a:extLst>
              </a:tr>
              <a:tr h="266589">
                <a:tc>
                  <a:txBody>
                    <a:bodyPr/>
                    <a:lstStyle/>
                    <a:p>
                      <a:pPr marL="0" marR="0">
                        <a:spcBef>
                          <a:spcPts val="0"/>
                        </a:spcBef>
                        <a:spcAft>
                          <a:spcPts val="0"/>
                        </a:spcAft>
                      </a:pPr>
                      <a:endParaRPr lang="en-US" sz="1000">
                        <a:effectLst/>
                        <a:latin typeface="Arial"/>
                        <a:ea typeface="Calibri" panose="020F0502020204030204" pitchFamily="34" charset="0"/>
                        <a:cs typeface="Arial"/>
                      </a:endParaRPr>
                    </a:p>
                  </a:txBody>
                  <a:tcPr marL="68580" marR="68580" marT="0" marB="0" anchor="ctr">
                    <a:solidFill>
                      <a:schemeClr val="bg2">
                        <a:lumMod val="75000"/>
                      </a:schemeClr>
                    </a:solidFill>
                  </a:tcPr>
                </a:tc>
                <a:tc>
                  <a:txBody>
                    <a:bodyPr/>
                    <a:lstStyle/>
                    <a:p>
                      <a:pPr marL="0" marR="0" algn="ctr">
                        <a:spcBef>
                          <a:spcPts val="0"/>
                        </a:spcBef>
                        <a:spcAft>
                          <a:spcPts val="0"/>
                        </a:spcAft>
                      </a:pPr>
                      <a:r>
                        <a:rPr lang="en-US" sz="1000">
                          <a:effectLst/>
                          <a:latin typeface="Arial"/>
                          <a:cs typeface="Arial"/>
                        </a:rPr>
                        <a:t>MY (RM)</a:t>
                      </a:r>
                      <a:endParaRPr lang="en-US" sz="1000">
                        <a:effectLst/>
                        <a:latin typeface="Arial"/>
                        <a:ea typeface="Calibri" panose="020F0502020204030204" pitchFamily="34" charset="0"/>
                        <a:cs typeface="Arial"/>
                      </a:endParaRPr>
                    </a:p>
                  </a:txBody>
                  <a:tcPr marL="68580" marR="68580" marT="0" marB="0" anchor="ctr"/>
                </a:tc>
                <a:tc>
                  <a:txBody>
                    <a:bodyPr/>
                    <a:lstStyle/>
                    <a:p>
                      <a:pPr marL="0" marR="0" algn="ctr">
                        <a:spcBef>
                          <a:spcPts val="0"/>
                        </a:spcBef>
                        <a:spcAft>
                          <a:spcPts val="0"/>
                        </a:spcAft>
                      </a:pPr>
                      <a:r>
                        <a:rPr lang="en-US" sz="1000">
                          <a:effectLst/>
                          <a:latin typeface="Arial"/>
                          <a:cs typeface="Arial"/>
                        </a:rPr>
                        <a:t>BR (B$)</a:t>
                      </a:r>
                      <a:endParaRPr lang="en-US" sz="1000">
                        <a:effectLst/>
                        <a:latin typeface="Arial"/>
                        <a:ea typeface="Calibri" panose="020F0502020204030204" pitchFamily="34" charset="0"/>
                        <a:cs typeface="Arial"/>
                      </a:endParaRPr>
                    </a:p>
                  </a:txBody>
                  <a:tcPr marL="68580" marR="68580" marT="0" marB="0" anchor="ctr"/>
                </a:tc>
                <a:tc>
                  <a:txBody>
                    <a:bodyPr/>
                    <a:lstStyle/>
                    <a:p>
                      <a:pPr marL="0" marR="0" algn="ctr">
                        <a:spcBef>
                          <a:spcPts val="0"/>
                        </a:spcBef>
                        <a:spcAft>
                          <a:spcPts val="0"/>
                        </a:spcAft>
                      </a:pPr>
                      <a:r>
                        <a:rPr lang="en-US" sz="1000">
                          <a:effectLst/>
                          <a:latin typeface="Arial" panose="020B0604020202020204" pitchFamily="34" charset="0"/>
                          <a:cs typeface="Arial" panose="020B0604020202020204" pitchFamily="34" charset="0"/>
                        </a:rPr>
                        <a:t>MY (RM)</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000">
                          <a:effectLst/>
                          <a:latin typeface="Arial" panose="020B0604020202020204" pitchFamily="34" charset="0"/>
                          <a:cs typeface="Arial" panose="020B0604020202020204" pitchFamily="34" charset="0"/>
                        </a:rPr>
                        <a:t>BR (B$)</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88552286"/>
                  </a:ext>
                </a:extLst>
              </a:tr>
              <a:tr h="304911">
                <a:tc>
                  <a:txBody>
                    <a:bodyPr/>
                    <a:lstStyle/>
                    <a:p>
                      <a:pPr marL="0" marR="0">
                        <a:spcBef>
                          <a:spcPts val="0"/>
                        </a:spcBef>
                        <a:spcAft>
                          <a:spcPts val="0"/>
                        </a:spcAft>
                      </a:pPr>
                      <a:r>
                        <a:rPr lang="en-US" sz="1000" b="0">
                          <a:solidFill>
                            <a:schemeClr val="tx1"/>
                          </a:solidFill>
                          <a:effectLst/>
                          <a:latin typeface="Arial"/>
                          <a:cs typeface="Arial"/>
                        </a:rPr>
                        <a:t>6% Leadership Bonus</a:t>
                      </a:r>
                      <a:endParaRPr lang="en-US" sz="1000" b="0">
                        <a:solidFill>
                          <a:schemeClr val="tx1"/>
                        </a:solidFill>
                        <a:effectLst/>
                        <a:latin typeface="Arial"/>
                        <a:ea typeface="Calibri" panose="020F0502020204030204" pitchFamily="34" charset="0"/>
                        <a:cs typeface="Arial"/>
                      </a:endParaRPr>
                    </a:p>
                  </a:txBody>
                  <a:tcPr marL="68580" marR="68580" marT="0" marB="0" anchor="ctr">
                    <a:solidFill>
                      <a:schemeClr val="bg2">
                        <a:lumMod val="75000"/>
                      </a:schemeClr>
                    </a:solidFill>
                  </a:tcPr>
                </a:tc>
                <a:tc>
                  <a:txBody>
                    <a:bodyPr/>
                    <a:lstStyle/>
                    <a:p>
                      <a:pPr marL="0" marR="0" algn="ctr">
                        <a:spcBef>
                          <a:spcPts val="0"/>
                        </a:spcBef>
                        <a:spcAft>
                          <a:spcPts val="0"/>
                        </a:spcAft>
                      </a:pPr>
                      <a:r>
                        <a:rPr lang="en-US" sz="1000">
                          <a:effectLst/>
                          <a:latin typeface="Arial"/>
                          <a:cs typeface="Arial"/>
                        </a:rPr>
                        <a:t>3,150.00</a:t>
                      </a:r>
                      <a:endParaRPr lang="en-US" sz="1000">
                        <a:effectLst/>
                        <a:latin typeface="Arial"/>
                        <a:ea typeface="Calibri" panose="020F0502020204030204" pitchFamily="34" charset="0"/>
                        <a:cs typeface="Arial"/>
                      </a:endParaRPr>
                    </a:p>
                  </a:txBody>
                  <a:tcPr marL="68580" marR="68580" marT="0" marB="0" anchor="ctr"/>
                </a:tc>
                <a:tc>
                  <a:txBody>
                    <a:bodyPr/>
                    <a:lstStyle/>
                    <a:p>
                      <a:pPr marL="0" marR="0" algn="ctr">
                        <a:spcBef>
                          <a:spcPts val="0"/>
                        </a:spcBef>
                        <a:spcAft>
                          <a:spcPts val="0"/>
                        </a:spcAft>
                      </a:pPr>
                      <a:r>
                        <a:rPr lang="en-US" sz="1000">
                          <a:effectLst/>
                          <a:latin typeface="Arial"/>
                          <a:cs typeface="Arial"/>
                        </a:rPr>
                        <a:t>1,200.00</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000">
                          <a:effectLst/>
                          <a:latin typeface="Arial" panose="020B0604020202020204" pitchFamily="34" charset="0"/>
                          <a:cs typeface="Arial" panose="020B0604020202020204" pitchFamily="34" charset="0"/>
                        </a:rPr>
                        <a:t>3,225.00</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000">
                          <a:effectLst/>
                          <a:latin typeface="Arial" panose="020B0604020202020204" pitchFamily="34" charset="0"/>
                          <a:cs typeface="Arial" panose="020B0604020202020204" pitchFamily="34" charset="0"/>
                        </a:rPr>
                        <a:t>1,200.00</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32386961"/>
                  </a:ext>
                </a:extLst>
              </a:tr>
              <a:tr h="342900">
                <a:tc>
                  <a:txBody>
                    <a:bodyPr/>
                    <a:lstStyle/>
                    <a:p>
                      <a:pPr marL="0" marR="0">
                        <a:spcBef>
                          <a:spcPts val="0"/>
                        </a:spcBef>
                        <a:spcAft>
                          <a:spcPts val="0"/>
                        </a:spcAft>
                      </a:pPr>
                      <a:r>
                        <a:rPr lang="en-US" sz="1000" b="0">
                          <a:solidFill>
                            <a:schemeClr val="tx1"/>
                          </a:solidFill>
                          <a:effectLst/>
                          <a:latin typeface="Arial"/>
                          <a:cs typeface="Arial"/>
                        </a:rPr>
                        <a:t>1% Monthly Depth Bonus</a:t>
                      </a:r>
                      <a:endParaRPr lang="en-US" sz="1000" b="0">
                        <a:solidFill>
                          <a:schemeClr val="tx1"/>
                        </a:solidFill>
                        <a:effectLst/>
                        <a:latin typeface="Arial"/>
                        <a:ea typeface="Calibri" panose="020F0502020204030204" pitchFamily="34" charset="0"/>
                        <a:cs typeface="Arial"/>
                      </a:endParaRPr>
                    </a:p>
                  </a:txBody>
                  <a:tcPr marL="68580" marR="68580" marT="0" marB="0" anchor="ctr">
                    <a:solidFill>
                      <a:schemeClr val="bg2">
                        <a:lumMod val="75000"/>
                      </a:schemeClr>
                    </a:solidFill>
                  </a:tcPr>
                </a:tc>
                <a:tc>
                  <a:txBody>
                    <a:bodyPr/>
                    <a:lstStyle/>
                    <a:p>
                      <a:pPr marL="0" marR="0" algn="ctr">
                        <a:spcBef>
                          <a:spcPts val="0"/>
                        </a:spcBef>
                        <a:spcAft>
                          <a:spcPts val="0"/>
                        </a:spcAft>
                      </a:pPr>
                      <a:r>
                        <a:rPr lang="en-US" sz="1000">
                          <a:effectLst/>
                          <a:latin typeface="Arial"/>
                          <a:cs typeface="Arial"/>
                        </a:rPr>
                        <a:t>525.00</a:t>
                      </a:r>
                      <a:endParaRPr lang="en-US" sz="1000">
                        <a:effectLst/>
                        <a:latin typeface="Arial"/>
                        <a:ea typeface="Calibri" panose="020F0502020204030204" pitchFamily="34" charset="0"/>
                        <a:cs typeface="Arial"/>
                      </a:endParaRPr>
                    </a:p>
                  </a:txBody>
                  <a:tcPr marL="68580" marR="68580" marT="0" marB="0" anchor="ctr"/>
                </a:tc>
                <a:tc>
                  <a:txBody>
                    <a:bodyPr/>
                    <a:lstStyle/>
                    <a:p>
                      <a:pPr marL="0" marR="0" algn="ctr">
                        <a:spcBef>
                          <a:spcPts val="0"/>
                        </a:spcBef>
                        <a:spcAft>
                          <a:spcPts val="0"/>
                        </a:spcAft>
                      </a:pPr>
                      <a:r>
                        <a:rPr lang="en-US" sz="1000">
                          <a:effectLst/>
                          <a:latin typeface="Arial"/>
                          <a:cs typeface="Arial"/>
                        </a:rPr>
                        <a:t>200.00</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000">
                          <a:effectLst/>
                          <a:latin typeface="Arial" panose="020B0604020202020204" pitchFamily="34" charset="0"/>
                          <a:cs typeface="Arial" panose="020B0604020202020204" pitchFamily="34" charset="0"/>
                        </a:rPr>
                        <a:t>537.50</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000">
                          <a:effectLst/>
                          <a:latin typeface="Arial" panose="020B0604020202020204" pitchFamily="34" charset="0"/>
                          <a:cs typeface="Arial" panose="020B0604020202020204" pitchFamily="34" charset="0"/>
                        </a:rPr>
                        <a:t>200.00</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91717267"/>
                  </a:ext>
                </a:extLst>
              </a:tr>
              <a:tr h="175383">
                <a:tc>
                  <a:txBody>
                    <a:bodyPr/>
                    <a:lstStyle/>
                    <a:p>
                      <a:pPr marL="0" marR="0">
                        <a:spcBef>
                          <a:spcPts val="0"/>
                        </a:spcBef>
                        <a:spcAft>
                          <a:spcPts val="0"/>
                        </a:spcAft>
                      </a:pPr>
                      <a:r>
                        <a:rPr lang="en-US" sz="1000" b="0">
                          <a:solidFill>
                            <a:schemeClr val="tx1"/>
                          </a:solidFill>
                          <a:effectLst/>
                          <a:latin typeface="Arial"/>
                          <a:cs typeface="Arial"/>
                        </a:rPr>
                        <a:t>PV/BV ratio</a:t>
                      </a:r>
                      <a:endParaRPr lang="en-US" sz="1000" b="0">
                        <a:solidFill>
                          <a:schemeClr val="tx1"/>
                        </a:solidFill>
                        <a:effectLst/>
                        <a:latin typeface="Arial"/>
                        <a:ea typeface="Calibri" panose="020F0502020204030204" pitchFamily="34" charset="0"/>
                        <a:cs typeface="Arial"/>
                      </a:endParaRPr>
                    </a:p>
                  </a:txBody>
                  <a:tcPr marL="68580" marR="68580" marT="0" marB="0" anchor="ctr">
                    <a:solidFill>
                      <a:schemeClr val="bg2">
                        <a:lumMod val="75000"/>
                      </a:schemeClr>
                    </a:solidFill>
                  </a:tcPr>
                </a:tc>
                <a:tc gridSpan="2">
                  <a:txBody>
                    <a:bodyPr/>
                    <a:lstStyle/>
                    <a:p>
                      <a:pPr marL="0" marR="0" algn="ctr">
                        <a:spcBef>
                          <a:spcPts val="0"/>
                        </a:spcBef>
                        <a:spcAft>
                          <a:spcPts val="0"/>
                        </a:spcAft>
                      </a:pPr>
                      <a:r>
                        <a:rPr lang="en-US" sz="1000">
                          <a:effectLst/>
                          <a:latin typeface="Arial"/>
                          <a:cs typeface="Arial"/>
                        </a:rPr>
                        <a:t>0.2381</a:t>
                      </a:r>
                      <a:endParaRPr lang="en-US" sz="1000">
                        <a:effectLst/>
                        <a:latin typeface="Arial"/>
                        <a:ea typeface="Calibri" panose="020F0502020204030204" pitchFamily="34" charset="0"/>
                        <a:cs typeface="Arial"/>
                      </a:endParaRPr>
                    </a:p>
                  </a:txBody>
                  <a:tcPr marL="68580" marR="68580" marT="0" marB="0" anchor="ctr"/>
                </a:tc>
                <a:tc hMerge="1">
                  <a:txBody>
                    <a:bodyPr/>
                    <a:lstStyle/>
                    <a:p>
                      <a:endParaRPr lang="en-US"/>
                    </a:p>
                  </a:txBody>
                  <a:tcPr/>
                </a:tc>
                <a:tc gridSpan="2">
                  <a:txBody>
                    <a:bodyPr/>
                    <a:lstStyle/>
                    <a:p>
                      <a:pPr marL="0" marR="0" algn="ctr">
                        <a:lnSpc>
                          <a:spcPct val="150000"/>
                        </a:lnSpc>
                        <a:spcBef>
                          <a:spcPts val="0"/>
                        </a:spcBef>
                        <a:spcAft>
                          <a:spcPts val="0"/>
                        </a:spcAft>
                      </a:pPr>
                      <a:r>
                        <a:rPr lang="en-US" sz="1000">
                          <a:effectLst/>
                          <a:latin typeface="Arial" panose="020B0604020202020204" pitchFamily="34" charset="0"/>
                          <a:cs typeface="Arial" panose="020B0604020202020204" pitchFamily="34" charset="0"/>
                        </a:rPr>
                        <a:t>0.2326</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866409513"/>
                  </a:ext>
                </a:extLst>
              </a:tr>
            </a:tbl>
          </a:graphicData>
        </a:graphic>
      </p:graphicFrame>
      <p:sp>
        <p:nvSpPr>
          <p:cNvPr id="42" name="TextBox 41">
            <a:extLst>
              <a:ext uri="{FF2B5EF4-FFF2-40B4-BE49-F238E27FC236}">
                <a16:creationId xmlns:a16="http://schemas.microsoft.com/office/drawing/2014/main" id="{A70D6403-48E7-43D6-8C9A-8EB1AF67F98E}"/>
              </a:ext>
            </a:extLst>
          </p:cNvPr>
          <p:cNvSpPr txBox="1"/>
          <p:nvPr/>
        </p:nvSpPr>
        <p:spPr>
          <a:xfrm>
            <a:off x="473552" y="5649074"/>
            <a:ext cx="3025317" cy="253916"/>
          </a:xfrm>
          <a:prstGeom prst="rect">
            <a:avLst/>
          </a:prstGeom>
          <a:noFill/>
        </p:spPr>
        <p:txBody>
          <a:bodyPr wrap="square" lIns="91440" tIns="45720" rIns="91440" bIns="45720" anchor="t">
            <a:spAutoFit/>
          </a:bodyPr>
          <a:lstStyle/>
          <a:p>
            <a:r>
              <a:rPr lang="en-US" sz="1050" b="1" i="1">
                <a:latin typeface="Arial"/>
                <a:cs typeface="Arial"/>
              </a:rPr>
              <a:t>*Based on the T&amp;C of the </a:t>
            </a:r>
            <a:r>
              <a:rPr lang="en-US" sz="1050" b="1" i="1">
                <a:latin typeface="Arial"/>
                <a:cs typeface="Arial"/>
                <a:hlinkClick r:id="rId6"/>
              </a:rPr>
              <a:t>AMWAYPROMISE</a:t>
            </a:r>
            <a:endParaRPr lang="en-US" sz="1050" i="1">
              <a:latin typeface="Arial"/>
              <a:cs typeface="Arial"/>
            </a:endParaRPr>
          </a:p>
        </p:txBody>
      </p:sp>
      <p:sp>
        <p:nvSpPr>
          <p:cNvPr id="43" name="TextBox 42">
            <a:extLst>
              <a:ext uri="{FF2B5EF4-FFF2-40B4-BE49-F238E27FC236}">
                <a16:creationId xmlns:a16="http://schemas.microsoft.com/office/drawing/2014/main" id="{9329FAA1-5A72-410B-9E25-F5794BA858D5}"/>
              </a:ext>
            </a:extLst>
          </p:cNvPr>
          <p:cNvSpPr txBox="1"/>
          <p:nvPr/>
        </p:nvSpPr>
        <p:spPr>
          <a:xfrm>
            <a:off x="4235356" y="4064928"/>
            <a:ext cx="4395303" cy="553998"/>
          </a:xfrm>
          <a:prstGeom prst="rect">
            <a:avLst/>
          </a:prstGeom>
          <a:noFill/>
        </p:spPr>
        <p:txBody>
          <a:bodyPr wrap="square">
            <a:spAutoFit/>
          </a:bodyPr>
          <a:lstStyle/>
          <a:p>
            <a:pPr algn="l"/>
            <a:r>
              <a:rPr lang="en-US" sz="1000" b="0" i="0">
                <a:effectLst/>
                <a:latin typeface="Arial" panose="020B0604020202020204" pitchFamily="34" charset="0"/>
                <a:cs typeface="Arial" panose="020B0604020202020204" pitchFamily="34" charset="0"/>
              </a:rPr>
              <a:t>The Apr 2023 Leadership Bonus Adjustment (LBA) will continue to apply with the May 2023 Price Increase. </a:t>
            </a:r>
          </a:p>
          <a:p>
            <a:pPr algn="l"/>
            <a:r>
              <a:rPr lang="en-US" sz="1000" b="0" i="0">
                <a:effectLst/>
                <a:latin typeface="Arial" panose="020B0604020202020204" pitchFamily="34" charset="0"/>
                <a:cs typeface="Arial" panose="020B0604020202020204" pitchFamily="34" charset="0"/>
              </a:rPr>
              <a:t>Effective 1 Jul 2023, the following LBA will apply:</a:t>
            </a:r>
          </a:p>
        </p:txBody>
      </p:sp>
      <p:sp>
        <p:nvSpPr>
          <p:cNvPr id="31" name="Arrow: Right 30">
            <a:extLst>
              <a:ext uri="{FF2B5EF4-FFF2-40B4-BE49-F238E27FC236}">
                <a16:creationId xmlns:a16="http://schemas.microsoft.com/office/drawing/2014/main" id="{DABDB659-950B-40A4-AC01-E36EDC00385E}"/>
              </a:ext>
            </a:extLst>
          </p:cNvPr>
          <p:cNvSpPr/>
          <p:nvPr/>
        </p:nvSpPr>
        <p:spPr>
          <a:xfrm>
            <a:off x="-443090" y="6136767"/>
            <a:ext cx="402337" cy="289146"/>
          </a:xfrm>
          <a:prstGeom prst="rightArrow">
            <a:avLst>
              <a:gd name="adj1" fmla="val 35819"/>
              <a:gd name="adj2" fmla="val 783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DA16DAD4-83BE-4643-9981-55ECF3C0B8B1}"/>
              </a:ext>
            </a:extLst>
          </p:cNvPr>
          <p:cNvSpPr txBox="1"/>
          <p:nvPr/>
        </p:nvSpPr>
        <p:spPr>
          <a:xfrm>
            <a:off x="-2616940" y="5786362"/>
            <a:ext cx="2448313" cy="923330"/>
          </a:xfrm>
          <a:prstGeom prst="rect">
            <a:avLst/>
          </a:prstGeom>
          <a:noFill/>
        </p:spPr>
        <p:txBody>
          <a:bodyPr wrap="square" rtlCol="0">
            <a:spAutoFit/>
          </a:bodyPr>
          <a:lstStyle/>
          <a:p>
            <a:r>
              <a:rPr lang="en-US">
                <a:highlight>
                  <a:srgbClr val="FFFF00"/>
                </a:highlight>
              </a:rPr>
              <a:t>This is the new link for the full price list:</a:t>
            </a:r>
          </a:p>
          <a:p>
            <a:r>
              <a:rPr lang="en-GB" b="0" i="0" u="sng">
                <a:effectLst/>
                <a:highlight>
                  <a:srgbClr val="FFFF00"/>
                </a:highlight>
                <a:latin typeface="-apple-system"/>
                <a:hlinkClick r:id="rId3" tooltip="https://bit.ly/3YEFuGL"/>
              </a:rPr>
              <a:t>https://bit.ly/3YEFuGL</a:t>
            </a:r>
            <a:endParaRPr lang="en-GB">
              <a:highlight>
                <a:srgbClr val="FFFF00"/>
              </a:highlight>
            </a:endParaRPr>
          </a:p>
        </p:txBody>
      </p:sp>
    </p:spTree>
    <p:extLst>
      <p:ext uri="{BB962C8B-B14F-4D97-AF65-F5344CB8AC3E}">
        <p14:creationId xmlns:p14="http://schemas.microsoft.com/office/powerpoint/2010/main" val="12267481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5B7B844-CBBF-44C2-86B5-9607D4472112}"/>
              </a:ext>
            </a:extLst>
          </p:cNvPr>
          <p:cNvSpPr/>
          <p:nvPr/>
        </p:nvSpPr>
        <p:spPr>
          <a:xfrm>
            <a:off x="165306" y="4425244"/>
            <a:ext cx="8783332" cy="21602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E5288B-CD7A-4288-A301-673E0C04EEBF}"/>
              </a:ext>
            </a:extLst>
          </p:cNvPr>
          <p:cNvSpPr/>
          <p:nvPr/>
        </p:nvSpPr>
        <p:spPr>
          <a:xfrm>
            <a:off x="165306" y="3792991"/>
            <a:ext cx="8783339" cy="632253"/>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a:defRPr/>
            </a:pPr>
            <a:r>
              <a:rPr lang="en-US" sz="1600" b="1">
                <a:effectLst>
                  <a:outerShdw blurRad="38100" dist="38100" dir="2700000" algn="tl">
                    <a:srgbClr val="000000">
                      <a:alpha val="43137"/>
                    </a:srgbClr>
                  </a:outerShdw>
                </a:effectLst>
                <a:latin typeface="Arial"/>
                <a:cs typeface="Arial"/>
              </a:rPr>
              <a:t>Retail Price (RP) Adjustment:</a:t>
            </a:r>
            <a:r>
              <a:rPr kumimoji="0" lang="en-US" sz="1600" b="1" i="0" u="none" strike="noStrike" kern="1200" cap="none" spc="0" normalizeH="0" baseline="0" noProof="0">
                <a:ln>
                  <a:noFill/>
                </a:ln>
                <a:effectLst>
                  <a:outerShdw blurRad="38100" dist="38100" dir="2700000" algn="tl">
                    <a:srgbClr val="000000">
                      <a:alpha val="43137"/>
                    </a:srgbClr>
                  </a:outerShdw>
                </a:effectLst>
                <a:uLnTx/>
                <a:uFillTx/>
                <a:latin typeface="Arial"/>
                <a:cs typeface="Arial"/>
              </a:rPr>
              <a:t> Tropical Herbs Al Siha Botanical Beverage Dates,</a:t>
            </a:r>
            <a:endParaRPr lang="en-US"/>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Pomegranate Extract, </a:t>
            </a:r>
            <a:r>
              <a:rPr kumimoji="0" lang="en-US" sz="16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Habbatus</a:t>
            </a: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Sauda</a:t>
            </a: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Extract &amp; Olive Fruit Extract With Honey</a:t>
            </a:r>
          </a:p>
        </p:txBody>
      </p:sp>
      <p:sp>
        <p:nvSpPr>
          <p:cNvPr id="6" name="TextBox 5">
            <a:extLst>
              <a:ext uri="{FF2B5EF4-FFF2-40B4-BE49-F238E27FC236}">
                <a16:creationId xmlns:a16="http://schemas.microsoft.com/office/drawing/2014/main" id="{1F4CC7FB-6EE2-477A-8B17-EC2CAE5EC527}"/>
              </a:ext>
            </a:extLst>
          </p:cNvPr>
          <p:cNvSpPr txBox="1"/>
          <p:nvPr/>
        </p:nvSpPr>
        <p:spPr>
          <a:xfrm>
            <a:off x="398904" y="4612816"/>
            <a:ext cx="7350536" cy="1446550"/>
          </a:xfrm>
          <a:prstGeom prst="rect">
            <a:avLst/>
          </a:prstGeom>
          <a:noFill/>
        </p:spPr>
        <p:txBody>
          <a:bodyPr wrap="square" lIns="91440" tIns="45720" rIns="91440" bIns="45720" anchor="t">
            <a:spAutoFit/>
          </a:bodyPr>
          <a:lstStyle/>
          <a:p>
            <a:pPr algn="just"/>
            <a:r>
              <a:rPr lang="en-US" sz="1100" b="0" i="0">
                <a:effectLst/>
                <a:latin typeface="Arial"/>
                <a:cs typeface="Arial"/>
              </a:rPr>
              <a:t>For improved </a:t>
            </a:r>
            <a:r>
              <a:rPr lang="en-US" sz="1100">
                <a:latin typeface="Arial"/>
                <a:cs typeface="Arial"/>
              </a:rPr>
              <a:t>retail margin </a:t>
            </a:r>
            <a:r>
              <a:rPr lang="en-US" sz="1100" b="0" i="0">
                <a:effectLst/>
                <a:latin typeface="Arial"/>
                <a:cs typeface="Arial"/>
              </a:rPr>
              <a:t>alignment, we have </a:t>
            </a:r>
            <a:r>
              <a:rPr lang="en-US" sz="1100">
                <a:latin typeface="Arial"/>
                <a:cs typeface="Arial"/>
              </a:rPr>
              <a:t>adjusted</a:t>
            </a:r>
            <a:r>
              <a:rPr lang="en-US" sz="1100" b="0" i="0">
                <a:effectLst/>
                <a:latin typeface="Arial"/>
                <a:cs typeface="Arial"/>
              </a:rPr>
              <a:t> the RP for the Tropical Herbs Al Siha Botanical Beverage Dates, Pomegranate Extract, Habbatus Sauda Extract &amp; Olive Fruit Extract With Honey from RM90.00</a:t>
            </a:r>
            <a:r>
              <a:rPr lang="en-US" sz="1100">
                <a:latin typeface="Arial"/>
                <a:cs typeface="Arial"/>
              </a:rPr>
              <a:t> (B$30.00)</a:t>
            </a:r>
            <a:r>
              <a:rPr lang="en-US" sz="1100" b="0" i="0">
                <a:effectLst/>
                <a:latin typeface="Arial"/>
                <a:cs typeface="Arial"/>
              </a:rPr>
              <a:t> to </a:t>
            </a:r>
            <a:r>
              <a:rPr lang="en-US" sz="1100" b="1" i="0">
                <a:effectLst/>
                <a:latin typeface="Arial"/>
                <a:cs typeface="Arial"/>
              </a:rPr>
              <a:t>RM93.80</a:t>
            </a:r>
            <a:r>
              <a:rPr lang="en-US" sz="1100" b="1">
                <a:latin typeface="Arial"/>
                <a:cs typeface="Arial"/>
              </a:rPr>
              <a:t>* (B$31.30)</a:t>
            </a:r>
            <a:r>
              <a:rPr lang="en-US" sz="1100">
                <a:latin typeface="Arial"/>
                <a:cs typeface="Arial"/>
              </a:rPr>
              <a:t>.</a:t>
            </a:r>
            <a:endParaRPr lang="en-US" sz="1100" b="0" i="0">
              <a:effectLst/>
              <a:latin typeface="Arial"/>
              <a:cs typeface="Arial"/>
            </a:endParaRPr>
          </a:p>
          <a:p>
            <a:pPr algn="just"/>
            <a:endParaRPr lang="en-US" sz="1100">
              <a:latin typeface="Arial"/>
              <a:cs typeface="Arial"/>
            </a:endParaRPr>
          </a:p>
          <a:p>
            <a:pPr algn="just"/>
            <a:r>
              <a:rPr lang="en-US" sz="1100" b="0" i="0">
                <a:effectLst/>
                <a:latin typeface="Arial"/>
                <a:cs typeface="Arial"/>
              </a:rPr>
              <a:t>As such, kindly disregard the RP previously published in the 1 &amp; 15 Mar 2023 edition of the eNewsgram and look out for the updated RP in the Product Catalogue, Price List </a:t>
            </a:r>
            <a:r>
              <a:rPr lang="en-US" sz="1100">
                <a:latin typeface="Arial"/>
                <a:cs typeface="Arial"/>
              </a:rPr>
              <a:t>and</a:t>
            </a:r>
            <a:r>
              <a:rPr lang="en-US" sz="1100" b="0" i="0">
                <a:effectLst/>
                <a:latin typeface="Arial"/>
                <a:cs typeface="Arial"/>
              </a:rPr>
              <a:t> Amway.my</a:t>
            </a:r>
            <a:r>
              <a:rPr lang="en-US" sz="1100">
                <a:latin typeface="Arial"/>
                <a:cs typeface="Arial"/>
              </a:rPr>
              <a:t>.</a:t>
            </a:r>
            <a:endParaRPr lang="en-US" sz="1100" b="0" i="0">
              <a:effectLst/>
              <a:latin typeface="Arial"/>
              <a:cs typeface="Arial"/>
            </a:endParaRPr>
          </a:p>
          <a:p>
            <a:pPr algn="just"/>
            <a:endParaRPr lang="en-US" sz="1100">
              <a:latin typeface="Arial"/>
              <a:cs typeface="Arial"/>
            </a:endParaRPr>
          </a:p>
          <a:p>
            <a:pPr algn="just"/>
            <a:r>
              <a:rPr lang="en-US" sz="1100">
                <a:latin typeface="Arial"/>
                <a:cs typeface="Arial"/>
              </a:rPr>
              <a:t>Thank you for your support.</a:t>
            </a:r>
          </a:p>
        </p:txBody>
      </p:sp>
      <p:pic>
        <p:nvPicPr>
          <p:cNvPr id="2" name="Picture 2">
            <a:extLst>
              <a:ext uri="{FF2B5EF4-FFF2-40B4-BE49-F238E27FC236}">
                <a16:creationId xmlns:a16="http://schemas.microsoft.com/office/drawing/2014/main" id="{8EC20AD2-15C7-DE1C-F1A1-2069CE150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3799" y="4425244"/>
            <a:ext cx="2160248" cy="21602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9F72EC8-AA89-3288-2D73-43976B671821}"/>
              </a:ext>
            </a:extLst>
          </p:cNvPr>
          <p:cNvSpPr/>
          <p:nvPr/>
        </p:nvSpPr>
        <p:spPr>
          <a:xfrm>
            <a:off x="180330" y="233621"/>
            <a:ext cx="8783332" cy="33717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2">
            <a:extLst>
              <a:ext uri="{FF2B5EF4-FFF2-40B4-BE49-F238E27FC236}">
                <a16:creationId xmlns:a16="http://schemas.microsoft.com/office/drawing/2014/main" id="{81A651AB-36AD-1836-5A88-0B29683003BA}"/>
              </a:ext>
            </a:extLst>
          </p:cNvPr>
          <p:cNvSpPr txBox="1"/>
          <p:nvPr/>
        </p:nvSpPr>
        <p:spPr>
          <a:xfrm>
            <a:off x="428457" y="741841"/>
            <a:ext cx="8317134" cy="101566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200" b="1" err="1">
                <a:latin typeface="Arial"/>
                <a:cs typeface="Arial"/>
              </a:rPr>
              <a:t>Nutrilite</a:t>
            </a:r>
            <a:r>
              <a:rPr lang="en-US" sz="1200" b="1">
                <a:latin typeface="Arial"/>
                <a:cs typeface="Arial"/>
              </a:rPr>
              <a:t> Botanical Beverage Apple, Jujube &amp; Wheat Peptide (10-stick pack)</a:t>
            </a:r>
          </a:p>
          <a:p>
            <a:pPr algn="just"/>
            <a:endParaRPr lang="en-US" sz="1200">
              <a:latin typeface="Arial"/>
              <a:cs typeface="Arial"/>
            </a:endParaRPr>
          </a:p>
          <a:p>
            <a:pPr algn="just"/>
            <a:r>
              <a:rPr lang="en-US" sz="1200">
                <a:latin typeface="Arial"/>
                <a:cs typeface="Arial"/>
              </a:rPr>
              <a:t>Due a change in the manufacturer, please be informed that the SKU for this product will change from </a:t>
            </a:r>
            <a:r>
              <a:rPr lang="en-US" sz="1200" b="1">
                <a:latin typeface="Arial"/>
                <a:cs typeface="Arial"/>
              </a:rPr>
              <a:t>299728M </a:t>
            </a:r>
            <a:r>
              <a:rPr lang="en-US" sz="1200">
                <a:latin typeface="Arial"/>
                <a:cs typeface="Arial"/>
              </a:rPr>
              <a:t>to </a:t>
            </a:r>
            <a:r>
              <a:rPr lang="en-US" sz="1200" b="1">
                <a:latin typeface="Arial"/>
                <a:cs typeface="Arial"/>
              </a:rPr>
              <a:t>310192M </a:t>
            </a:r>
            <a:r>
              <a:rPr lang="en-US" sz="1200">
                <a:latin typeface="Arial"/>
                <a:cs typeface="Arial"/>
              </a:rPr>
              <a:t>from mid-Aug onwards. This change is necessary for tracking purposes. Rest assured that the formulation stays the same and the packaging remains unchanged.</a:t>
            </a:r>
          </a:p>
        </p:txBody>
      </p:sp>
      <p:sp>
        <p:nvSpPr>
          <p:cNvPr id="8" name="Rectangle 7">
            <a:extLst>
              <a:ext uri="{FF2B5EF4-FFF2-40B4-BE49-F238E27FC236}">
                <a16:creationId xmlns:a16="http://schemas.microsoft.com/office/drawing/2014/main" id="{7ADBEA85-9932-477B-543A-736B6B0BFEAC}"/>
              </a:ext>
            </a:extLst>
          </p:cNvPr>
          <p:cNvSpPr/>
          <p:nvPr/>
        </p:nvSpPr>
        <p:spPr>
          <a:xfrm>
            <a:off x="180330" y="233621"/>
            <a:ext cx="8783339" cy="3924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b="1">
                <a:effectLst>
                  <a:outerShdw blurRad="38100" dist="38100" dir="2700000" algn="tl">
                    <a:srgbClr val="000000">
                      <a:alpha val="43137"/>
                    </a:srgbClr>
                  </a:outerShdw>
                </a:effectLst>
                <a:latin typeface="Arial"/>
                <a:cs typeface="Arial"/>
              </a:rPr>
              <a:t>Updates on </a:t>
            </a:r>
            <a:r>
              <a:rPr lang="en-US" b="1" err="1">
                <a:effectLst>
                  <a:outerShdw blurRad="38100" dist="38100" dir="2700000" algn="tl">
                    <a:srgbClr val="000000">
                      <a:alpha val="43137"/>
                    </a:srgbClr>
                  </a:outerShdw>
                </a:effectLst>
                <a:latin typeface="Arial"/>
                <a:cs typeface="Arial"/>
              </a:rPr>
              <a:t>Nutrilite</a:t>
            </a:r>
            <a:r>
              <a:rPr lang="en-US" b="1">
                <a:effectLst>
                  <a:outerShdw blurRad="38100" dist="38100" dir="2700000" algn="tl">
                    <a:srgbClr val="000000">
                      <a:alpha val="43137"/>
                    </a:srgbClr>
                  </a:outerShdw>
                </a:effectLst>
                <a:latin typeface="Arial"/>
                <a:cs typeface="Arial"/>
              </a:rPr>
              <a:t> Botanical Beverage Apple, Jujube &amp; Wheat Peptide</a:t>
            </a:r>
            <a:endParaRPr lang="en-US">
              <a:ea typeface="+mn-ea"/>
            </a:endParaRPr>
          </a:p>
        </p:txBody>
      </p:sp>
      <p:pic>
        <p:nvPicPr>
          <p:cNvPr id="14" name="Picture 13" descr="A box of food on a black background&#10;&#10;Description automatically generated with low confidence">
            <a:extLst>
              <a:ext uri="{FF2B5EF4-FFF2-40B4-BE49-F238E27FC236}">
                <a16:creationId xmlns:a16="http://schemas.microsoft.com/office/drawing/2014/main" id="{F003EE02-F9CD-BF68-0FBB-2562A4F8EF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7312" y="1642993"/>
            <a:ext cx="1924256" cy="1924256"/>
          </a:xfrm>
          <a:prstGeom prst="rect">
            <a:avLst/>
          </a:prstGeom>
        </p:spPr>
      </p:pic>
    </p:spTree>
    <p:extLst>
      <p:ext uri="{BB962C8B-B14F-4D97-AF65-F5344CB8AC3E}">
        <p14:creationId xmlns:p14="http://schemas.microsoft.com/office/powerpoint/2010/main" val="3699040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5B7B844-CBBF-44C2-86B5-9607D4472112}"/>
              </a:ext>
            </a:extLst>
          </p:cNvPr>
          <p:cNvSpPr/>
          <p:nvPr/>
        </p:nvSpPr>
        <p:spPr>
          <a:xfrm>
            <a:off x="165306" y="272508"/>
            <a:ext cx="8783332" cy="63907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F4CC7FB-6EE2-477A-8B17-EC2CAE5EC527}"/>
              </a:ext>
            </a:extLst>
          </p:cNvPr>
          <p:cNvSpPr txBox="1"/>
          <p:nvPr/>
        </p:nvSpPr>
        <p:spPr>
          <a:xfrm>
            <a:off x="413433" y="780728"/>
            <a:ext cx="8317134" cy="2308324"/>
          </a:xfrm>
          <a:prstGeom prst="rect">
            <a:avLst/>
          </a:prstGeom>
          <a:noFill/>
        </p:spPr>
        <p:txBody>
          <a:bodyPr wrap="square" lIns="91440" tIns="45720" rIns="91440" bIns="45720" anchor="t">
            <a:spAutoFit/>
          </a:bodyPr>
          <a:lstStyle/>
          <a:p>
            <a:pPr algn="just"/>
            <a:r>
              <a:rPr lang="en-US" sz="1200">
                <a:latin typeface="Arial"/>
                <a:ea typeface="Calibri"/>
                <a:cs typeface="Arial"/>
              </a:rPr>
              <a:t>Due to post-pandemic inflation, the prices of raw materials have risen significantly. This has negatively impacted the production cost of our products, with constant price increment from our manufacturers.</a:t>
            </a:r>
          </a:p>
          <a:p>
            <a:pPr algn="just"/>
            <a:endParaRPr lang="en-US" sz="1200">
              <a:latin typeface="Arial"/>
              <a:ea typeface="Calibri"/>
              <a:cs typeface="Arial"/>
            </a:endParaRPr>
          </a:p>
          <a:p>
            <a:pPr algn="just"/>
            <a:r>
              <a:rPr lang="en-US" sz="1200">
                <a:latin typeface="Arial"/>
                <a:ea typeface="Calibri"/>
                <a:cs typeface="Arial"/>
              </a:rPr>
              <a:t>Hence, please be informed that </a:t>
            </a:r>
            <a:r>
              <a:rPr lang="en-US" sz="1200" b="1">
                <a:latin typeface="Arial"/>
                <a:ea typeface="Calibri"/>
                <a:cs typeface="Arial"/>
              </a:rPr>
              <a:t>XS Mixed Whey Protein with Chocolate </a:t>
            </a:r>
            <a:r>
              <a:rPr lang="en-US" sz="1200" b="1" err="1">
                <a:latin typeface="Arial"/>
                <a:ea typeface="Calibri"/>
                <a:cs typeface="Arial"/>
              </a:rPr>
              <a:t>Flavour</a:t>
            </a:r>
            <a:r>
              <a:rPr lang="en-US" sz="1200" b="1">
                <a:latin typeface="Arial"/>
                <a:ea typeface="Calibri"/>
                <a:cs typeface="Arial"/>
              </a:rPr>
              <a:t> – 1kg (292650)</a:t>
            </a:r>
            <a:r>
              <a:rPr lang="en-US" sz="1200">
                <a:latin typeface="Arial"/>
                <a:ea typeface="Calibri"/>
                <a:cs typeface="Arial"/>
              </a:rPr>
              <a:t> is estimated to be No Longer Available (NLA) nationwide upon stock depletion (estimated end-July 2023).</a:t>
            </a:r>
            <a:endParaRPr lang="en-US" sz="1200" b="1">
              <a:latin typeface="Arial"/>
              <a:ea typeface="Calibri"/>
              <a:cs typeface="Arial"/>
            </a:endParaRPr>
          </a:p>
          <a:p>
            <a:pPr algn="just"/>
            <a:endParaRPr lang="en-US" sz="1200">
              <a:latin typeface="Arial"/>
              <a:ea typeface="Calibri"/>
              <a:cs typeface="Arial"/>
            </a:endParaRPr>
          </a:p>
          <a:p>
            <a:pPr algn="just"/>
            <a:r>
              <a:rPr lang="en-US" sz="1200">
                <a:latin typeface="Arial"/>
                <a:ea typeface="Calibri"/>
                <a:cs typeface="Arial"/>
              </a:rPr>
              <a:t>Please understand that this decision is made to not further burden our ABOs/APCs with more price increment.</a:t>
            </a:r>
          </a:p>
          <a:p>
            <a:pPr algn="just"/>
            <a:endParaRPr lang="en-US" sz="1200">
              <a:latin typeface="Arial"/>
              <a:ea typeface="Calibri"/>
              <a:cs typeface="Arial"/>
            </a:endParaRPr>
          </a:p>
          <a:p>
            <a:pPr algn="just"/>
            <a:r>
              <a:rPr lang="en-US" sz="1200">
                <a:latin typeface="Arial"/>
                <a:ea typeface="Calibri"/>
                <a:cs typeface="Arial"/>
              </a:rPr>
              <a:t>Fret not, as we will be launching an exciting and brand new XS product*, to aid in your weight management and fitness journey. Stay tuned for more updates! </a:t>
            </a:r>
          </a:p>
          <a:p>
            <a:pPr algn="just"/>
            <a:endParaRPr lang="en-US" sz="1200">
              <a:latin typeface="Arial"/>
              <a:cs typeface="Arial"/>
            </a:endParaRPr>
          </a:p>
          <a:p>
            <a:pPr algn="just"/>
            <a:r>
              <a:rPr lang="en-US" sz="1100" i="1">
                <a:latin typeface="Arial"/>
                <a:cs typeface="Arial"/>
              </a:rPr>
              <a:t>*Do note that the new XS product will NOT be an exact replacement of XS Mixed Whey Protein with Chocolate </a:t>
            </a:r>
            <a:r>
              <a:rPr lang="en-US" sz="1100" i="1" err="1">
                <a:latin typeface="Arial"/>
                <a:cs typeface="Arial"/>
              </a:rPr>
              <a:t>Flavour</a:t>
            </a:r>
            <a:endParaRPr lang="en-US" sz="1100" i="1">
              <a:latin typeface="Arial"/>
              <a:cs typeface="Arial"/>
            </a:endParaRPr>
          </a:p>
        </p:txBody>
      </p:sp>
      <p:sp>
        <p:nvSpPr>
          <p:cNvPr id="7" name="Rectangle 6">
            <a:extLst>
              <a:ext uri="{FF2B5EF4-FFF2-40B4-BE49-F238E27FC236}">
                <a16:creationId xmlns:a16="http://schemas.microsoft.com/office/drawing/2014/main" id="{5EE5288B-CD7A-4288-A301-673E0C04EEBF}"/>
              </a:ext>
            </a:extLst>
          </p:cNvPr>
          <p:cNvSpPr/>
          <p:nvPr/>
        </p:nvSpPr>
        <p:spPr>
          <a:xfrm>
            <a:off x="165306" y="272508"/>
            <a:ext cx="8783339" cy="3924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b="1">
                <a:effectLst>
                  <a:outerShdw blurRad="38100" dist="38100" dir="2700000" algn="tl">
                    <a:srgbClr val="000000">
                      <a:alpha val="43137"/>
                    </a:srgbClr>
                  </a:outerShdw>
                </a:effectLst>
                <a:latin typeface="Arial"/>
                <a:cs typeface="Arial"/>
              </a:rPr>
              <a:t>NLA: XS Mixed Whey Protein with Chocolate </a:t>
            </a:r>
            <a:r>
              <a:rPr lang="en-US" b="1" err="1">
                <a:effectLst>
                  <a:outerShdw blurRad="38100" dist="38100" dir="2700000" algn="tl">
                    <a:srgbClr val="000000">
                      <a:alpha val="43137"/>
                    </a:srgbClr>
                  </a:outerShdw>
                </a:effectLst>
                <a:latin typeface="Arial"/>
                <a:cs typeface="Arial"/>
              </a:rPr>
              <a:t>Flavour</a:t>
            </a:r>
            <a:endParaRPr lang="en-US">
              <a:ea typeface="+mn-ea"/>
            </a:endParaRPr>
          </a:p>
        </p:txBody>
      </p:sp>
      <p:pic>
        <p:nvPicPr>
          <p:cNvPr id="3" name="Picture 4">
            <a:extLst>
              <a:ext uri="{FF2B5EF4-FFF2-40B4-BE49-F238E27FC236}">
                <a16:creationId xmlns:a16="http://schemas.microsoft.com/office/drawing/2014/main" id="{124C135F-2613-2F8D-83B5-E843D589960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42198" y="3380804"/>
            <a:ext cx="2440096" cy="3365188"/>
          </a:xfrm>
          <a:prstGeom prst="rect">
            <a:avLst/>
          </a:prstGeom>
        </p:spPr>
      </p:pic>
    </p:spTree>
    <p:extLst>
      <p:ext uri="{BB962C8B-B14F-4D97-AF65-F5344CB8AC3E}">
        <p14:creationId xmlns:p14="http://schemas.microsoft.com/office/powerpoint/2010/main" val="14709566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D5FD0F5-A591-4466-BA3D-15A851B971F6}"/>
              </a:ext>
            </a:extLst>
          </p:cNvPr>
          <p:cNvSpPr/>
          <p:nvPr/>
        </p:nvSpPr>
        <p:spPr>
          <a:xfrm>
            <a:off x="165306" y="272508"/>
            <a:ext cx="8783339" cy="3924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Products Temporarily </a:t>
            </a:r>
            <a:r>
              <a:rPr lang="en-MY"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Not Available</a:t>
            </a:r>
            <a:endPar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146B70B-D092-4EA3-9311-126591B74AA9}"/>
              </a:ext>
            </a:extLst>
          </p:cNvPr>
          <p:cNvSpPr txBox="1"/>
          <p:nvPr/>
        </p:nvSpPr>
        <p:spPr>
          <a:xfrm>
            <a:off x="265365" y="715524"/>
            <a:ext cx="8683280" cy="307777"/>
          </a:xfrm>
          <a:prstGeom prst="rect">
            <a:avLst/>
          </a:prstGeom>
          <a:noFill/>
        </p:spPr>
        <p:txBody>
          <a:bodyPr wrap="square" rtlCol="0">
            <a:spAutoFit/>
          </a:bodyPr>
          <a:lstStyle/>
          <a:p>
            <a:pPr algn="just"/>
            <a:r>
              <a:rPr lang="en-MY" sz="1400">
                <a:latin typeface="Arial" panose="020B0604020202020204" pitchFamily="34" charset="0"/>
                <a:cs typeface="Arial" panose="020B0604020202020204" pitchFamily="34" charset="0"/>
              </a:rPr>
              <a:t>Please be aware that the following products are </a:t>
            </a:r>
            <a:r>
              <a:rPr lang="en-MY" sz="1400" b="1">
                <a:latin typeface="Arial" panose="020B0604020202020204" pitchFamily="34" charset="0"/>
                <a:cs typeface="Arial" panose="020B0604020202020204" pitchFamily="34" charset="0"/>
              </a:rPr>
              <a:t>Temporarily</a:t>
            </a:r>
            <a:r>
              <a:rPr lang="en-MY" sz="1400">
                <a:latin typeface="Arial" panose="020B0604020202020204" pitchFamily="34" charset="0"/>
                <a:cs typeface="Arial" panose="020B0604020202020204" pitchFamily="34" charset="0"/>
              </a:rPr>
              <a:t> </a:t>
            </a:r>
            <a:r>
              <a:rPr lang="en-MY" sz="1400" b="1">
                <a:latin typeface="Arial" panose="020B0604020202020204" pitchFamily="34" charset="0"/>
                <a:cs typeface="Arial" panose="020B0604020202020204" pitchFamily="34" charset="0"/>
              </a:rPr>
              <a:t>Not Available (TNA):</a:t>
            </a:r>
          </a:p>
        </p:txBody>
      </p:sp>
      <p:sp>
        <p:nvSpPr>
          <p:cNvPr id="50" name="Rectangle 49">
            <a:extLst>
              <a:ext uri="{FF2B5EF4-FFF2-40B4-BE49-F238E27FC236}">
                <a16:creationId xmlns:a16="http://schemas.microsoft.com/office/drawing/2014/main" id="{9B64134D-8C6B-8E4A-BF03-BCBAD44BFDE6}"/>
              </a:ext>
            </a:extLst>
          </p:cNvPr>
          <p:cNvSpPr/>
          <p:nvPr/>
        </p:nvSpPr>
        <p:spPr>
          <a:xfrm>
            <a:off x="5685903" y="1071848"/>
            <a:ext cx="3200800" cy="25919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Remarks</a:t>
            </a:r>
          </a:p>
        </p:txBody>
      </p:sp>
      <p:sp>
        <p:nvSpPr>
          <p:cNvPr id="51" name="Rectangle 50">
            <a:extLst>
              <a:ext uri="{FF2B5EF4-FFF2-40B4-BE49-F238E27FC236}">
                <a16:creationId xmlns:a16="http://schemas.microsoft.com/office/drawing/2014/main" id="{494302F3-1F05-D24C-8146-45E61DA40C04}"/>
              </a:ext>
            </a:extLst>
          </p:cNvPr>
          <p:cNvSpPr/>
          <p:nvPr/>
        </p:nvSpPr>
        <p:spPr>
          <a:xfrm>
            <a:off x="335451" y="1076758"/>
            <a:ext cx="5239354" cy="25428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Product</a:t>
            </a:r>
          </a:p>
        </p:txBody>
      </p:sp>
      <p:pic>
        <p:nvPicPr>
          <p:cNvPr id="9" name="Picture 8">
            <a:extLst>
              <a:ext uri="{FF2B5EF4-FFF2-40B4-BE49-F238E27FC236}">
                <a16:creationId xmlns:a16="http://schemas.microsoft.com/office/drawing/2014/main" id="{05037660-29E3-4E64-88F4-A389FE399F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1742" y="3341366"/>
            <a:ext cx="1885273" cy="1885273"/>
          </a:xfrm>
          <a:prstGeom prst="rect">
            <a:avLst/>
          </a:prstGeom>
        </p:spPr>
      </p:pic>
      <p:pic>
        <p:nvPicPr>
          <p:cNvPr id="13" name="Picture 12">
            <a:extLst>
              <a:ext uri="{FF2B5EF4-FFF2-40B4-BE49-F238E27FC236}">
                <a16:creationId xmlns:a16="http://schemas.microsoft.com/office/drawing/2014/main" id="{0A3B087D-72BB-4AA5-AF36-B5EE49ECCB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0268" y="993278"/>
            <a:ext cx="1885273" cy="1885273"/>
          </a:xfrm>
          <a:prstGeom prst="rect">
            <a:avLst/>
          </a:prstGeom>
        </p:spPr>
      </p:pic>
      <p:sp>
        <p:nvSpPr>
          <p:cNvPr id="20" name="Rectangle 19">
            <a:extLst>
              <a:ext uri="{FF2B5EF4-FFF2-40B4-BE49-F238E27FC236}">
                <a16:creationId xmlns:a16="http://schemas.microsoft.com/office/drawing/2014/main" id="{BD854FC8-06F1-4AFC-B1F3-E6DA26CE1245}"/>
              </a:ext>
            </a:extLst>
          </p:cNvPr>
          <p:cNvSpPr/>
          <p:nvPr/>
        </p:nvSpPr>
        <p:spPr>
          <a:xfrm>
            <a:off x="12562265" y="0"/>
            <a:ext cx="2172303" cy="15797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a:solidFill>
                  <a:schemeClr val="tx1"/>
                </a:solidFill>
                <a:latin typeface="Arial"/>
                <a:ea typeface="+mn-lt"/>
                <a:cs typeface="+mn-lt"/>
              </a:rPr>
              <a:t>Due to short lead time and increase in forecast, this product is TNA till mid Apr (WM) and till mid May (EM)</a:t>
            </a:r>
            <a:endParaRPr lang="en-US" sz="1200">
              <a:solidFill>
                <a:schemeClr val="tx1"/>
              </a:solidFill>
              <a:latin typeface="Arial"/>
              <a:cs typeface="Calibri"/>
            </a:endParaRPr>
          </a:p>
        </p:txBody>
      </p:sp>
      <p:sp>
        <p:nvSpPr>
          <p:cNvPr id="22" name="TextBox 21">
            <a:extLst>
              <a:ext uri="{FF2B5EF4-FFF2-40B4-BE49-F238E27FC236}">
                <a16:creationId xmlns:a16="http://schemas.microsoft.com/office/drawing/2014/main" id="{5BA720B4-E3C1-46B3-B30A-FC88E9FAEA66}"/>
              </a:ext>
            </a:extLst>
          </p:cNvPr>
          <p:cNvSpPr txBox="1"/>
          <p:nvPr/>
        </p:nvSpPr>
        <p:spPr>
          <a:xfrm>
            <a:off x="9827024" y="1288837"/>
            <a:ext cx="1885274" cy="1169551"/>
          </a:xfrm>
          <a:prstGeom prst="rect">
            <a:avLst/>
          </a:prstGeom>
          <a:noFill/>
        </p:spPr>
        <p:txBody>
          <a:bodyPr wrap="square" lIns="91440" tIns="45720" rIns="91440" bIns="45720" rtlCol="0" anchor="ctr">
            <a:spAutoFit/>
          </a:bodyPr>
          <a:lstStyle/>
          <a:p>
            <a:r>
              <a:rPr lang="en-GB" sz="1400" b="1">
                <a:latin typeface="Arial"/>
                <a:cs typeface="Arial"/>
              </a:rPr>
              <a:t>Nutrilite Botanical Beverage Mix Cherry with </a:t>
            </a:r>
            <a:r>
              <a:rPr lang="en-GB" sz="1400" b="1" err="1">
                <a:latin typeface="Arial"/>
                <a:cs typeface="Arial"/>
              </a:rPr>
              <a:t>Licorice</a:t>
            </a:r>
            <a:r>
              <a:rPr lang="en-GB" sz="1400" b="1">
                <a:latin typeface="Arial"/>
                <a:cs typeface="Arial"/>
              </a:rPr>
              <a:t> &amp; Turmeric </a:t>
            </a:r>
            <a:r>
              <a:rPr lang="en-GB" sz="1400" b="1" i="0">
                <a:effectLst/>
                <a:latin typeface="Arial"/>
                <a:cs typeface="Arial"/>
              </a:rPr>
              <a:t>(</a:t>
            </a:r>
            <a:r>
              <a:rPr lang="en-US" sz="1400" b="1">
                <a:latin typeface="Arial" panose="020B0604020202020204" pitchFamily="34" charset="0"/>
                <a:cs typeface="Arial" panose="020B0604020202020204" pitchFamily="34" charset="0"/>
              </a:rPr>
              <a:t>300475</a:t>
            </a:r>
            <a:r>
              <a:rPr lang="en-GB" sz="1400" b="1" i="0">
                <a:effectLst/>
                <a:latin typeface="Arial"/>
                <a:cs typeface="Arial"/>
              </a:rPr>
              <a:t>)</a:t>
            </a:r>
            <a:endParaRPr lang="en-GB" sz="1400">
              <a:latin typeface="Arial"/>
              <a:cs typeface="Arial"/>
            </a:endParaRPr>
          </a:p>
        </p:txBody>
      </p:sp>
      <p:pic>
        <p:nvPicPr>
          <p:cNvPr id="6" name="Picture 5" descr="A picture containing pink, indoor, plastic, container&#10;&#10;Description automatically generated">
            <a:extLst>
              <a:ext uri="{FF2B5EF4-FFF2-40B4-BE49-F238E27FC236}">
                <a16:creationId xmlns:a16="http://schemas.microsoft.com/office/drawing/2014/main" id="{A631FBD4-1ACF-4925-96B8-F5E4D18800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7643" y="456232"/>
            <a:ext cx="957997" cy="957997"/>
          </a:xfrm>
          <a:prstGeom prst="rect">
            <a:avLst/>
          </a:prstGeom>
        </p:spPr>
      </p:pic>
      <p:pic>
        <p:nvPicPr>
          <p:cNvPr id="8" name="Picture 7" descr="A picture containing cup, coffee, container&#10;&#10;Description automatically generated">
            <a:extLst>
              <a:ext uri="{FF2B5EF4-FFF2-40B4-BE49-F238E27FC236}">
                <a16:creationId xmlns:a16="http://schemas.microsoft.com/office/drawing/2014/main" id="{48C080A2-7ACE-4CC2-96B8-11F5004C9C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9807" y="2609267"/>
            <a:ext cx="957996" cy="957996"/>
          </a:xfrm>
          <a:prstGeom prst="rect">
            <a:avLst/>
          </a:prstGeom>
        </p:spPr>
      </p:pic>
      <p:pic>
        <p:nvPicPr>
          <p:cNvPr id="33" name="Picture 4" descr="A picture containing text, beverage, alcohol, glass&#10;&#10;Description automatically generated">
            <a:extLst>
              <a:ext uri="{FF2B5EF4-FFF2-40B4-BE49-F238E27FC236}">
                <a16:creationId xmlns:a16="http://schemas.microsoft.com/office/drawing/2014/main" id="{7F3B4A29-CA9E-438A-83EB-D10A1715BEF4}"/>
              </a:ext>
            </a:extLst>
          </p:cNvPr>
          <p:cNvPicPr>
            <a:picLocks noChangeAspect="1"/>
          </p:cNvPicPr>
          <p:nvPr/>
        </p:nvPicPr>
        <p:blipFill>
          <a:blip r:embed="rId7"/>
          <a:stretch>
            <a:fillRect/>
          </a:stretch>
        </p:blipFill>
        <p:spPr>
          <a:xfrm>
            <a:off x="-1986042" y="4668232"/>
            <a:ext cx="1016243" cy="1371635"/>
          </a:xfrm>
          <a:prstGeom prst="rect">
            <a:avLst/>
          </a:prstGeom>
        </p:spPr>
      </p:pic>
      <p:pic>
        <p:nvPicPr>
          <p:cNvPr id="34" name="Picture 7" descr="A picture containing text&#10;&#10;Description automatically generated">
            <a:extLst>
              <a:ext uri="{FF2B5EF4-FFF2-40B4-BE49-F238E27FC236}">
                <a16:creationId xmlns:a16="http://schemas.microsoft.com/office/drawing/2014/main" id="{A6A9C9C6-C878-415F-B78B-D7F1F24B19B7}"/>
              </a:ext>
            </a:extLst>
          </p:cNvPr>
          <p:cNvPicPr>
            <a:picLocks noChangeAspect="1"/>
          </p:cNvPicPr>
          <p:nvPr/>
        </p:nvPicPr>
        <p:blipFill>
          <a:blip r:embed="rId8"/>
          <a:stretch>
            <a:fillRect/>
          </a:stretch>
        </p:blipFill>
        <p:spPr>
          <a:xfrm>
            <a:off x="-1248583" y="5000741"/>
            <a:ext cx="1053588" cy="1396902"/>
          </a:xfrm>
          <a:prstGeom prst="rect">
            <a:avLst/>
          </a:prstGeom>
        </p:spPr>
      </p:pic>
      <p:pic>
        <p:nvPicPr>
          <p:cNvPr id="5" name="Picture 4" descr="A picture containing tableware&#10;&#10;Description automatically generated">
            <a:extLst>
              <a:ext uri="{FF2B5EF4-FFF2-40B4-BE49-F238E27FC236}">
                <a16:creationId xmlns:a16="http://schemas.microsoft.com/office/drawing/2014/main" id="{B44315A4-90C9-6A29-AA63-26262C9ABCD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34571" y="3422774"/>
            <a:ext cx="1223566" cy="1223566"/>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2A574100-26A6-A0E3-CA91-732AEE40DF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46898" y="3033647"/>
            <a:ext cx="1169551" cy="116955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542C081F-0730-14AF-4EBE-F1C4267B81E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77188" y="1776273"/>
            <a:ext cx="1183461" cy="1183461"/>
          </a:xfrm>
          <a:prstGeom prst="rect">
            <a:avLst/>
          </a:prstGeom>
        </p:spPr>
      </p:pic>
      <p:sp>
        <p:nvSpPr>
          <p:cNvPr id="47" name="Rectangle 46">
            <a:extLst>
              <a:ext uri="{FF2B5EF4-FFF2-40B4-BE49-F238E27FC236}">
                <a16:creationId xmlns:a16="http://schemas.microsoft.com/office/drawing/2014/main" id="{64284A4A-A110-4659-B728-1E27443F569E}"/>
              </a:ext>
            </a:extLst>
          </p:cNvPr>
          <p:cNvSpPr/>
          <p:nvPr/>
        </p:nvSpPr>
        <p:spPr>
          <a:xfrm>
            <a:off x="9432252" y="4817742"/>
            <a:ext cx="3204638" cy="11251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a:solidFill>
                  <a:schemeClr val="tx1"/>
                </a:solidFill>
                <a:latin typeface="Arial"/>
                <a:ea typeface="+mn-lt"/>
                <a:cs typeface="+mn-lt"/>
              </a:rPr>
              <a:t>TNA till end Nov 2022 (WM) &amp; early Dec 2022 (EM) as production delayed due to raw material supply challenges.</a:t>
            </a:r>
            <a:endParaRPr lang="en-US" sz="1200">
              <a:solidFill>
                <a:schemeClr val="tx1"/>
              </a:solidFill>
              <a:latin typeface="Arial"/>
              <a:cs typeface="Calibri"/>
            </a:endParaRPr>
          </a:p>
        </p:txBody>
      </p:sp>
      <p:sp>
        <p:nvSpPr>
          <p:cNvPr id="52" name="TextBox 51">
            <a:extLst>
              <a:ext uri="{FF2B5EF4-FFF2-40B4-BE49-F238E27FC236}">
                <a16:creationId xmlns:a16="http://schemas.microsoft.com/office/drawing/2014/main" id="{C2B4D886-DC12-44B0-A85B-8911FF9F143D}"/>
              </a:ext>
            </a:extLst>
          </p:cNvPr>
          <p:cNvSpPr txBox="1"/>
          <p:nvPr/>
        </p:nvSpPr>
        <p:spPr>
          <a:xfrm>
            <a:off x="9412645" y="3929568"/>
            <a:ext cx="1669060" cy="738664"/>
          </a:xfrm>
          <a:prstGeom prst="rect">
            <a:avLst/>
          </a:prstGeom>
          <a:noFill/>
        </p:spPr>
        <p:txBody>
          <a:bodyPr wrap="square" lIns="91440" tIns="45720" rIns="91440" bIns="45720" rtlCol="0" anchor="ctr">
            <a:spAutoFit/>
          </a:bodyPr>
          <a:lstStyle/>
          <a:p>
            <a:r>
              <a:rPr lang="en-US" sz="1400" b="1">
                <a:latin typeface="Arial"/>
                <a:cs typeface="Arial"/>
              </a:rPr>
              <a:t>Nutrilite Lecithin-E – 150 Tab (425300) </a:t>
            </a:r>
            <a:endParaRPr lang="en-GB" sz="1400">
              <a:latin typeface="Arial"/>
              <a:cs typeface="Arial"/>
            </a:endParaRPr>
          </a:p>
        </p:txBody>
      </p:sp>
      <p:pic>
        <p:nvPicPr>
          <p:cNvPr id="4" name="Picture 3" descr="A picture containing text&#10;&#10;Description automatically generated">
            <a:extLst>
              <a:ext uri="{FF2B5EF4-FFF2-40B4-BE49-F238E27FC236}">
                <a16:creationId xmlns:a16="http://schemas.microsoft.com/office/drawing/2014/main" id="{21AC1669-BEE7-631D-E0C1-112617209E6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04755" y="2677384"/>
            <a:ext cx="1223566" cy="1223566"/>
          </a:xfrm>
          <a:prstGeom prst="rect">
            <a:avLst/>
          </a:prstGeom>
        </p:spPr>
      </p:pic>
      <p:pic>
        <p:nvPicPr>
          <p:cNvPr id="55" name="Picture 54" descr="A picture containing green&#10;&#10;Description automatically generated">
            <a:extLst>
              <a:ext uri="{FF2B5EF4-FFF2-40B4-BE49-F238E27FC236}">
                <a16:creationId xmlns:a16="http://schemas.microsoft.com/office/drawing/2014/main" id="{825B72C7-4F60-4197-ABE4-08D6344DC44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447071" y="2291464"/>
            <a:ext cx="1234219" cy="1234219"/>
          </a:xfrm>
          <a:prstGeom prst="rect">
            <a:avLst/>
          </a:prstGeom>
        </p:spPr>
      </p:pic>
      <p:pic>
        <p:nvPicPr>
          <p:cNvPr id="1026" name="Picture 2">
            <a:extLst>
              <a:ext uri="{FF2B5EF4-FFF2-40B4-BE49-F238E27FC236}">
                <a16:creationId xmlns:a16="http://schemas.microsoft.com/office/drawing/2014/main" id="{9649DA21-874F-439B-A7D1-C845183DB18E}"/>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24311" b="5574"/>
          <a:stretch/>
        </p:blipFill>
        <p:spPr bwMode="auto">
          <a:xfrm>
            <a:off x="-3154207" y="116842"/>
            <a:ext cx="1462669" cy="102554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21FE0388-9003-40F2-96E0-F47230F0EAB7}"/>
              </a:ext>
            </a:extLst>
          </p:cNvPr>
          <p:cNvGrpSpPr/>
          <p:nvPr/>
        </p:nvGrpSpPr>
        <p:grpSpPr>
          <a:xfrm>
            <a:off x="12876887" y="3078448"/>
            <a:ext cx="8549084" cy="1067298"/>
            <a:chOff x="11712298" y="5107987"/>
            <a:chExt cx="8549084" cy="1067298"/>
          </a:xfrm>
        </p:grpSpPr>
        <p:sp>
          <p:nvSpPr>
            <p:cNvPr id="61" name="Rectangle 60">
              <a:extLst>
                <a:ext uri="{FF2B5EF4-FFF2-40B4-BE49-F238E27FC236}">
                  <a16:creationId xmlns:a16="http://schemas.microsoft.com/office/drawing/2014/main" id="{77EC7DED-2D25-47AB-BB9E-90A67DD27E80}"/>
                </a:ext>
              </a:extLst>
            </p:cNvPr>
            <p:cNvSpPr/>
            <p:nvPr/>
          </p:nvSpPr>
          <p:spPr>
            <a:xfrm>
              <a:off x="11712298" y="5128863"/>
              <a:ext cx="4867168" cy="10299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988F2BD4-DCF2-489F-8052-29E9FC28C68F}"/>
                </a:ext>
              </a:extLst>
            </p:cNvPr>
            <p:cNvSpPr/>
            <p:nvPr/>
          </p:nvSpPr>
          <p:spPr>
            <a:xfrm>
              <a:off x="16688663" y="5107987"/>
              <a:ext cx="3572719" cy="10672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a:solidFill>
                    <a:schemeClr val="tx1"/>
                  </a:solidFill>
                  <a:latin typeface="Arial"/>
                  <a:ea typeface="+mn-lt"/>
                  <a:cs typeface="+mn-lt"/>
                </a:rPr>
                <a:t>TNA is expected until Nov 2022 (WM, </a:t>
              </a:r>
              <a:r>
                <a:rPr lang="en-US" sz="1200" b="0" i="0">
                  <a:solidFill>
                    <a:srgbClr val="242424"/>
                  </a:solidFill>
                  <a:effectLst/>
                  <a:latin typeface="Arial"/>
                  <a:cs typeface="Arial"/>
                </a:rPr>
                <a:t>depending on available stock in each Shop</a:t>
              </a:r>
              <a:r>
                <a:rPr lang="en-US" sz="1200">
                  <a:solidFill>
                    <a:schemeClr val="tx1"/>
                  </a:solidFill>
                  <a:latin typeface="Arial"/>
                  <a:ea typeface="+mn-lt"/>
                  <a:cs typeface="+mn-lt"/>
                </a:rPr>
                <a:t>), due to production delays.</a:t>
              </a:r>
              <a:endParaRPr lang="en-US" sz="1200">
                <a:solidFill>
                  <a:schemeClr val="tx1"/>
                </a:solidFill>
                <a:latin typeface="Arial"/>
                <a:cs typeface="Calibri"/>
              </a:endParaRPr>
            </a:p>
          </p:txBody>
        </p:sp>
        <p:sp>
          <p:nvSpPr>
            <p:cNvPr id="63" name="TextBox 11">
              <a:extLst>
                <a:ext uri="{FF2B5EF4-FFF2-40B4-BE49-F238E27FC236}">
                  <a16:creationId xmlns:a16="http://schemas.microsoft.com/office/drawing/2014/main" id="{738516B9-D0A7-44D0-9569-1097B98EEF83}"/>
                </a:ext>
              </a:extLst>
            </p:cNvPr>
            <p:cNvSpPr txBox="1"/>
            <p:nvPr/>
          </p:nvSpPr>
          <p:spPr>
            <a:xfrm>
              <a:off x="13115596" y="5235221"/>
              <a:ext cx="3048487" cy="738664"/>
            </a:xfrm>
            <a:prstGeom prst="rect">
              <a:avLst/>
            </a:prstGeom>
            <a:noFill/>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latin typeface="Arial"/>
                  <a:cs typeface="Arial"/>
                </a:rPr>
                <a:t>G&amp;H NOURISH+ </a:t>
              </a:r>
              <a:endParaRPr lang="en-US" sz="1400">
                <a:latin typeface="Arial"/>
                <a:cs typeface="Arial"/>
              </a:endParaRPr>
            </a:p>
            <a:p>
              <a:r>
                <a:rPr lang="en-US" sz="1400" b="1">
                  <a:latin typeface="Arial"/>
                  <a:cs typeface="Arial"/>
                </a:rPr>
                <a:t>Complexion Bar – 250g</a:t>
              </a:r>
              <a:endParaRPr lang="en-US" sz="1400">
                <a:latin typeface="Arial"/>
                <a:cs typeface="Arial"/>
              </a:endParaRPr>
            </a:p>
            <a:p>
              <a:r>
                <a:rPr lang="en-US" sz="1400" b="1">
                  <a:latin typeface="Arial"/>
                  <a:ea typeface="+mn-lt"/>
                  <a:cs typeface="+mn-lt"/>
                </a:rPr>
                <a:t>(118112)</a:t>
              </a:r>
              <a:endParaRPr lang="en-US">
                <a:latin typeface="Arial"/>
                <a:ea typeface="+mn-lt"/>
                <a:cs typeface="+mn-lt"/>
              </a:endParaRPr>
            </a:p>
          </p:txBody>
        </p:sp>
        <p:pic>
          <p:nvPicPr>
            <p:cNvPr id="64" name="Picture 63">
              <a:extLst>
                <a:ext uri="{FF2B5EF4-FFF2-40B4-BE49-F238E27FC236}">
                  <a16:creationId xmlns:a16="http://schemas.microsoft.com/office/drawing/2014/main" id="{54B670EA-BB4F-4A7B-9418-993945279C88}"/>
                </a:ext>
              </a:extLst>
            </p:cNvPr>
            <p:cNvPicPr>
              <a:picLocks noChangeAspect="1"/>
            </p:cNvPicPr>
            <p:nvPr/>
          </p:nvPicPr>
          <p:blipFill rotWithShape="1">
            <a:blip r:embed="rId15"/>
            <a:srcRect l="15183" t="24737" r="14136" b="6316"/>
            <a:stretch/>
          </p:blipFill>
          <p:spPr>
            <a:xfrm>
              <a:off x="12097624" y="5332158"/>
              <a:ext cx="602589" cy="641727"/>
            </a:xfrm>
            <a:prstGeom prst="rect">
              <a:avLst/>
            </a:prstGeom>
          </p:spPr>
        </p:pic>
      </p:grpSp>
      <p:pic>
        <p:nvPicPr>
          <p:cNvPr id="76" name="Picture 75">
            <a:extLst>
              <a:ext uri="{FF2B5EF4-FFF2-40B4-BE49-F238E27FC236}">
                <a16:creationId xmlns:a16="http://schemas.microsoft.com/office/drawing/2014/main" id="{F09DCAB8-76CA-46CA-BF4B-7ADE6ADEF2B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11670" y="5353190"/>
            <a:ext cx="1227129" cy="1227129"/>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13858F7B-F1D3-4FA1-8934-BC3219467CD1}"/>
              </a:ext>
            </a:extLst>
          </p:cNvPr>
          <p:cNvGrpSpPr/>
          <p:nvPr/>
        </p:nvGrpSpPr>
        <p:grpSpPr>
          <a:xfrm>
            <a:off x="322922" y="1465302"/>
            <a:ext cx="8553723" cy="1613145"/>
            <a:chOff x="344750" y="815234"/>
            <a:chExt cx="8553723" cy="855951"/>
          </a:xfrm>
        </p:grpSpPr>
        <p:sp>
          <p:nvSpPr>
            <p:cNvPr id="67" name="Rectangle 66">
              <a:extLst>
                <a:ext uri="{FF2B5EF4-FFF2-40B4-BE49-F238E27FC236}">
                  <a16:creationId xmlns:a16="http://schemas.microsoft.com/office/drawing/2014/main" id="{84354FC3-FA62-47F2-841A-C618B932AB3C}"/>
                </a:ext>
              </a:extLst>
            </p:cNvPr>
            <p:cNvSpPr/>
            <p:nvPr/>
          </p:nvSpPr>
          <p:spPr>
            <a:xfrm>
              <a:off x="344750" y="815234"/>
              <a:ext cx="5239354" cy="8559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116F5837-5F15-4C7A-AE1F-332D2EE65BF0}"/>
                </a:ext>
              </a:extLst>
            </p:cNvPr>
            <p:cNvSpPr/>
            <p:nvPr/>
          </p:nvSpPr>
          <p:spPr>
            <a:xfrm>
              <a:off x="5693835" y="818915"/>
              <a:ext cx="3204638" cy="8522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a:solidFill>
                    <a:schemeClr val="tx1"/>
                  </a:solidFill>
                  <a:latin typeface="Arial"/>
                  <a:ea typeface="+mn-lt"/>
                  <a:cs typeface="+mn-lt"/>
                </a:rPr>
                <a:t>WM: TNA upon stock depletion (projected TNA from mid-July till end-July); estimated new stock availability Aug 2023</a:t>
              </a:r>
            </a:p>
            <a:p>
              <a:endParaRPr lang="en-US" sz="1200">
                <a:solidFill>
                  <a:schemeClr val="tx1"/>
                </a:solidFill>
                <a:latin typeface="Arial"/>
                <a:ea typeface="+mn-lt"/>
                <a:cs typeface="+mn-lt"/>
              </a:endParaRPr>
            </a:p>
            <a:p>
              <a:r>
                <a:rPr lang="en-US" sz="1200">
                  <a:solidFill>
                    <a:schemeClr val="tx1"/>
                  </a:solidFill>
                  <a:latin typeface="Arial"/>
                  <a:ea typeface="+mn-lt"/>
                  <a:cs typeface="+mn-lt"/>
                </a:rPr>
                <a:t>EM: TNA upon stock depletion (projected TNA from mid-Aug till end-Aug); estimated new stock availability Sep 2023</a:t>
              </a:r>
              <a:endParaRPr lang="en-US" sz="1200">
                <a:solidFill>
                  <a:schemeClr val="tx1"/>
                </a:solidFill>
                <a:latin typeface="Arial"/>
                <a:cs typeface="Calibri"/>
              </a:endParaRPr>
            </a:p>
          </p:txBody>
        </p:sp>
        <p:sp>
          <p:nvSpPr>
            <p:cNvPr id="77" name="TextBox 76">
              <a:extLst>
                <a:ext uri="{FF2B5EF4-FFF2-40B4-BE49-F238E27FC236}">
                  <a16:creationId xmlns:a16="http://schemas.microsoft.com/office/drawing/2014/main" id="{FADA4349-3C32-4275-8DF5-5FB81910AE51}"/>
                </a:ext>
              </a:extLst>
            </p:cNvPr>
            <p:cNvSpPr txBox="1"/>
            <p:nvPr/>
          </p:nvSpPr>
          <p:spPr>
            <a:xfrm>
              <a:off x="2227031" y="948379"/>
              <a:ext cx="3323417" cy="606910"/>
            </a:xfrm>
            <a:prstGeom prst="rect">
              <a:avLst/>
            </a:prstGeom>
            <a:noFill/>
          </p:spPr>
          <p:txBody>
            <a:bodyPr wrap="square" lIns="91440" tIns="45720" rIns="91440" bIns="45720" rtlCol="0" anchor="ctr">
              <a:spAutoFit/>
            </a:bodyPr>
            <a:lstStyle/>
            <a:p>
              <a:r>
                <a:rPr lang="en-US" sz="1400" b="1" err="1">
                  <a:latin typeface="Arial "/>
                </a:rPr>
                <a:t>Nutrilite</a:t>
              </a:r>
              <a:r>
                <a:rPr lang="en-US" sz="1400" b="1">
                  <a:latin typeface="Arial "/>
                </a:rPr>
                <a:t> Botanical Beverage Mix Cherry With Licorice &amp; Turmeric</a:t>
              </a:r>
              <a:endParaRPr lang="en-US" sz="1400">
                <a:latin typeface="Arial "/>
                <a:cs typeface="Calibri"/>
              </a:endParaRPr>
            </a:p>
            <a:p>
              <a:r>
                <a:rPr lang="en-US" sz="1400" b="1">
                  <a:latin typeface="Arial"/>
                  <a:ea typeface="+mn-lt"/>
                  <a:cs typeface="Arial"/>
                </a:rPr>
                <a:t>(300475M</a:t>
              </a:r>
              <a:r>
                <a:rPr lang="en-US" sz="1400" b="1">
                  <a:latin typeface="Arial"/>
                  <a:ea typeface="+mn-lt"/>
                  <a:cs typeface="+mn-lt"/>
                </a:rPr>
                <a:t>)</a:t>
              </a:r>
              <a:endParaRPr lang="en-US" sz="1400" b="1">
                <a:latin typeface="Arial"/>
                <a:ea typeface="+mn-lt"/>
                <a:cs typeface="Arial"/>
              </a:endParaRPr>
            </a:p>
          </p:txBody>
        </p:sp>
      </p:grpSp>
      <p:pic>
        <p:nvPicPr>
          <p:cNvPr id="1025" name="Picture 1">
            <a:extLst>
              <a:ext uri="{FF2B5EF4-FFF2-40B4-BE49-F238E27FC236}">
                <a16:creationId xmlns:a16="http://schemas.microsoft.com/office/drawing/2014/main" id="{C114CE24-F887-4995-D82C-31366D960A6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296343" y="3404577"/>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D3CCB66-6EEE-8C35-2B58-0C5A08C95F2C}"/>
              </a:ext>
            </a:extLst>
          </p:cNvPr>
          <p:cNvPicPr>
            <a:picLocks noChangeAspect="1"/>
          </p:cNvPicPr>
          <p:nvPr/>
        </p:nvPicPr>
        <p:blipFill>
          <a:blip r:embed="rId18"/>
          <a:stretch>
            <a:fillRect/>
          </a:stretch>
        </p:blipFill>
        <p:spPr>
          <a:xfrm>
            <a:off x="9348150" y="3681663"/>
            <a:ext cx="3790950" cy="1685925"/>
          </a:xfrm>
          <a:prstGeom prst="rect">
            <a:avLst/>
          </a:prstGeom>
        </p:spPr>
      </p:pic>
      <p:grpSp>
        <p:nvGrpSpPr>
          <p:cNvPr id="29" name="Group 28">
            <a:extLst>
              <a:ext uri="{FF2B5EF4-FFF2-40B4-BE49-F238E27FC236}">
                <a16:creationId xmlns:a16="http://schemas.microsoft.com/office/drawing/2014/main" id="{8128C675-03E3-41B4-B561-CFEE1A764EF5}"/>
              </a:ext>
            </a:extLst>
          </p:cNvPr>
          <p:cNvGrpSpPr/>
          <p:nvPr/>
        </p:nvGrpSpPr>
        <p:grpSpPr>
          <a:xfrm>
            <a:off x="588829" y="1746799"/>
            <a:ext cx="1181198" cy="1050150"/>
            <a:chOff x="5393479" y="563529"/>
            <a:chExt cx="3370853" cy="3167856"/>
          </a:xfrm>
        </p:grpSpPr>
        <p:pic>
          <p:nvPicPr>
            <p:cNvPr id="30" name="Picture 29" descr="A picture containing text, fruit, vegetable&#10;&#10;Description automatically generated">
              <a:extLst>
                <a:ext uri="{FF2B5EF4-FFF2-40B4-BE49-F238E27FC236}">
                  <a16:creationId xmlns:a16="http://schemas.microsoft.com/office/drawing/2014/main" id="{1C28F898-BFB7-4554-AC2B-306F723589B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980785" y="563529"/>
              <a:ext cx="2455890" cy="2956891"/>
            </a:xfrm>
            <a:prstGeom prst="rect">
              <a:avLst/>
            </a:prstGeom>
          </p:spPr>
        </p:pic>
        <p:pic>
          <p:nvPicPr>
            <p:cNvPr id="43" name="Picture 42">
              <a:extLst>
                <a:ext uri="{FF2B5EF4-FFF2-40B4-BE49-F238E27FC236}">
                  <a16:creationId xmlns:a16="http://schemas.microsoft.com/office/drawing/2014/main" id="{65EEC7D3-AACB-47AD-ADF4-9F8842EE94B9}"/>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r="21629"/>
            <a:stretch/>
          </p:blipFill>
          <p:spPr>
            <a:xfrm>
              <a:off x="6698853" y="2719342"/>
              <a:ext cx="1756263" cy="1012043"/>
            </a:xfrm>
            <a:prstGeom prst="rect">
              <a:avLst/>
            </a:prstGeom>
          </p:spPr>
        </p:pic>
        <p:pic>
          <p:nvPicPr>
            <p:cNvPr id="44" name="Picture 43">
              <a:extLst>
                <a:ext uri="{FF2B5EF4-FFF2-40B4-BE49-F238E27FC236}">
                  <a16:creationId xmlns:a16="http://schemas.microsoft.com/office/drawing/2014/main" id="{31B104F8-2C3D-4E02-AE03-E5CE2B0350B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393479" y="2387689"/>
              <a:ext cx="863007" cy="908090"/>
            </a:xfrm>
            <a:prstGeom prst="rect">
              <a:avLst/>
            </a:prstGeom>
          </p:spPr>
        </p:pic>
        <p:pic>
          <p:nvPicPr>
            <p:cNvPr id="46" name="Picture 45">
              <a:extLst>
                <a:ext uri="{FF2B5EF4-FFF2-40B4-BE49-F238E27FC236}">
                  <a16:creationId xmlns:a16="http://schemas.microsoft.com/office/drawing/2014/main" id="{BD348CB5-6A58-473E-9091-C63D9CAFDBC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8774561">
              <a:off x="7910830" y="2680886"/>
              <a:ext cx="961217" cy="608597"/>
            </a:xfrm>
            <a:prstGeom prst="rect">
              <a:avLst/>
            </a:prstGeom>
          </p:spPr>
        </p:pic>
        <p:pic>
          <p:nvPicPr>
            <p:cNvPr id="48" name="Picture 47" descr="A picture containing indoor, apple, fruit, dark&#10;&#10;Description automatically generated">
              <a:extLst>
                <a:ext uri="{FF2B5EF4-FFF2-40B4-BE49-F238E27FC236}">
                  <a16:creationId xmlns:a16="http://schemas.microsoft.com/office/drawing/2014/main" id="{8E7085CF-7C87-44B8-A1E1-0751EE28BEF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482314" y="2548883"/>
              <a:ext cx="1047833" cy="1052409"/>
            </a:xfrm>
            <a:prstGeom prst="rect">
              <a:avLst/>
            </a:prstGeom>
          </p:spPr>
        </p:pic>
        <p:pic>
          <p:nvPicPr>
            <p:cNvPr id="49" name="Picture 48">
              <a:extLst>
                <a:ext uri="{FF2B5EF4-FFF2-40B4-BE49-F238E27FC236}">
                  <a16:creationId xmlns:a16="http://schemas.microsoft.com/office/drawing/2014/main" id="{AE5733CE-2798-4D8B-861B-FA482FCC05C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288130">
              <a:off x="8010485" y="2945278"/>
              <a:ext cx="753847" cy="686624"/>
            </a:xfrm>
            <a:prstGeom prst="rect">
              <a:avLst/>
            </a:prstGeom>
          </p:spPr>
        </p:pic>
      </p:grpSp>
    </p:spTree>
    <p:extLst>
      <p:ext uri="{BB962C8B-B14F-4D97-AF65-F5344CB8AC3E}">
        <p14:creationId xmlns:p14="http://schemas.microsoft.com/office/powerpoint/2010/main" val="4100293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4FC7E4-FE9A-7F1C-CB9C-91E76A83A20B}"/>
              </a:ext>
            </a:extLst>
          </p:cNvPr>
          <p:cNvPicPr>
            <a:picLocks noChangeAspect="1"/>
          </p:cNvPicPr>
          <p:nvPr/>
        </p:nvPicPr>
        <p:blipFill>
          <a:blip r:embed="rId3">
            <a:extLst>
              <a:ext uri="{28A0092B-C50C-407E-A947-70E740481C1C}">
                <a14:useLocalDpi xmlns:a14="http://schemas.microsoft.com/office/drawing/2010/main" val="0"/>
              </a:ext>
            </a:extLst>
          </a:blip>
          <a:srcRect t="1467" b="1467"/>
          <a:stretch/>
        </p:blipFill>
        <p:spPr>
          <a:xfrm>
            <a:off x="172498" y="219893"/>
            <a:ext cx="8803057" cy="6473284"/>
          </a:xfrm>
          <a:prstGeom prst="rect">
            <a:avLst/>
          </a:prstGeom>
        </p:spPr>
      </p:pic>
      <p:pic>
        <p:nvPicPr>
          <p:cNvPr id="24" name="Picture 23" descr="A black and tan rectangle&#10;&#10;Description automatically generated with low confidence">
            <a:extLst>
              <a:ext uri="{FF2B5EF4-FFF2-40B4-BE49-F238E27FC236}">
                <a16:creationId xmlns:a16="http://schemas.microsoft.com/office/drawing/2014/main" id="{82F9DC78-6596-3ED4-6AA7-90F647E63A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106"/>
          <a:stretch/>
        </p:blipFill>
        <p:spPr>
          <a:xfrm>
            <a:off x="168445" y="2743091"/>
            <a:ext cx="8809607" cy="3950086"/>
          </a:xfrm>
          <a:prstGeom prst="rect">
            <a:avLst/>
          </a:prstGeom>
        </p:spPr>
      </p:pic>
      <p:sp>
        <p:nvSpPr>
          <p:cNvPr id="29" name="Rounded Rectangle 28">
            <a:extLst>
              <a:ext uri="{FF2B5EF4-FFF2-40B4-BE49-F238E27FC236}">
                <a16:creationId xmlns:a16="http://schemas.microsoft.com/office/drawing/2014/main" id="{32B7B980-2A2F-CEC7-C6B5-230B1C55FD5F}"/>
              </a:ext>
            </a:extLst>
          </p:cNvPr>
          <p:cNvSpPr/>
          <p:nvPr/>
        </p:nvSpPr>
        <p:spPr>
          <a:xfrm>
            <a:off x="357926" y="2005687"/>
            <a:ext cx="8428148" cy="3912569"/>
          </a:xfrm>
          <a:prstGeom prst="roundRect">
            <a:avLst>
              <a:gd name="adj" fmla="val 57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6">
            <a:extLst>
              <a:ext uri="{FF2B5EF4-FFF2-40B4-BE49-F238E27FC236}">
                <a16:creationId xmlns:a16="http://schemas.microsoft.com/office/drawing/2014/main" id="{A4C45C29-31F1-8105-521B-97EB941776E8}"/>
              </a:ext>
            </a:extLst>
          </p:cNvPr>
          <p:cNvSpPr/>
          <p:nvPr/>
        </p:nvSpPr>
        <p:spPr>
          <a:xfrm>
            <a:off x="353336" y="3033265"/>
            <a:ext cx="8436789" cy="1617840"/>
          </a:xfrm>
          <a:prstGeom prst="roundRect">
            <a:avLst>
              <a:gd name="adj" fmla="val 0"/>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a:extLst>
              <a:ext uri="{FF2B5EF4-FFF2-40B4-BE49-F238E27FC236}">
                <a16:creationId xmlns:a16="http://schemas.microsoft.com/office/drawing/2014/main" id="{8F29C70E-5C19-772E-2D4E-5EB8DB844250}"/>
              </a:ext>
            </a:extLst>
          </p:cNvPr>
          <p:cNvSpPr/>
          <p:nvPr/>
        </p:nvSpPr>
        <p:spPr>
          <a:xfrm>
            <a:off x="353337" y="2422188"/>
            <a:ext cx="8436790" cy="958685"/>
          </a:xfrm>
          <a:prstGeom prst="roundRect">
            <a:avLst>
              <a:gd name="adj" fmla="val 0"/>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3FAE27F-D4D2-5E4D-9D57-08D50EA7DF58}"/>
              </a:ext>
            </a:extLst>
          </p:cNvPr>
          <p:cNvSpPr/>
          <p:nvPr/>
        </p:nvSpPr>
        <p:spPr>
          <a:xfrm>
            <a:off x="353337" y="-9427"/>
            <a:ext cx="1596581" cy="7447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3B8B5-742F-934E-B02C-BAC177E979B4}"/>
              </a:ext>
            </a:extLst>
          </p:cNvPr>
          <p:cNvSpPr/>
          <p:nvPr/>
        </p:nvSpPr>
        <p:spPr>
          <a:xfrm>
            <a:off x="2778933" y="719433"/>
            <a:ext cx="3519390" cy="51377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B11F06A-08AA-7716-B998-29B5AA8CF51F}"/>
              </a:ext>
            </a:extLst>
          </p:cNvPr>
          <p:cNvGrpSpPr/>
          <p:nvPr/>
        </p:nvGrpSpPr>
        <p:grpSpPr>
          <a:xfrm>
            <a:off x="2778933" y="719434"/>
            <a:ext cx="5085786" cy="513770"/>
            <a:chOff x="2482112" y="719434"/>
            <a:chExt cx="5085786" cy="513770"/>
          </a:xfrm>
        </p:grpSpPr>
        <p:sp>
          <p:nvSpPr>
            <p:cNvPr id="9" name="TextBox 8">
              <a:extLst>
                <a:ext uri="{FF2B5EF4-FFF2-40B4-BE49-F238E27FC236}">
                  <a16:creationId xmlns:a16="http://schemas.microsoft.com/office/drawing/2014/main" id="{6E844732-7885-FB44-A27A-4874CAA53A06}"/>
                </a:ext>
              </a:extLst>
            </p:cNvPr>
            <p:cNvSpPr txBox="1"/>
            <p:nvPr/>
          </p:nvSpPr>
          <p:spPr>
            <a:xfrm>
              <a:off x="4322519" y="840445"/>
              <a:ext cx="3245379" cy="310341"/>
            </a:xfrm>
            <a:prstGeom prst="rect">
              <a:avLst/>
            </a:prstGeom>
            <a:noFill/>
            <a:ln>
              <a:noFill/>
            </a:ln>
            <a:effectLst/>
          </p:spPr>
          <p:txBody>
            <a:bodyPr wrap="square" lIns="91440" tIns="45720" rIns="91440" bIns="45720" rtlCol="0" anchor="b">
              <a:spAutoFit/>
            </a:bodyPr>
            <a:lstStyle/>
            <a:p>
              <a:pPr>
                <a:lnSpc>
                  <a:spcPts val="1680"/>
                </a:lnSpc>
                <a:defRPr/>
              </a:pPr>
              <a:r>
                <a:rPr lang="en-US" sz="1600">
                  <a:latin typeface="Arial"/>
                  <a:cs typeface="Arial"/>
                </a:rPr>
                <a:t>1 – 31 Jul 2023 </a:t>
              </a:r>
              <a:endParaRPr lang="en-US" sz="160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F075FE14-BFE1-3A40-BB27-54E4B455783B}"/>
                </a:ext>
              </a:extLst>
            </p:cNvPr>
            <p:cNvGrpSpPr/>
            <p:nvPr/>
          </p:nvGrpSpPr>
          <p:grpSpPr>
            <a:xfrm>
              <a:off x="3749066" y="762966"/>
              <a:ext cx="580290" cy="454560"/>
              <a:chOff x="479323" y="5672003"/>
              <a:chExt cx="497132" cy="389420"/>
            </a:xfrm>
          </p:grpSpPr>
          <p:sp>
            <p:nvSpPr>
              <p:cNvPr id="13" name="Freeform 12">
                <a:extLst>
                  <a:ext uri="{FF2B5EF4-FFF2-40B4-BE49-F238E27FC236}">
                    <a16:creationId xmlns:a16="http://schemas.microsoft.com/office/drawing/2014/main" id="{E0B88755-56E8-984E-905E-4B881F1AFC02}"/>
                  </a:ext>
                </a:extLst>
              </p:cNvPr>
              <p:cNvSpPr/>
              <p:nvPr/>
            </p:nvSpPr>
            <p:spPr>
              <a:xfrm>
                <a:off x="521776" y="5786034"/>
                <a:ext cx="356461" cy="237641"/>
              </a:xfrm>
              <a:custGeom>
                <a:avLst/>
                <a:gdLst>
                  <a:gd name="connsiteX0" fmla="*/ 0 w 356461"/>
                  <a:gd name="connsiteY0" fmla="*/ 25831 h 237641"/>
                  <a:gd name="connsiteX1" fmla="*/ 46495 w 356461"/>
                  <a:gd name="connsiteY1" fmla="*/ 237641 h 237641"/>
                  <a:gd name="connsiteX2" fmla="*/ 320299 w 356461"/>
                  <a:gd name="connsiteY2" fmla="*/ 222142 h 237641"/>
                  <a:gd name="connsiteX3" fmla="*/ 356461 w 356461"/>
                  <a:gd name="connsiteY3" fmla="*/ 0 h 237641"/>
                  <a:gd name="connsiteX4" fmla="*/ 0 w 356461"/>
                  <a:gd name="connsiteY4" fmla="*/ 25831 h 23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461" h="237641">
                    <a:moveTo>
                      <a:pt x="0" y="25831"/>
                    </a:moveTo>
                    <a:lnTo>
                      <a:pt x="46495" y="237641"/>
                    </a:lnTo>
                    <a:lnTo>
                      <a:pt x="320299" y="222142"/>
                    </a:lnTo>
                    <a:lnTo>
                      <a:pt x="356461" y="0"/>
                    </a:lnTo>
                    <a:lnTo>
                      <a:pt x="0" y="258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C0AF71EC-14B3-3D45-841B-B585BDD493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323" y="5672003"/>
                <a:ext cx="497132" cy="389420"/>
              </a:xfrm>
              <a:prstGeom prst="rect">
                <a:avLst/>
              </a:prstGeom>
            </p:spPr>
          </p:pic>
        </p:grpSp>
        <p:sp>
          <p:nvSpPr>
            <p:cNvPr id="11" name="Rectangle 10">
              <a:extLst>
                <a:ext uri="{FF2B5EF4-FFF2-40B4-BE49-F238E27FC236}">
                  <a16:creationId xmlns:a16="http://schemas.microsoft.com/office/drawing/2014/main" id="{41CF9ED2-8EA4-8043-ABD9-23EDDE2D55D1}"/>
                </a:ext>
              </a:extLst>
            </p:cNvPr>
            <p:cNvSpPr/>
            <p:nvPr/>
          </p:nvSpPr>
          <p:spPr>
            <a:xfrm>
              <a:off x="2482112" y="719434"/>
              <a:ext cx="1189380" cy="51377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90C2D5E-9414-2A49-B580-B48EDB6A3356}"/>
                </a:ext>
              </a:extLst>
            </p:cNvPr>
            <p:cNvSpPr txBox="1"/>
            <p:nvPr/>
          </p:nvSpPr>
          <p:spPr>
            <a:xfrm>
              <a:off x="2665136" y="762966"/>
              <a:ext cx="910890" cy="461665"/>
            </a:xfrm>
            <a:prstGeom prst="rect">
              <a:avLst/>
            </a:prstGeom>
            <a:noFill/>
          </p:spPr>
          <p:txBody>
            <a:bodyPr wrap="none" rtlCol="0">
              <a:spAutoFit/>
            </a:bodyPr>
            <a:lstStyle/>
            <a:p>
              <a:r>
                <a:rPr lang="en-US" sz="2400" b="1">
                  <a:solidFill>
                    <a:schemeClr val="bg1"/>
                  </a:solidFill>
                  <a:latin typeface="Arial Black" panose="020B0604020202020204" pitchFamily="34" charset="0"/>
                  <a:cs typeface="Arial Black" panose="020B0604020202020204" pitchFamily="34" charset="0"/>
                </a:rPr>
                <a:t>BUY</a:t>
              </a:r>
            </a:p>
          </p:txBody>
        </p:sp>
      </p:grpSp>
      <p:sp>
        <p:nvSpPr>
          <p:cNvPr id="35" name="TextBox 34">
            <a:extLst>
              <a:ext uri="{FF2B5EF4-FFF2-40B4-BE49-F238E27FC236}">
                <a16:creationId xmlns:a16="http://schemas.microsoft.com/office/drawing/2014/main" id="{0F0E611C-8229-4957-8292-A9B0483EF97B}"/>
              </a:ext>
            </a:extLst>
          </p:cNvPr>
          <p:cNvSpPr txBox="1"/>
          <p:nvPr/>
        </p:nvSpPr>
        <p:spPr>
          <a:xfrm>
            <a:off x="273068" y="97586"/>
            <a:ext cx="1757117" cy="584775"/>
          </a:xfrm>
          <a:prstGeom prst="rect">
            <a:avLst/>
          </a:prstGeom>
          <a:noFill/>
          <a:effectLst/>
        </p:spPr>
        <p:txBody>
          <a:bodyPr wrap="square" rtlCol="0">
            <a:spAutoFit/>
          </a:bodyPr>
          <a:lstStyle/>
          <a:p>
            <a:pPr algn="ctr">
              <a:defRPr/>
            </a:pPr>
            <a:r>
              <a:rPr lang="en-US" sz="1600" b="1">
                <a:solidFill>
                  <a:schemeClr val="bg1"/>
                </a:solidFill>
                <a:latin typeface="Arial" panose="020B0604020202020204" pitchFamily="34" charset="0"/>
                <a:cs typeface="Arial" panose="020B0604020202020204" pitchFamily="34" charset="0"/>
              </a:rPr>
              <a:t>New Limited Edition Combo</a:t>
            </a:r>
          </a:p>
        </p:txBody>
      </p:sp>
      <p:graphicFrame>
        <p:nvGraphicFramePr>
          <p:cNvPr id="23" name="Table 24">
            <a:extLst>
              <a:ext uri="{FF2B5EF4-FFF2-40B4-BE49-F238E27FC236}">
                <a16:creationId xmlns:a16="http://schemas.microsoft.com/office/drawing/2014/main" id="{26A76166-B275-A681-BA45-6FE70DD9585D}"/>
              </a:ext>
            </a:extLst>
          </p:cNvPr>
          <p:cNvGraphicFramePr>
            <a:graphicFrameLocks noGrp="1"/>
          </p:cNvGraphicFramePr>
          <p:nvPr/>
        </p:nvGraphicFramePr>
        <p:xfrm>
          <a:off x="5455946" y="2311232"/>
          <a:ext cx="3117219" cy="883920"/>
        </p:xfrm>
        <a:graphic>
          <a:graphicData uri="http://schemas.openxmlformats.org/drawingml/2006/table">
            <a:tbl>
              <a:tblPr firstRow="1" bandRow="1">
                <a:tableStyleId>{F5AB1C69-6EDB-4FF4-983F-18BD219EF322}</a:tableStyleId>
              </a:tblPr>
              <a:tblGrid>
                <a:gridCol w="599256">
                  <a:extLst>
                    <a:ext uri="{9D8B030D-6E8A-4147-A177-3AD203B41FA5}">
                      <a16:colId xmlns:a16="http://schemas.microsoft.com/office/drawing/2014/main" val="2578185320"/>
                    </a:ext>
                  </a:extLst>
                </a:gridCol>
                <a:gridCol w="622091">
                  <a:extLst>
                    <a:ext uri="{9D8B030D-6E8A-4147-A177-3AD203B41FA5}">
                      <a16:colId xmlns:a16="http://schemas.microsoft.com/office/drawing/2014/main" val="3749155298"/>
                    </a:ext>
                  </a:extLst>
                </a:gridCol>
                <a:gridCol w="637082">
                  <a:extLst>
                    <a:ext uri="{9D8B030D-6E8A-4147-A177-3AD203B41FA5}">
                      <a16:colId xmlns:a16="http://schemas.microsoft.com/office/drawing/2014/main" val="3217410519"/>
                    </a:ext>
                  </a:extLst>
                </a:gridCol>
                <a:gridCol w="599607">
                  <a:extLst>
                    <a:ext uri="{9D8B030D-6E8A-4147-A177-3AD203B41FA5}">
                      <a16:colId xmlns:a16="http://schemas.microsoft.com/office/drawing/2014/main" val="973473044"/>
                    </a:ext>
                  </a:extLst>
                </a:gridCol>
                <a:gridCol w="659183">
                  <a:extLst>
                    <a:ext uri="{9D8B030D-6E8A-4147-A177-3AD203B41FA5}">
                      <a16:colId xmlns:a16="http://schemas.microsoft.com/office/drawing/2014/main" val="3341197208"/>
                    </a:ext>
                  </a:extLst>
                </a:gridCol>
              </a:tblGrid>
              <a:tr h="201549">
                <a:tc>
                  <a:txBody>
                    <a:bodyPr/>
                    <a:lstStyle/>
                    <a:p>
                      <a:r>
                        <a:rPr lang="en-US" sz="800" b="1" i="0">
                          <a:solidFill>
                            <a:srgbClr val="FADCA1"/>
                          </a:solidFill>
                          <a:latin typeface="Arial" panose="020B0604020202020204" pitchFamily="34" charset="0"/>
                          <a:cs typeface="Arial" panose="020B0604020202020204" pitchFamily="34" charset="0"/>
                        </a:rPr>
                        <a:t>316746</a:t>
                      </a:r>
                    </a:p>
                  </a:txBody>
                  <a:tcPr>
                    <a:solidFill>
                      <a:srgbClr val="2FBDB7"/>
                    </a:solidFill>
                  </a:tcPr>
                </a:tc>
                <a:tc>
                  <a:txBody>
                    <a:bodyPr/>
                    <a:lstStyle/>
                    <a:p>
                      <a:r>
                        <a:rPr lang="en-US" sz="800" b="1" i="0">
                          <a:solidFill>
                            <a:srgbClr val="FADCA1"/>
                          </a:solidFill>
                          <a:latin typeface="Arial" panose="020B0604020202020204" pitchFamily="34" charset="0"/>
                          <a:cs typeface="Arial" panose="020B0604020202020204" pitchFamily="34" charset="0"/>
                        </a:rPr>
                        <a:t>PV</a:t>
                      </a:r>
                    </a:p>
                  </a:txBody>
                  <a:tcPr>
                    <a:solidFill>
                      <a:srgbClr val="2FBDB7"/>
                    </a:solidFill>
                  </a:tcPr>
                </a:tc>
                <a:tc>
                  <a:txBody>
                    <a:bodyPr/>
                    <a:lstStyle/>
                    <a:p>
                      <a:r>
                        <a:rPr lang="en-US" sz="800" b="1" i="0">
                          <a:solidFill>
                            <a:srgbClr val="FADCA1"/>
                          </a:solidFill>
                          <a:latin typeface="Arial" panose="020B0604020202020204" pitchFamily="34" charset="0"/>
                          <a:cs typeface="Arial" panose="020B0604020202020204" pitchFamily="34" charset="0"/>
                        </a:rPr>
                        <a:t>BV</a:t>
                      </a:r>
                    </a:p>
                  </a:txBody>
                  <a:tcPr>
                    <a:solidFill>
                      <a:srgbClr val="2FBDB7"/>
                    </a:solidFill>
                  </a:tcPr>
                </a:tc>
                <a:tc>
                  <a:txBody>
                    <a:bodyPr/>
                    <a:lstStyle/>
                    <a:p>
                      <a:r>
                        <a:rPr lang="en-US" sz="800" b="1" i="0">
                          <a:solidFill>
                            <a:srgbClr val="FADCA1"/>
                          </a:solidFill>
                          <a:latin typeface="Arial" panose="020B0604020202020204" pitchFamily="34" charset="0"/>
                          <a:cs typeface="Arial" panose="020B0604020202020204" pitchFamily="34" charset="0"/>
                        </a:rPr>
                        <a:t>AP</a:t>
                      </a:r>
                    </a:p>
                  </a:txBody>
                  <a:tcPr>
                    <a:solidFill>
                      <a:srgbClr val="2FBDB7"/>
                    </a:solidFill>
                  </a:tcPr>
                </a:tc>
                <a:tc>
                  <a:txBody>
                    <a:bodyPr/>
                    <a:lstStyle/>
                    <a:p>
                      <a:r>
                        <a:rPr lang="en-US" sz="800" b="1" i="0">
                          <a:solidFill>
                            <a:srgbClr val="FADCA1"/>
                          </a:solidFill>
                          <a:latin typeface="Arial" panose="020B0604020202020204" pitchFamily="34" charset="0"/>
                          <a:cs typeface="Arial" panose="020B0604020202020204" pitchFamily="34" charset="0"/>
                        </a:rPr>
                        <a:t>RP</a:t>
                      </a:r>
                    </a:p>
                  </a:txBody>
                  <a:tcPr>
                    <a:solidFill>
                      <a:srgbClr val="2FBDB7"/>
                    </a:solidFill>
                  </a:tcPr>
                </a:tc>
                <a:extLst>
                  <a:ext uri="{0D108BD9-81ED-4DB2-BD59-A6C34878D82A}">
                    <a16:rowId xmlns:a16="http://schemas.microsoft.com/office/drawing/2014/main" val="1667485956"/>
                  </a:ext>
                </a:extLst>
              </a:tr>
              <a:tr h="275647">
                <a:tc>
                  <a:txBody>
                    <a:bodyPr/>
                    <a:lstStyle/>
                    <a:p>
                      <a:r>
                        <a:rPr lang="en-US" sz="800" b="0" i="0">
                          <a:latin typeface="Arial" panose="020B0604020202020204" pitchFamily="34" charset="0"/>
                          <a:cs typeface="Arial" panose="020B0604020202020204" pitchFamily="34" charset="0"/>
                        </a:rPr>
                        <a:t>MY (RM)</a:t>
                      </a:r>
                    </a:p>
                  </a:txBody>
                  <a:tcPr/>
                </a:tc>
                <a:tc>
                  <a:txBody>
                    <a:bodyPr/>
                    <a:lstStyle/>
                    <a:p>
                      <a:r>
                        <a:rPr lang="en-US" sz="800" b="0" i="0">
                          <a:latin typeface="Arial" panose="020B0604020202020204" pitchFamily="34" charset="0"/>
                          <a:cs typeface="Arial" panose="020B0604020202020204" pitchFamily="34" charset="0"/>
                        </a:rPr>
                        <a:t>101.50-108.00</a:t>
                      </a:r>
                    </a:p>
                  </a:txBody>
                  <a:tcPr/>
                </a:tc>
                <a:tc>
                  <a:txBody>
                    <a:bodyPr/>
                    <a:lstStyle/>
                    <a:p>
                      <a:r>
                        <a:rPr lang="en-US" sz="800" b="0" i="0">
                          <a:latin typeface="Arial" panose="020B0604020202020204" pitchFamily="34" charset="0"/>
                          <a:cs typeface="Arial" panose="020B0604020202020204" pitchFamily="34" charset="0"/>
                        </a:rPr>
                        <a:t>439.50-</a:t>
                      </a:r>
                    </a:p>
                    <a:p>
                      <a:r>
                        <a:rPr lang="en-US" sz="800" b="0" i="0">
                          <a:latin typeface="Arial" panose="020B0604020202020204" pitchFamily="34" charset="0"/>
                          <a:cs typeface="Arial" panose="020B0604020202020204" pitchFamily="34" charset="0"/>
                        </a:rPr>
                        <a:t>463.00</a:t>
                      </a:r>
                    </a:p>
                  </a:txBody>
                  <a:tcPr/>
                </a:tc>
                <a:tc>
                  <a:txBody>
                    <a:bodyPr/>
                    <a:lstStyle/>
                    <a:p>
                      <a:r>
                        <a:rPr lang="en-US" sz="800" b="0" i="0">
                          <a:latin typeface="Arial" panose="020B0604020202020204" pitchFamily="34" charset="0"/>
                          <a:cs typeface="Arial" panose="020B0604020202020204" pitchFamily="34" charset="0"/>
                        </a:rPr>
                        <a:t>439.50-463.00</a:t>
                      </a:r>
                    </a:p>
                  </a:txBody>
                  <a:tcPr/>
                </a:tc>
                <a:tc>
                  <a:txBody>
                    <a:bodyPr/>
                    <a:lstStyle/>
                    <a:p>
                      <a:r>
                        <a:rPr lang="en-US" sz="800" b="0" i="0">
                          <a:latin typeface="Arial" panose="020B0604020202020204" pitchFamily="34" charset="0"/>
                          <a:cs typeface="Arial" panose="020B0604020202020204" pitchFamily="34" charset="0"/>
                        </a:rPr>
                        <a:t>550.00-</a:t>
                      </a:r>
                    </a:p>
                    <a:p>
                      <a:r>
                        <a:rPr lang="en-US" sz="800" b="0" i="0">
                          <a:latin typeface="Arial" panose="020B0604020202020204" pitchFamily="34" charset="0"/>
                          <a:cs typeface="Arial" panose="020B0604020202020204" pitchFamily="34" charset="0"/>
                        </a:rPr>
                        <a:t>579.50</a:t>
                      </a:r>
                    </a:p>
                  </a:txBody>
                  <a:tcPr/>
                </a:tc>
                <a:extLst>
                  <a:ext uri="{0D108BD9-81ED-4DB2-BD59-A6C34878D82A}">
                    <a16:rowId xmlns:a16="http://schemas.microsoft.com/office/drawing/2014/main" val="1641924826"/>
                  </a:ext>
                </a:extLst>
              </a:tr>
              <a:tr h="275647">
                <a:tc>
                  <a:txBody>
                    <a:bodyPr/>
                    <a:lstStyle/>
                    <a:p>
                      <a:r>
                        <a:rPr lang="en-US" sz="800" b="0" i="0">
                          <a:latin typeface="Arial" panose="020B0604020202020204" pitchFamily="34" charset="0"/>
                          <a:cs typeface="Arial" panose="020B0604020202020204" pitchFamily="34" charset="0"/>
                        </a:rPr>
                        <a:t>BR (B$)</a:t>
                      </a:r>
                    </a:p>
                  </a:txBody>
                  <a:tcPr/>
                </a:tc>
                <a:tc>
                  <a:txBody>
                    <a:bodyPr/>
                    <a:lstStyle/>
                    <a:p>
                      <a:r>
                        <a:rPr lang="en-US" sz="800" b="0" i="0">
                          <a:latin typeface="Arial" panose="020B0604020202020204" pitchFamily="34" charset="0"/>
                          <a:cs typeface="Arial" panose="020B0604020202020204" pitchFamily="34" charset="0"/>
                        </a:rPr>
                        <a:t>101.50-</a:t>
                      </a:r>
                    </a:p>
                    <a:p>
                      <a:r>
                        <a:rPr lang="en-US" sz="800" b="0" i="0">
                          <a:latin typeface="Arial" panose="020B0604020202020204" pitchFamily="34" charset="0"/>
                          <a:cs typeface="Arial" panose="020B0604020202020204" pitchFamily="34" charset="0"/>
                        </a:rPr>
                        <a:t>108.00</a:t>
                      </a:r>
                    </a:p>
                  </a:txBody>
                  <a:tcPr/>
                </a:tc>
                <a:tc>
                  <a:txBody>
                    <a:bodyPr/>
                    <a:lstStyle/>
                    <a:p>
                      <a:r>
                        <a:rPr lang="en-US" sz="800" b="0" i="0">
                          <a:latin typeface="Arial" panose="020B0604020202020204" pitchFamily="34" charset="0"/>
                          <a:cs typeface="Arial" panose="020B0604020202020204" pitchFamily="34" charset="0"/>
                        </a:rPr>
                        <a:t>159.50-</a:t>
                      </a:r>
                    </a:p>
                    <a:p>
                      <a:r>
                        <a:rPr lang="en-US" sz="800" b="0" i="0">
                          <a:latin typeface="Arial" panose="020B0604020202020204" pitchFamily="34" charset="0"/>
                          <a:cs typeface="Arial" panose="020B0604020202020204" pitchFamily="34" charset="0"/>
                        </a:rPr>
                        <a:t>160.50</a:t>
                      </a:r>
                    </a:p>
                  </a:txBody>
                  <a:tcPr/>
                </a:tc>
                <a:tc>
                  <a:txBody>
                    <a:bodyPr/>
                    <a:lstStyle/>
                    <a:p>
                      <a:r>
                        <a:rPr lang="en-US" sz="800" b="0" i="0">
                          <a:latin typeface="Arial" panose="020B0604020202020204" pitchFamily="34" charset="0"/>
                          <a:cs typeface="Arial" panose="020B0604020202020204" pitchFamily="34" charset="0"/>
                        </a:rPr>
                        <a:t>159.50-</a:t>
                      </a:r>
                    </a:p>
                    <a:p>
                      <a:r>
                        <a:rPr lang="en-US" sz="800" b="0" i="0">
                          <a:latin typeface="Arial" panose="020B0604020202020204" pitchFamily="34" charset="0"/>
                          <a:cs typeface="Arial" panose="020B0604020202020204" pitchFamily="34" charset="0"/>
                        </a:rPr>
                        <a:t>160.50</a:t>
                      </a:r>
                    </a:p>
                  </a:txBody>
                  <a:tcPr/>
                </a:tc>
                <a:tc>
                  <a:txBody>
                    <a:bodyPr/>
                    <a:lstStyle/>
                    <a:p>
                      <a:r>
                        <a:rPr lang="en-US" sz="800" b="0" i="0">
                          <a:latin typeface="Arial" panose="020B0604020202020204" pitchFamily="34" charset="0"/>
                          <a:cs typeface="Arial" panose="020B0604020202020204" pitchFamily="34" charset="0"/>
                        </a:rPr>
                        <a:t>200.50-</a:t>
                      </a:r>
                    </a:p>
                    <a:p>
                      <a:r>
                        <a:rPr lang="en-US" sz="800" b="0" i="0">
                          <a:latin typeface="Arial" panose="020B0604020202020204" pitchFamily="34" charset="0"/>
                          <a:cs typeface="Arial" panose="020B0604020202020204" pitchFamily="34" charset="0"/>
                        </a:rPr>
                        <a:t>201.50</a:t>
                      </a:r>
                    </a:p>
                  </a:txBody>
                  <a:tcPr/>
                </a:tc>
                <a:extLst>
                  <a:ext uri="{0D108BD9-81ED-4DB2-BD59-A6C34878D82A}">
                    <a16:rowId xmlns:a16="http://schemas.microsoft.com/office/drawing/2014/main" val="4112883437"/>
                  </a:ext>
                </a:extLst>
              </a:tr>
            </a:tbl>
          </a:graphicData>
        </a:graphic>
      </p:graphicFrame>
      <p:graphicFrame>
        <p:nvGraphicFramePr>
          <p:cNvPr id="41" name="Table 40">
            <a:extLst>
              <a:ext uri="{FF2B5EF4-FFF2-40B4-BE49-F238E27FC236}">
                <a16:creationId xmlns:a16="http://schemas.microsoft.com/office/drawing/2014/main" id="{964A363C-EFAD-A793-CA74-C3E7215519AA}"/>
              </a:ext>
            </a:extLst>
          </p:cNvPr>
          <p:cNvGraphicFramePr>
            <a:graphicFrameLocks noGrp="1"/>
          </p:cNvGraphicFramePr>
          <p:nvPr/>
        </p:nvGraphicFramePr>
        <p:xfrm>
          <a:off x="5448430" y="3583956"/>
          <a:ext cx="3124735" cy="744610"/>
        </p:xfrm>
        <a:graphic>
          <a:graphicData uri="http://schemas.openxmlformats.org/drawingml/2006/table">
            <a:tbl>
              <a:tblPr firstRow="1" bandRow="1">
                <a:tableStyleId>{F5AB1C69-6EDB-4FF4-983F-18BD219EF322}</a:tableStyleId>
              </a:tblPr>
              <a:tblGrid>
                <a:gridCol w="624947">
                  <a:extLst>
                    <a:ext uri="{9D8B030D-6E8A-4147-A177-3AD203B41FA5}">
                      <a16:colId xmlns:a16="http://schemas.microsoft.com/office/drawing/2014/main" val="2578185320"/>
                    </a:ext>
                  </a:extLst>
                </a:gridCol>
                <a:gridCol w="624947">
                  <a:extLst>
                    <a:ext uri="{9D8B030D-6E8A-4147-A177-3AD203B41FA5}">
                      <a16:colId xmlns:a16="http://schemas.microsoft.com/office/drawing/2014/main" val="3749155298"/>
                    </a:ext>
                  </a:extLst>
                </a:gridCol>
                <a:gridCol w="624947">
                  <a:extLst>
                    <a:ext uri="{9D8B030D-6E8A-4147-A177-3AD203B41FA5}">
                      <a16:colId xmlns:a16="http://schemas.microsoft.com/office/drawing/2014/main" val="3217410519"/>
                    </a:ext>
                  </a:extLst>
                </a:gridCol>
                <a:gridCol w="624947">
                  <a:extLst>
                    <a:ext uri="{9D8B030D-6E8A-4147-A177-3AD203B41FA5}">
                      <a16:colId xmlns:a16="http://schemas.microsoft.com/office/drawing/2014/main" val="973473044"/>
                    </a:ext>
                  </a:extLst>
                </a:gridCol>
                <a:gridCol w="624947">
                  <a:extLst>
                    <a:ext uri="{9D8B030D-6E8A-4147-A177-3AD203B41FA5}">
                      <a16:colId xmlns:a16="http://schemas.microsoft.com/office/drawing/2014/main" val="3341197208"/>
                    </a:ext>
                  </a:extLst>
                </a:gridCol>
              </a:tblGrid>
              <a:tr h="228730">
                <a:tc>
                  <a:txBody>
                    <a:bodyPr/>
                    <a:lstStyle/>
                    <a:p>
                      <a:r>
                        <a:rPr lang="en-US" sz="800" b="1" i="0">
                          <a:solidFill>
                            <a:srgbClr val="FADCA1"/>
                          </a:solidFill>
                          <a:latin typeface="Arial" panose="020B0604020202020204" pitchFamily="34" charset="0"/>
                          <a:cs typeface="Arial" panose="020B0604020202020204" pitchFamily="34" charset="0"/>
                        </a:rPr>
                        <a:t>316747</a:t>
                      </a:r>
                    </a:p>
                  </a:txBody>
                  <a:tcPr>
                    <a:solidFill>
                      <a:srgbClr val="2FBDB7"/>
                    </a:solidFill>
                  </a:tcPr>
                </a:tc>
                <a:tc>
                  <a:txBody>
                    <a:bodyPr/>
                    <a:lstStyle/>
                    <a:p>
                      <a:r>
                        <a:rPr lang="en-US" sz="800" b="1" i="0">
                          <a:solidFill>
                            <a:srgbClr val="FADCA1"/>
                          </a:solidFill>
                          <a:latin typeface="Arial" panose="020B0604020202020204" pitchFamily="34" charset="0"/>
                          <a:cs typeface="Arial" panose="020B0604020202020204" pitchFamily="34" charset="0"/>
                        </a:rPr>
                        <a:t>PV</a:t>
                      </a:r>
                    </a:p>
                  </a:txBody>
                  <a:tcPr>
                    <a:solidFill>
                      <a:srgbClr val="2FBDB7"/>
                    </a:solidFill>
                  </a:tcPr>
                </a:tc>
                <a:tc>
                  <a:txBody>
                    <a:bodyPr/>
                    <a:lstStyle/>
                    <a:p>
                      <a:r>
                        <a:rPr lang="en-US" sz="800" b="1" i="0">
                          <a:solidFill>
                            <a:srgbClr val="FADCA1"/>
                          </a:solidFill>
                          <a:latin typeface="Arial" panose="020B0604020202020204" pitchFamily="34" charset="0"/>
                          <a:cs typeface="Arial" panose="020B0604020202020204" pitchFamily="34" charset="0"/>
                        </a:rPr>
                        <a:t>BV</a:t>
                      </a:r>
                    </a:p>
                  </a:txBody>
                  <a:tcPr>
                    <a:solidFill>
                      <a:srgbClr val="2FBDB7"/>
                    </a:solidFill>
                  </a:tcPr>
                </a:tc>
                <a:tc>
                  <a:txBody>
                    <a:bodyPr/>
                    <a:lstStyle/>
                    <a:p>
                      <a:r>
                        <a:rPr lang="en-US" sz="800" b="1" i="0">
                          <a:solidFill>
                            <a:srgbClr val="FADCA1"/>
                          </a:solidFill>
                          <a:latin typeface="Arial" panose="020B0604020202020204" pitchFamily="34" charset="0"/>
                          <a:cs typeface="Arial" panose="020B0604020202020204" pitchFamily="34" charset="0"/>
                        </a:rPr>
                        <a:t>AP</a:t>
                      </a:r>
                    </a:p>
                  </a:txBody>
                  <a:tcPr>
                    <a:solidFill>
                      <a:srgbClr val="2FBDB7"/>
                    </a:solidFill>
                  </a:tcPr>
                </a:tc>
                <a:tc>
                  <a:txBody>
                    <a:bodyPr/>
                    <a:lstStyle/>
                    <a:p>
                      <a:r>
                        <a:rPr lang="en-US" sz="800" b="1" i="0">
                          <a:solidFill>
                            <a:srgbClr val="FADCA1"/>
                          </a:solidFill>
                          <a:latin typeface="Arial" panose="020B0604020202020204" pitchFamily="34" charset="0"/>
                          <a:cs typeface="Arial" panose="020B0604020202020204" pitchFamily="34" charset="0"/>
                        </a:rPr>
                        <a:t>RP</a:t>
                      </a:r>
                    </a:p>
                  </a:txBody>
                  <a:tcPr>
                    <a:solidFill>
                      <a:srgbClr val="2FBDB7"/>
                    </a:solidFill>
                  </a:tcPr>
                </a:tc>
                <a:extLst>
                  <a:ext uri="{0D108BD9-81ED-4DB2-BD59-A6C34878D82A}">
                    <a16:rowId xmlns:a16="http://schemas.microsoft.com/office/drawing/2014/main" val="1667485956"/>
                  </a:ext>
                </a:extLst>
              </a:tr>
              <a:tr h="214341">
                <a:tc>
                  <a:txBody>
                    <a:bodyPr/>
                    <a:lstStyle/>
                    <a:p>
                      <a:r>
                        <a:rPr lang="en-US" sz="800" b="0" i="0">
                          <a:latin typeface="Arial" panose="020B0604020202020204" pitchFamily="34" charset="0"/>
                          <a:cs typeface="Arial" panose="020B0604020202020204" pitchFamily="34" charset="0"/>
                        </a:rPr>
                        <a:t>MY (RM)</a:t>
                      </a:r>
                    </a:p>
                  </a:txBody>
                  <a:tcPr/>
                </a:tc>
                <a:tc>
                  <a:txBody>
                    <a:bodyPr/>
                    <a:lstStyle/>
                    <a:p>
                      <a:r>
                        <a:rPr lang="en-US" sz="800" b="0" i="0">
                          <a:latin typeface="Arial" panose="020B0604020202020204" pitchFamily="34" charset="0"/>
                          <a:cs typeface="Arial" panose="020B0604020202020204" pitchFamily="34" charset="0"/>
                        </a:rPr>
                        <a:t>126.00</a:t>
                      </a:r>
                    </a:p>
                  </a:txBody>
                  <a:tcPr/>
                </a:tc>
                <a:tc>
                  <a:txBody>
                    <a:bodyPr/>
                    <a:lstStyle/>
                    <a:p>
                      <a:r>
                        <a:rPr lang="en-US" sz="800" b="0" i="0">
                          <a:latin typeface="Arial" panose="020B0604020202020204" pitchFamily="34" charset="0"/>
                          <a:cs typeface="Arial" panose="020B0604020202020204" pitchFamily="34" charset="0"/>
                        </a:rPr>
                        <a:t>544.00</a:t>
                      </a:r>
                    </a:p>
                  </a:txBody>
                  <a:tcPr/>
                </a:tc>
                <a:tc>
                  <a:txBody>
                    <a:bodyPr/>
                    <a:lstStyle/>
                    <a:p>
                      <a:r>
                        <a:rPr lang="en-US" sz="800" b="0" i="0">
                          <a:latin typeface="Arial" panose="020B0604020202020204" pitchFamily="34" charset="0"/>
                          <a:cs typeface="Arial" panose="020B0604020202020204" pitchFamily="34" charset="0"/>
                        </a:rPr>
                        <a:t>544.00</a:t>
                      </a:r>
                    </a:p>
                  </a:txBody>
                  <a:tcPr/>
                </a:tc>
                <a:tc>
                  <a:txBody>
                    <a:bodyPr/>
                    <a:lstStyle/>
                    <a:p>
                      <a:r>
                        <a:rPr lang="en-US" sz="800" b="0" i="0">
                          <a:latin typeface="Arial" panose="020B0604020202020204" pitchFamily="34" charset="0"/>
                          <a:cs typeface="Arial" panose="020B0604020202020204" pitchFamily="34" charset="0"/>
                        </a:rPr>
                        <a:t>680.50</a:t>
                      </a:r>
                    </a:p>
                  </a:txBody>
                  <a:tcPr/>
                </a:tc>
                <a:extLst>
                  <a:ext uri="{0D108BD9-81ED-4DB2-BD59-A6C34878D82A}">
                    <a16:rowId xmlns:a16="http://schemas.microsoft.com/office/drawing/2014/main" val="1641924826"/>
                  </a:ext>
                </a:extLst>
              </a:tr>
              <a:tr h="301539">
                <a:tc>
                  <a:txBody>
                    <a:bodyPr/>
                    <a:lstStyle/>
                    <a:p>
                      <a:r>
                        <a:rPr lang="en-US" sz="800" b="0" i="0">
                          <a:latin typeface="Arial" panose="020B0604020202020204" pitchFamily="34" charset="0"/>
                          <a:cs typeface="Arial" panose="020B0604020202020204" pitchFamily="34" charset="0"/>
                        </a:rPr>
                        <a:t>BR (B$)</a:t>
                      </a:r>
                    </a:p>
                  </a:txBody>
                  <a:tcPr/>
                </a:tc>
                <a:tc>
                  <a:txBody>
                    <a:bodyPr/>
                    <a:lstStyle/>
                    <a:p>
                      <a:r>
                        <a:rPr lang="en-US" sz="800" b="0" i="0">
                          <a:latin typeface="Arial" panose="020B0604020202020204" pitchFamily="34" charset="0"/>
                          <a:cs typeface="Arial" panose="020B0604020202020204" pitchFamily="34" charset="0"/>
                        </a:rPr>
                        <a:t>126.00</a:t>
                      </a:r>
                    </a:p>
                  </a:txBody>
                  <a:tcPr/>
                </a:tc>
                <a:tc>
                  <a:txBody>
                    <a:bodyPr/>
                    <a:lstStyle/>
                    <a:p>
                      <a:r>
                        <a:rPr lang="en-US" sz="800" b="0" i="0">
                          <a:latin typeface="Arial" panose="020B0604020202020204" pitchFamily="34" charset="0"/>
                          <a:cs typeface="Arial" panose="020B0604020202020204" pitchFamily="34" charset="0"/>
                        </a:rPr>
                        <a:t>205.00</a:t>
                      </a:r>
                    </a:p>
                  </a:txBody>
                  <a:tcPr/>
                </a:tc>
                <a:tc>
                  <a:txBody>
                    <a:bodyPr/>
                    <a:lstStyle/>
                    <a:p>
                      <a:r>
                        <a:rPr lang="en-US" sz="800" b="0" i="0">
                          <a:latin typeface="Arial" panose="020B0604020202020204" pitchFamily="34" charset="0"/>
                          <a:cs typeface="Arial" panose="020B0604020202020204" pitchFamily="34" charset="0"/>
                        </a:rPr>
                        <a:t>205.00</a:t>
                      </a:r>
                    </a:p>
                  </a:txBody>
                  <a:tcPr/>
                </a:tc>
                <a:tc>
                  <a:txBody>
                    <a:bodyPr/>
                    <a:lstStyle/>
                    <a:p>
                      <a:r>
                        <a:rPr lang="en-US" sz="800" b="0" i="0">
                          <a:latin typeface="Arial" panose="020B0604020202020204" pitchFamily="34" charset="0"/>
                          <a:cs typeface="Arial" panose="020B0604020202020204" pitchFamily="34" charset="0"/>
                        </a:rPr>
                        <a:t>257.50</a:t>
                      </a:r>
                    </a:p>
                  </a:txBody>
                  <a:tcPr/>
                </a:tc>
                <a:extLst>
                  <a:ext uri="{0D108BD9-81ED-4DB2-BD59-A6C34878D82A}">
                    <a16:rowId xmlns:a16="http://schemas.microsoft.com/office/drawing/2014/main" val="4112883437"/>
                  </a:ext>
                </a:extLst>
              </a:tr>
            </a:tbl>
          </a:graphicData>
        </a:graphic>
      </p:graphicFrame>
      <p:graphicFrame>
        <p:nvGraphicFramePr>
          <p:cNvPr id="42" name="Table 41">
            <a:extLst>
              <a:ext uri="{FF2B5EF4-FFF2-40B4-BE49-F238E27FC236}">
                <a16:creationId xmlns:a16="http://schemas.microsoft.com/office/drawing/2014/main" id="{2E5C6E52-649B-DA83-596F-3501A5EE00FB}"/>
              </a:ext>
            </a:extLst>
          </p:cNvPr>
          <p:cNvGraphicFramePr>
            <a:graphicFrameLocks noGrp="1"/>
          </p:cNvGraphicFramePr>
          <p:nvPr/>
        </p:nvGraphicFramePr>
        <p:xfrm>
          <a:off x="5455945" y="4834126"/>
          <a:ext cx="3124735" cy="718227"/>
        </p:xfrm>
        <a:graphic>
          <a:graphicData uri="http://schemas.openxmlformats.org/drawingml/2006/table">
            <a:tbl>
              <a:tblPr firstRow="1" bandRow="1">
                <a:tableStyleId>{F5AB1C69-6EDB-4FF4-983F-18BD219EF322}</a:tableStyleId>
              </a:tblPr>
              <a:tblGrid>
                <a:gridCol w="624947">
                  <a:extLst>
                    <a:ext uri="{9D8B030D-6E8A-4147-A177-3AD203B41FA5}">
                      <a16:colId xmlns:a16="http://schemas.microsoft.com/office/drawing/2014/main" val="2578185320"/>
                    </a:ext>
                  </a:extLst>
                </a:gridCol>
                <a:gridCol w="624947">
                  <a:extLst>
                    <a:ext uri="{9D8B030D-6E8A-4147-A177-3AD203B41FA5}">
                      <a16:colId xmlns:a16="http://schemas.microsoft.com/office/drawing/2014/main" val="3749155298"/>
                    </a:ext>
                  </a:extLst>
                </a:gridCol>
                <a:gridCol w="624947">
                  <a:extLst>
                    <a:ext uri="{9D8B030D-6E8A-4147-A177-3AD203B41FA5}">
                      <a16:colId xmlns:a16="http://schemas.microsoft.com/office/drawing/2014/main" val="3217410519"/>
                    </a:ext>
                  </a:extLst>
                </a:gridCol>
                <a:gridCol w="624947">
                  <a:extLst>
                    <a:ext uri="{9D8B030D-6E8A-4147-A177-3AD203B41FA5}">
                      <a16:colId xmlns:a16="http://schemas.microsoft.com/office/drawing/2014/main" val="973473044"/>
                    </a:ext>
                  </a:extLst>
                </a:gridCol>
                <a:gridCol w="624947">
                  <a:extLst>
                    <a:ext uri="{9D8B030D-6E8A-4147-A177-3AD203B41FA5}">
                      <a16:colId xmlns:a16="http://schemas.microsoft.com/office/drawing/2014/main" val="3341197208"/>
                    </a:ext>
                  </a:extLst>
                </a:gridCol>
              </a:tblGrid>
              <a:tr h="218158">
                <a:tc>
                  <a:txBody>
                    <a:bodyPr/>
                    <a:lstStyle/>
                    <a:p>
                      <a:r>
                        <a:rPr lang="en-US" sz="800" b="1" i="0">
                          <a:solidFill>
                            <a:srgbClr val="FADCA1"/>
                          </a:solidFill>
                          <a:latin typeface="Arial" panose="020B0604020202020204" pitchFamily="34" charset="0"/>
                          <a:cs typeface="Arial" panose="020B0604020202020204" pitchFamily="34" charset="0"/>
                        </a:rPr>
                        <a:t>316748</a:t>
                      </a:r>
                    </a:p>
                  </a:txBody>
                  <a:tcPr>
                    <a:solidFill>
                      <a:srgbClr val="2FBDB7"/>
                    </a:solidFill>
                  </a:tcPr>
                </a:tc>
                <a:tc>
                  <a:txBody>
                    <a:bodyPr/>
                    <a:lstStyle/>
                    <a:p>
                      <a:r>
                        <a:rPr lang="en-US" sz="800" b="1" i="0">
                          <a:solidFill>
                            <a:srgbClr val="FADCA1"/>
                          </a:solidFill>
                          <a:latin typeface="Arial" panose="020B0604020202020204" pitchFamily="34" charset="0"/>
                          <a:cs typeface="Arial" panose="020B0604020202020204" pitchFamily="34" charset="0"/>
                        </a:rPr>
                        <a:t>PV</a:t>
                      </a:r>
                    </a:p>
                  </a:txBody>
                  <a:tcPr>
                    <a:solidFill>
                      <a:srgbClr val="2FBDB7"/>
                    </a:solidFill>
                  </a:tcPr>
                </a:tc>
                <a:tc>
                  <a:txBody>
                    <a:bodyPr/>
                    <a:lstStyle/>
                    <a:p>
                      <a:r>
                        <a:rPr lang="en-US" sz="800" b="1" i="0">
                          <a:solidFill>
                            <a:srgbClr val="FADCA1"/>
                          </a:solidFill>
                          <a:latin typeface="Arial" panose="020B0604020202020204" pitchFamily="34" charset="0"/>
                          <a:cs typeface="Arial" panose="020B0604020202020204" pitchFamily="34" charset="0"/>
                        </a:rPr>
                        <a:t>BV</a:t>
                      </a:r>
                    </a:p>
                  </a:txBody>
                  <a:tcPr>
                    <a:solidFill>
                      <a:srgbClr val="2FBDB7"/>
                    </a:solidFill>
                  </a:tcPr>
                </a:tc>
                <a:tc>
                  <a:txBody>
                    <a:bodyPr/>
                    <a:lstStyle/>
                    <a:p>
                      <a:r>
                        <a:rPr lang="en-US" sz="800" b="1" i="0">
                          <a:solidFill>
                            <a:srgbClr val="FADCA1"/>
                          </a:solidFill>
                          <a:latin typeface="Arial" panose="020B0604020202020204" pitchFamily="34" charset="0"/>
                          <a:cs typeface="Arial" panose="020B0604020202020204" pitchFamily="34" charset="0"/>
                        </a:rPr>
                        <a:t>AP</a:t>
                      </a:r>
                    </a:p>
                  </a:txBody>
                  <a:tcPr>
                    <a:solidFill>
                      <a:srgbClr val="2FBDB7"/>
                    </a:solidFill>
                  </a:tcPr>
                </a:tc>
                <a:tc>
                  <a:txBody>
                    <a:bodyPr/>
                    <a:lstStyle/>
                    <a:p>
                      <a:r>
                        <a:rPr lang="en-US" sz="800" b="1" i="0">
                          <a:solidFill>
                            <a:srgbClr val="FADCA1"/>
                          </a:solidFill>
                          <a:latin typeface="Arial" panose="020B0604020202020204" pitchFamily="34" charset="0"/>
                          <a:cs typeface="Arial" panose="020B0604020202020204" pitchFamily="34" charset="0"/>
                        </a:rPr>
                        <a:t>RP</a:t>
                      </a:r>
                    </a:p>
                  </a:txBody>
                  <a:tcPr>
                    <a:solidFill>
                      <a:srgbClr val="2FBDB7"/>
                    </a:solidFill>
                  </a:tcPr>
                </a:tc>
                <a:extLst>
                  <a:ext uri="{0D108BD9-81ED-4DB2-BD59-A6C34878D82A}">
                    <a16:rowId xmlns:a16="http://schemas.microsoft.com/office/drawing/2014/main" val="1667485956"/>
                  </a:ext>
                </a:extLst>
              </a:tr>
              <a:tr h="203799">
                <a:tc>
                  <a:txBody>
                    <a:bodyPr/>
                    <a:lstStyle/>
                    <a:p>
                      <a:r>
                        <a:rPr lang="en-US" sz="800" b="0" i="0">
                          <a:latin typeface="Arial" panose="020B0604020202020204" pitchFamily="34" charset="0"/>
                          <a:cs typeface="Arial" panose="020B0604020202020204" pitchFamily="34" charset="0"/>
                        </a:rPr>
                        <a:t>MY (RM)</a:t>
                      </a:r>
                    </a:p>
                  </a:txBody>
                  <a:tcPr/>
                </a:tc>
                <a:tc>
                  <a:txBody>
                    <a:bodyPr/>
                    <a:lstStyle/>
                    <a:p>
                      <a:r>
                        <a:rPr lang="en-US" sz="800" b="0" i="0">
                          <a:latin typeface="Arial" panose="020B0604020202020204" pitchFamily="34" charset="0"/>
                          <a:cs typeface="Arial" panose="020B0604020202020204" pitchFamily="34" charset="0"/>
                        </a:rPr>
                        <a:t>122.40</a:t>
                      </a:r>
                    </a:p>
                  </a:txBody>
                  <a:tcPr/>
                </a:tc>
                <a:tc>
                  <a:txBody>
                    <a:bodyPr/>
                    <a:lstStyle/>
                    <a:p>
                      <a:r>
                        <a:rPr lang="en-US" sz="800" b="0" i="0">
                          <a:latin typeface="Arial" panose="020B0604020202020204" pitchFamily="34" charset="0"/>
                          <a:cs typeface="Arial" panose="020B0604020202020204" pitchFamily="34" charset="0"/>
                        </a:rPr>
                        <a:t>513.00</a:t>
                      </a:r>
                    </a:p>
                  </a:txBody>
                  <a:tcPr/>
                </a:tc>
                <a:tc>
                  <a:txBody>
                    <a:bodyPr/>
                    <a:lstStyle/>
                    <a:p>
                      <a:r>
                        <a:rPr lang="en-US" sz="800" b="0" i="0">
                          <a:latin typeface="Arial" panose="020B0604020202020204" pitchFamily="34" charset="0"/>
                          <a:cs typeface="Arial" panose="020B0604020202020204" pitchFamily="34" charset="0"/>
                        </a:rPr>
                        <a:t>513.00</a:t>
                      </a:r>
                    </a:p>
                  </a:txBody>
                  <a:tcPr/>
                </a:tc>
                <a:tc>
                  <a:txBody>
                    <a:bodyPr/>
                    <a:lstStyle/>
                    <a:p>
                      <a:r>
                        <a:rPr lang="en-US" sz="800" b="0" i="0">
                          <a:latin typeface="Arial" panose="020B0604020202020204" pitchFamily="34" charset="0"/>
                          <a:cs typeface="Arial" panose="020B0604020202020204" pitchFamily="34" charset="0"/>
                        </a:rPr>
                        <a:t>642.00</a:t>
                      </a:r>
                    </a:p>
                  </a:txBody>
                  <a:tcPr/>
                </a:tc>
                <a:extLst>
                  <a:ext uri="{0D108BD9-81ED-4DB2-BD59-A6C34878D82A}">
                    <a16:rowId xmlns:a16="http://schemas.microsoft.com/office/drawing/2014/main" val="1641924826"/>
                  </a:ext>
                </a:extLst>
              </a:tr>
              <a:tr h="286709">
                <a:tc>
                  <a:txBody>
                    <a:bodyPr/>
                    <a:lstStyle/>
                    <a:p>
                      <a:r>
                        <a:rPr lang="en-US" sz="800" b="0" i="0">
                          <a:latin typeface="Arial" panose="020B0604020202020204" pitchFamily="34" charset="0"/>
                          <a:cs typeface="Arial" panose="020B0604020202020204" pitchFamily="34" charset="0"/>
                        </a:rPr>
                        <a:t>BR (B$)</a:t>
                      </a:r>
                    </a:p>
                  </a:txBody>
                  <a:tcPr/>
                </a:tc>
                <a:tc>
                  <a:txBody>
                    <a:bodyPr/>
                    <a:lstStyle/>
                    <a:p>
                      <a:r>
                        <a:rPr lang="en-US" sz="800" b="0" i="0">
                          <a:latin typeface="Arial" panose="020B0604020202020204" pitchFamily="34" charset="0"/>
                          <a:cs typeface="Arial" panose="020B0604020202020204" pitchFamily="34" charset="0"/>
                        </a:rPr>
                        <a:t>122.40</a:t>
                      </a:r>
                    </a:p>
                  </a:txBody>
                  <a:tcPr/>
                </a:tc>
                <a:tc>
                  <a:txBody>
                    <a:bodyPr/>
                    <a:lstStyle/>
                    <a:p>
                      <a:r>
                        <a:rPr lang="en-US" sz="800" b="0" i="0">
                          <a:latin typeface="Arial" panose="020B0604020202020204" pitchFamily="34" charset="0"/>
                          <a:cs typeface="Arial" panose="020B0604020202020204" pitchFamily="34" charset="0"/>
                        </a:rPr>
                        <a:t>171.00</a:t>
                      </a:r>
                    </a:p>
                  </a:txBody>
                  <a:tcPr/>
                </a:tc>
                <a:tc>
                  <a:txBody>
                    <a:bodyPr/>
                    <a:lstStyle/>
                    <a:p>
                      <a:r>
                        <a:rPr lang="en-US" sz="800" b="0" i="0">
                          <a:latin typeface="Arial" panose="020B0604020202020204" pitchFamily="34" charset="0"/>
                          <a:cs typeface="Arial" panose="020B0604020202020204" pitchFamily="34" charset="0"/>
                        </a:rPr>
                        <a:t>171.00</a:t>
                      </a:r>
                    </a:p>
                  </a:txBody>
                  <a:tcPr/>
                </a:tc>
                <a:tc>
                  <a:txBody>
                    <a:bodyPr/>
                    <a:lstStyle/>
                    <a:p>
                      <a:r>
                        <a:rPr lang="en-US" sz="800" b="0" i="0">
                          <a:latin typeface="Arial" panose="020B0604020202020204" pitchFamily="34" charset="0"/>
                          <a:cs typeface="Arial" panose="020B0604020202020204" pitchFamily="34" charset="0"/>
                        </a:rPr>
                        <a:t>215.00</a:t>
                      </a:r>
                    </a:p>
                  </a:txBody>
                  <a:tcPr/>
                </a:tc>
                <a:extLst>
                  <a:ext uri="{0D108BD9-81ED-4DB2-BD59-A6C34878D82A}">
                    <a16:rowId xmlns:a16="http://schemas.microsoft.com/office/drawing/2014/main" val="4112883437"/>
                  </a:ext>
                </a:extLst>
              </a:tr>
            </a:tbl>
          </a:graphicData>
        </a:graphic>
      </p:graphicFrame>
      <p:sp>
        <p:nvSpPr>
          <p:cNvPr id="30" name="TextBox 29">
            <a:extLst>
              <a:ext uri="{FF2B5EF4-FFF2-40B4-BE49-F238E27FC236}">
                <a16:creationId xmlns:a16="http://schemas.microsoft.com/office/drawing/2014/main" id="{D15129E1-FFE3-9379-E17B-67A086C589C4}"/>
              </a:ext>
            </a:extLst>
          </p:cNvPr>
          <p:cNvSpPr txBox="1"/>
          <p:nvPr/>
        </p:nvSpPr>
        <p:spPr>
          <a:xfrm>
            <a:off x="483874" y="1256879"/>
            <a:ext cx="8108797" cy="707886"/>
          </a:xfrm>
          <a:prstGeom prst="rect">
            <a:avLst/>
          </a:prstGeom>
          <a:noFill/>
        </p:spPr>
        <p:txBody>
          <a:bodyPr wrap="square" lIns="91440" tIns="45720" rIns="91440" bIns="45720" anchor="t">
            <a:spAutoFit/>
          </a:bodyPr>
          <a:lstStyle/>
          <a:p>
            <a:pPr algn="ctr" fontAlgn="base"/>
            <a:r>
              <a:rPr lang="en-US" sz="2000">
                <a:solidFill>
                  <a:schemeClr val="bg1"/>
                </a:solidFill>
                <a:latin typeface="Arial"/>
                <a:cs typeface="Arial"/>
              </a:rPr>
              <a:t>We’ve curated 3 </a:t>
            </a:r>
            <a:r>
              <a:rPr lang="en-US" sz="2000" b="1">
                <a:solidFill>
                  <a:schemeClr val="bg1"/>
                </a:solidFill>
                <a:latin typeface="Arial"/>
                <a:cs typeface="Arial"/>
              </a:rPr>
              <a:t>B.O.B.A Combos</a:t>
            </a:r>
            <a:r>
              <a:rPr lang="en-US" sz="2000">
                <a:solidFill>
                  <a:schemeClr val="bg1"/>
                </a:solidFill>
                <a:latin typeface="Arial"/>
                <a:cs typeface="Arial"/>
              </a:rPr>
              <a:t> so you have even more </a:t>
            </a:r>
            <a:br>
              <a:rPr lang="en-US" sz="2000">
                <a:solidFill>
                  <a:schemeClr val="bg1"/>
                </a:solidFill>
                <a:latin typeface="Arial"/>
                <a:cs typeface="Arial"/>
              </a:rPr>
            </a:br>
            <a:r>
              <a:rPr lang="en-US" sz="2000">
                <a:solidFill>
                  <a:schemeClr val="bg1"/>
                </a:solidFill>
                <a:latin typeface="Arial"/>
                <a:cs typeface="Arial"/>
              </a:rPr>
              <a:t>variety to satisfy all your milk tea cravings with! </a:t>
            </a:r>
            <a:endParaRPr lang="en-US" sz="2000" i="0">
              <a:solidFill>
                <a:schemeClr val="bg1"/>
              </a:solidFill>
              <a:effectLst/>
              <a:latin typeface="Arial"/>
              <a:cs typeface="Arial"/>
            </a:endParaRPr>
          </a:p>
        </p:txBody>
      </p:sp>
      <p:grpSp>
        <p:nvGrpSpPr>
          <p:cNvPr id="76" name="Group 75">
            <a:extLst>
              <a:ext uri="{FF2B5EF4-FFF2-40B4-BE49-F238E27FC236}">
                <a16:creationId xmlns:a16="http://schemas.microsoft.com/office/drawing/2014/main" id="{CDEE68C8-F5D6-341F-E864-F2E20B942461}"/>
              </a:ext>
            </a:extLst>
          </p:cNvPr>
          <p:cNvGrpSpPr/>
          <p:nvPr/>
        </p:nvGrpSpPr>
        <p:grpSpPr>
          <a:xfrm>
            <a:off x="440512" y="6101063"/>
            <a:ext cx="1535265" cy="498104"/>
            <a:chOff x="-278296" y="6151212"/>
            <a:chExt cx="1535265" cy="498104"/>
          </a:xfrm>
        </p:grpSpPr>
        <p:sp>
          <p:nvSpPr>
            <p:cNvPr id="77" name="TextBox 15">
              <a:extLst>
                <a:ext uri="{FF2B5EF4-FFF2-40B4-BE49-F238E27FC236}">
                  <a16:creationId xmlns:a16="http://schemas.microsoft.com/office/drawing/2014/main" id="{EFFE9150-C92E-4ECF-B9F1-6FB93D9EA523}"/>
                </a:ext>
              </a:extLst>
            </p:cNvPr>
            <p:cNvSpPr txBox="1"/>
            <p:nvPr/>
          </p:nvSpPr>
          <p:spPr>
            <a:xfrm>
              <a:off x="-278296" y="6151212"/>
              <a:ext cx="675862" cy="43088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a:solidFill>
                    <a:srgbClr val="71AD47"/>
                  </a:solidFill>
                  <a:latin typeface="Arial" panose="020B0604020202020204" pitchFamily="34" charset="0"/>
                  <a:cs typeface="Arial" panose="020B0604020202020204" pitchFamily="34" charset="0"/>
                </a:rPr>
                <a:t>MORE INFO:</a:t>
              </a:r>
            </a:p>
          </p:txBody>
        </p:sp>
        <p:grpSp>
          <p:nvGrpSpPr>
            <p:cNvPr id="78" name="Group 77">
              <a:extLst>
                <a:ext uri="{FF2B5EF4-FFF2-40B4-BE49-F238E27FC236}">
                  <a16:creationId xmlns:a16="http://schemas.microsoft.com/office/drawing/2014/main" id="{AE583DD6-19E4-A811-DA4C-25E41E7F56A2}"/>
                </a:ext>
              </a:extLst>
            </p:cNvPr>
            <p:cNvGrpSpPr/>
            <p:nvPr/>
          </p:nvGrpSpPr>
          <p:grpSpPr>
            <a:xfrm>
              <a:off x="289035" y="6190565"/>
              <a:ext cx="391885" cy="388882"/>
              <a:chOff x="289035" y="6190565"/>
              <a:chExt cx="391885" cy="388882"/>
            </a:xfrm>
          </p:grpSpPr>
          <p:sp>
            <p:nvSpPr>
              <p:cNvPr id="81" name="Rounded Rectangle 61">
                <a:extLst>
                  <a:ext uri="{FF2B5EF4-FFF2-40B4-BE49-F238E27FC236}">
                    <a16:creationId xmlns:a16="http://schemas.microsoft.com/office/drawing/2014/main" id="{0CDB1377-9D4B-43D1-D59C-E45586AF9EB4}"/>
                  </a:ext>
                </a:extLst>
              </p:cNvPr>
              <p:cNvSpPr/>
              <p:nvPr/>
            </p:nvSpPr>
            <p:spPr>
              <a:xfrm>
                <a:off x="289035" y="6190565"/>
                <a:ext cx="391885" cy="388882"/>
              </a:xfrm>
              <a:prstGeom prst="roundRect">
                <a:avLst/>
              </a:prstGeom>
              <a:solidFill>
                <a:srgbClr val="71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82" name="Picture 81">
                <a:hlinkClick r:id="rId6" action="ppaction://hlinksldjump"/>
                <a:extLst>
                  <a:ext uri="{FF2B5EF4-FFF2-40B4-BE49-F238E27FC236}">
                    <a16:creationId xmlns:a16="http://schemas.microsoft.com/office/drawing/2014/main" id="{9D68EC13-4A2D-8BC7-8594-EFC73D970B7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06993" y="6232994"/>
                <a:ext cx="341749" cy="341749"/>
              </a:xfrm>
              <a:prstGeom prst="rect">
                <a:avLst/>
              </a:prstGeom>
            </p:spPr>
          </p:pic>
        </p:grpSp>
        <p:sp>
          <p:nvSpPr>
            <p:cNvPr id="79" name="TextBox 19">
              <a:extLst>
                <a:ext uri="{FF2B5EF4-FFF2-40B4-BE49-F238E27FC236}">
                  <a16:creationId xmlns:a16="http://schemas.microsoft.com/office/drawing/2014/main" id="{51DC880E-3E8F-F83A-57E8-5AA0EFC7E2B8}"/>
                </a:ext>
              </a:extLst>
            </p:cNvPr>
            <p:cNvSpPr txBox="1"/>
            <p:nvPr/>
          </p:nvSpPr>
          <p:spPr>
            <a:xfrm>
              <a:off x="677964" y="6171649"/>
              <a:ext cx="579005"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a:solidFill>
                    <a:schemeClr val="tx1">
                      <a:lumMod val="75000"/>
                      <a:lumOff val="25000"/>
                    </a:schemeClr>
                  </a:solidFill>
                  <a:latin typeface="Arial" panose="020B0604020202020204" pitchFamily="34" charset="0"/>
                  <a:cs typeface="Arial" panose="020B0604020202020204" pitchFamily="34" charset="0"/>
                </a:rPr>
                <a:t>READ</a:t>
              </a:r>
            </a:p>
          </p:txBody>
        </p:sp>
        <p:sp>
          <p:nvSpPr>
            <p:cNvPr id="80" name="TextBox 20">
              <a:extLst>
                <a:ext uri="{FF2B5EF4-FFF2-40B4-BE49-F238E27FC236}">
                  <a16:creationId xmlns:a16="http://schemas.microsoft.com/office/drawing/2014/main" id="{4F82BF1E-62C0-B4C6-C38D-0D4A3A6CCAF5}"/>
                </a:ext>
              </a:extLst>
            </p:cNvPr>
            <p:cNvSpPr txBox="1"/>
            <p:nvPr/>
          </p:nvSpPr>
          <p:spPr>
            <a:xfrm>
              <a:off x="686161" y="6341539"/>
              <a:ext cx="543739"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Arial" panose="020B0604020202020204" pitchFamily="34" charset="0"/>
                  <a:cs typeface="Arial" panose="020B0604020202020204" pitchFamily="34" charset="0"/>
                </a:rPr>
                <a:t>T&amp;C</a:t>
              </a:r>
            </a:p>
          </p:txBody>
        </p:sp>
      </p:grpSp>
      <p:sp>
        <p:nvSpPr>
          <p:cNvPr id="45" name="Rectangle 44">
            <a:extLst>
              <a:ext uri="{FF2B5EF4-FFF2-40B4-BE49-F238E27FC236}">
                <a16:creationId xmlns:a16="http://schemas.microsoft.com/office/drawing/2014/main" id="{367D61E7-D882-E31E-5D31-A810F3042E9D}"/>
              </a:ext>
            </a:extLst>
          </p:cNvPr>
          <p:cNvSpPr/>
          <p:nvPr/>
        </p:nvSpPr>
        <p:spPr>
          <a:xfrm>
            <a:off x="2683068" y="2238852"/>
            <a:ext cx="2760845" cy="340921"/>
          </a:xfrm>
          <a:prstGeom prst="rect">
            <a:avLst/>
          </a:prstGeom>
        </p:spPr>
        <p:txBody>
          <a:bodyPr wrap="square" lIns="63305" tIns="31652" rIns="63305" bIns="31652" anchor="t">
            <a:spAutoFit/>
          </a:bodyPr>
          <a:lstStyle/>
          <a:p>
            <a:r>
              <a:rPr lang="en-MY" b="1">
                <a:solidFill>
                  <a:schemeClr val="tx1">
                    <a:lumMod val="95000"/>
                    <a:lumOff val="5000"/>
                  </a:schemeClr>
                </a:solidFill>
                <a:latin typeface="Arial"/>
                <a:ea typeface="+mn-lt"/>
                <a:cs typeface="Arial"/>
              </a:rPr>
              <a:t>B.O.B.A Combo A </a:t>
            </a:r>
            <a:r>
              <a:rPr lang="en-MY" sz="1050">
                <a:solidFill>
                  <a:schemeClr val="tx1">
                    <a:lumMod val="95000"/>
                    <a:lumOff val="5000"/>
                  </a:schemeClr>
                </a:solidFill>
                <a:latin typeface="Arial"/>
                <a:ea typeface="+mn-lt"/>
                <a:cs typeface="Arial"/>
              </a:rPr>
              <a:t>(316746)</a:t>
            </a:r>
            <a:endParaRPr lang="en-MY" sz="1400" b="1" strike="sngStrike">
              <a:solidFill>
                <a:schemeClr val="tx1">
                  <a:lumMod val="95000"/>
                  <a:lumOff val="5000"/>
                </a:schemeClr>
              </a:solidFill>
              <a:latin typeface="Arial"/>
              <a:ea typeface="+mn-lt"/>
              <a:cs typeface="Arial"/>
            </a:endParaRPr>
          </a:p>
        </p:txBody>
      </p:sp>
      <p:sp>
        <p:nvSpPr>
          <p:cNvPr id="46" name="object 5">
            <a:extLst>
              <a:ext uri="{FF2B5EF4-FFF2-40B4-BE49-F238E27FC236}">
                <a16:creationId xmlns:a16="http://schemas.microsoft.com/office/drawing/2014/main" id="{0225A2AD-DBD5-3A5A-691E-3C4A5CB8EC71}"/>
              </a:ext>
            </a:extLst>
          </p:cNvPr>
          <p:cNvSpPr txBox="1"/>
          <p:nvPr/>
        </p:nvSpPr>
        <p:spPr>
          <a:xfrm>
            <a:off x="2780840" y="2546350"/>
            <a:ext cx="2570360" cy="628377"/>
          </a:xfrm>
          <a:prstGeom prst="rect">
            <a:avLst/>
          </a:prstGeom>
        </p:spPr>
        <p:txBody>
          <a:bodyPr vert="horz" wrap="square" lIns="0" tIns="12700" rIns="0" bIns="0" rtlCol="0" anchor="t">
            <a:spAutoFit/>
          </a:bodyPr>
          <a:lstStyle/>
          <a:p>
            <a:r>
              <a:rPr lang="en-US" sz="1000">
                <a:solidFill>
                  <a:schemeClr val="tx1">
                    <a:lumMod val="65000"/>
                    <a:lumOff val="35000"/>
                  </a:schemeClr>
                </a:solidFill>
                <a:latin typeface="Arial"/>
                <a:cs typeface="Arial"/>
              </a:rPr>
              <a:t>• 2x </a:t>
            </a:r>
            <a:r>
              <a:rPr lang="en-US" sz="1000" err="1">
                <a:solidFill>
                  <a:schemeClr val="tx1">
                    <a:lumMod val="65000"/>
                    <a:lumOff val="35000"/>
                  </a:schemeClr>
                </a:solidFill>
                <a:latin typeface="Arial"/>
                <a:cs typeface="Arial"/>
              </a:rPr>
              <a:t>BodyKey</a:t>
            </a:r>
            <a:r>
              <a:rPr lang="en-US" sz="1000">
                <a:solidFill>
                  <a:schemeClr val="tx1">
                    <a:lumMod val="65000"/>
                    <a:lumOff val="35000"/>
                  </a:schemeClr>
                </a:solidFill>
                <a:latin typeface="Arial"/>
                <a:cs typeface="Arial"/>
              </a:rPr>
              <a:t> by </a:t>
            </a:r>
            <a:r>
              <a:rPr lang="en-US" sz="1000" err="1">
                <a:solidFill>
                  <a:schemeClr val="tx1">
                    <a:lumMod val="65000"/>
                    <a:lumOff val="35000"/>
                  </a:schemeClr>
                </a:solidFill>
                <a:latin typeface="Arial"/>
                <a:cs typeface="Arial"/>
              </a:rPr>
              <a:t>Nutrilite</a:t>
            </a:r>
            <a:r>
              <a:rPr lang="en-US" sz="1000">
                <a:solidFill>
                  <a:schemeClr val="tx1">
                    <a:lumMod val="65000"/>
                    <a:lumOff val="35000"/>
                  </a:schemeClr>
                </a:solidFill>
                <a:latin typeface="Arial"/>
                <a:cs typeface="Arial"/>
              </a:rPr>
              <a:t> Meal Replacement    </a:t>
            </a:r>
            <a:br>
              <a:rPr lang="en-US" sz="1000">
                <a:solidFill>
                  <a:schemeClr val="tx1">
                    <a:lumMod val="65000"/>
                    <a:lumOff val="35000"/>
                  </a:schemeClr>
                </a:solidFill>
                <a:latin typeface="Arial"/>
                <a:cs typeface="Arial"/>
              </a:rPr>
            </a:br>
            <a:r>
              <a:rPr lang="en-US" sz="1000">
                <a:solidFill>
                  <a:schemeClr val="tx1">
                    <a:lumMod val="65000"/>
                    <a:lumOff val="35000"/>
                  </a:schemeClr>
                </a:solidFill>
                <a:latin typeface="Arial"/>
                <a:cs typeface="Arial"/>
              </a:rPr>
              <a:t>  Shake (Milk Tea) </a:t>
            </a:r>
          </a:p>
          <a:p>
            <a:r>
              <a:rPr lang="en-US" sz="1000">
                <a:solidFill>
                  <a:schemeClr val="tx1">
                    <a:lumMod val="65000"/>
                    <a:lumOff val="35000"/>
                  </a:schemeClr>
                </a:solidFill>
                <a:latin typeface="Arial"/>
                <a:cs typeface="Arial"/>
              </a:rPr>
              <a:t>• 1x </a:t>
            </a:r>
            <a:r>
              <a:rPr lang="en-US" sz="1000" err="1">
                <a:solidFill>
                  <a:schemeClr val="tx1">
                    <a:lumMod val="65000"/>
                    <a:lumOff val="35000"/>
                  </a:schemeClr>
                </a:solidFill>
                <a:latin typeface="Arial"/>
                <a:cs typeface="Arial"/>
              </a:rPr>
              <a:t>Nutrilite</a:t>
            </a:r>
            <a:r>
              <a:rPr lang="en-US" sz="1000">
                <a:solidFill>
                  <a:schemeClr val="tx1">
                    <a:lumMod val="65000"/>
                    <a:lumOff val="35000"/>
                  </a:schemeClr>
                </a:solidFill>
                <a:latin typeface="Arial"/>
                <a:cs typeface="Arial"/>
              </a:rPr>
              <a:t> Soy Protein Drink (450g / 500g) </a:t>
            </a:r>
            <a:br>
              <a:rPr lang="en-US" sz="1000">
                <a:solidFill>
                  <a:schemeClr val="tx1">
                    <a:lumMod val="65000"/>
                    <a:lumOff val="35000"/>
                  </a:schemeClr>
                </a:solidFill>
                <a:latin typeface="Arial"/>
                <a:cs typeface="Arial"/>
              </a:rPr>
            </a:br>
            <a:r>
              <a:rPr lang="en-US" sz="1000">
                <a:solidFill>
                  <a:schemeClr val="tx1">
                    <a:lumMod val="65000"/>
                    <a:lumOff val="35000"/>
                  </a:schemeClr>
                </a:solidFill>
                <a:latin typeface="Arial"/>
                <a:cs typeface="Arial"/>
              </a:rPr>
              <a:t>  (Any </a:t>
            </a:r>
            <a:r>
              <a:rPr lang="en-US" sz="1000" err="1">
                <a:solidFill>
                  <a:schemeClr val="tx1">
                    <a:lumMod val="65000"/>
                    <a:lumOff val="35000"/>
                  </a:schemeClr>
                </a:solidFill>
                <a:latin typeface="Arial"/>
                <a:cs typeface="Arial"/>
              </a:rPr>
              <a:t>flavour</a:t>
            </a:r>
            <a:r>
              <a:rPr lang="en-US" sz="1000">
                <a:solidFill>
                  <a:schemeClr val="tx1">
                    <a:lumMod val="65000"/>
                    <a:lumOff val="35000"/>
                  </a:schemeClr>
                </a:solidFill>
                <a:latin typeface="Arial"/>
                <a:cs typeface="Arial"/>
              </a:rPr>
              <a:t>)</a:t>
            </a:r>
          </a:p>
        </p:txBody>
      </p:sp>
      <p:sp>
        <p:nvSpPr>
          <p:cNvPr id="61" name="Rectangle 60">
            <a:extLst>
              <a:ext uri="{FF2B5EF4-FFF2-40B4-BE49-F238E27FC236}">
                <a16:creationId xmlns:a16="http://schemas.microsoft.com/office/drawing/2014/main" id="{78A08C42-D2DE-6BD9-4FB0-B99BDDD74EAA}"/>
              </a:ext>
            </a:extLst>
          </p:cNvPr>
          <p:cNvSpPr/>
          <p:nvPr/>
        </p:nvSpPr>
        <p:spPr>
          <a:xfrm>
            <a:off x="2653784" y="3548047"/>
            <a:ext cx="4321544" cy="340921"/>
          </a:xfrm>
          <a:prstGeom prst="rect">
            <a:avLst/>
          </a:prstGeom>
        </p:spPr>
        <p:txBody>
          <a:bodyPr wrap="square" lIns="63305" tIns="31652" rIns="63305" bIns="31652" anchor="t">
            <a:spAutoFit/>
          </a:bodyPr>
          <a:lstStyle/>
          <a:p>
            <a:r>
              <a:rPr lang="en-MY" b="1">
                <a:solidFill>
                  <a:schemeClr val="tx1">
                    <a:lumMod val="95000"/>
                    <a:lumOff val="5000"/>
                  </a:schemeClr>
                </a:solidFill>
                <a:latin typeface="Arial"/>
                <a:ea typeface="+mn-lt"/>
                <a:cs typeface="Arial"/>
              </a:rPr>
              <a:t>B.O.B.A Combo B </a:t>
            </a:r>
            <a:r>
              <a:rPr lang="en-MY" sz="1050">
                <a:solidFill>
                  <a:schemeClr val="tx1">
                    <a:lumMod val="95000"/>
                    <a:lumOff val="5000"/>
                  </a:schemeClr>
                </a:solidFill>
                <a:latin typeface="Arial"/>
                <a:ea typeface="+mn-lt"/>
                <a:cs typeface="Arial"/>
              </a:rPr>
              <a:t>(316747)</a:t>
            </a:r>
            <a:endParaRPr lang="en-MY" sz="1400" b="1" strike="sngStrike">
              <a:solidFill>
                <a:schemeClr val="tx1">
                  <a:lumMod val="95000"/>
                  <a:lumOff val="5000"/>
                </a:schemeClr>
              </a:solidFill>
              <a:latin typeface="Arial"/>
              <a:ea typeface="+mn-lt"/>
              <a:cs typeface="Arial"/>
            </a:endParaRPr>
          </a:p>
        </p:txBody>
      </p:sp>
      <p:sp>
        <p:nvSpPr>
          <p:cNvPr id="62" name="object 5">
            <a:extLst>
              <a:ext uri="{FF2B5EF4-FFF2-40B4-BE49-F238E27FC236}">
                <a16:creationId xmlns:a16="http://schemas.microsoft.com/office/drawing/2014/main" id="{304A1501-902F-37CC-54FC-3C51D70DFDC7}"/>
              </a:ext>
            </a:extLst>
          </p:cNvPr>
          <p:cNvSpPr txBox="1"/>
          <p:nvPr/>
        </p:nvSpPr>
        <p:spPr>
          <a:xfrm>
            <a:off x="2713745" y="3836107"/>
            <a:ext cx="2613684" cy="483643"/>
          </a:xfrm>
          <a:prstGeom prst="rect">
            <a:avLst/>
          </a:prstGeom>
        </p:spPr>
        <p:txBody>
          <a:bodyPr vert="horz" wrap="square" lIns="0" tIns="12700" rIns="0" bIns="0" rtlCol="0" anchor="t">
            <a:spAutoFit/>
          </a:bodyPr>
          <a:lstStyle/>
          <a:p>
            <a:r>
              <a:rPr lang="en-US" sz="1000">
                <a:solidFill>
                  <a:schemeClr val="tx1">
                    <a:lumMod val="65000"/>
                    <a:lumOff val="35000"/>
                  </a:schemeClr>
                </a:solidFill>
                <a:latin typeface="Arial"/>
                <a:cs typeface="Arial"/>
              </a:rPr>
              <a:t>• 2x </a:t>
            </a:r>
            <a:r>
              <a:rPr lang="en-US" sz="1000" err="1">
                <a:solidFill>
                  <a:schemeClr val="tx1">
                    <a:lumMod val="65000"/>
                    <a:lumOff val="35000"/>
                  </a:schemeClr>
                </a:solidFill>
                <a:latin typeface="Arial"/>
                <a:cs typeface="Arial"/>
              </a:rPr>
              <a:t>BodyKey</a:t>
            </a:r>
            <a:r>
              <a:rPr lang="en-US" sz="1000">
                <a:solidFill>
                  <a:schemeClr val="tx1">
                    <a:lumMod val="65000"/>
                    <a:lumOff val="35000"/>
                  </a:schemeClr>
                </a:solidFill>
                <a:latin typeface="Arial"/>
                <a:cs typeface="Arial"/>
              </a:rPr>
              <a:t> by </a:t>
            </a:r>
            <a:r>
              <a:rPr lang="en-US" sz="1000" err="1">
                <a:solidFill>
                  <a:schemeClr val="tx1">
                    <a:lumMod val="65000"/>
                    <a:lumOff val="35000"/>
                  </a:schemeClr>
                </a:solidFill>
                <a:latin typeface="Arial"/>
                <a:cs typeface="Arial"/>
              </a:rPr>
              <a:t>Nutrilite</a:t>
            </a:r>
            <a:r>
              <a:rPr lang="en-US" sz="1000">
                <a:solidFill>
                  <a:schemeClr val="tx1">
                    <a:lumMod val="65000"/>
                    <a:lumOff val="35000"/>
                  </a:schemeClr>
                </a:solidFill>
                <a:latin typeface="Arial"/>
                <a:cs typeface="Arial"/>
              </a:rPr>
              <a:t> Meal Replacement </a:t>
            </a:r>
            <a:br>
              <a:rPr lang="en-US" sz="1000">
                <a:solidFill>
                  <a:schemeClr val="tx1">
                    <a:lumMod val="65000"/>
                    <a:lumOff val="35000"/>
                  </a:schemeClr>
                </a:solidFill>
                <a:latin typeface="Arial"/>
                <a:cs typeface="Arial"/>
              </a:rPr>
            </a:br>
            <a:r>
              <a:rPr lang="en-US" sz="1000">
                <a:solidFill>
                  <a:schemeClr val="tx1">
                    <a:lumMod val="65000"/>
                    <a:lumOff val="35000"/>
                  </a:schemeClr>
                </a:solidFill>
                <a:latin typeface="Arial"/>
                <a:cs typeface="Arial"/>
              </a:rPr>
              <a:t>  Shake (Milk Tea) </a:t>
            </a:r>
          </a:p>
          <a:p>
            <a:r>
              <a:rPr lang="en-US" sz="1000">
                <a:solidFill>
                  <a:schemeClr val="tx1">
                    <a:lumMod val="65000"/>
                    <a:lumOff val="35000"/>
                  </a:schemeClr>
                </a:solidFill>
                <a:latin typeface="Arial"/>
                <a:cs typeface="Arial"/>
              </a:rPr>
              <a:t>• 1x </a:t>
            </a:r>
            <a:r>
              <a:rPr lang="en-US" sz="1000" err="1">
                <a:solidFill>
                  <a:schemeClr val="tx1">
                    <a:lumMod val="65000"/>
                    <a:lumOff val="35000"/>
                  </a:schemeClr>
                </a:solidFill>
                <a:latin typeface="Arial"/>
                <a:cs typeface="Arial"/>
              </a:rPr>
              <a:t>Nutrilite</a:t>
            </a:r>
            <a:r>
              <a:rPr lang="en-US" sz="1000">
                <a:solidFill>
                  <a:schemeClr val="tx1">
                    <a:lumMod val="65000"/>
                    <a:lumOff val="35000"/>
                  </a:schemeClr>
                </a:solidFill>
                <a:latin typeface="Arial"/>
                <a:cs typeface="Arial"/>
              </a:rPr>
              <a:t> Soy Protein Drink (900g)</a:t>
            </a:r>
          </a:p>
        </p:txBody>
      </p:sp>
      <p:sp>
        <p:nvSpPr>
          <p:cNvPr id="72" name="Rectangle 71">
            <a:extLst>
              <a:ext uri="{FF2B5EF4-FFF2-40B4-BE49-F238E27FC236}">
                <a16:creationId xmlns:a16="http://schemas.microsoft.com/office/drawing/2014/main" id="{C01707A5-617F-C75E-48A0-7F2ECA56A918}"/>
              </a:ext>
            </a:extLst>
          </p:cNvPr>
          <p:cNvSpPr/>
          <p:nvPr/>
        </p:nvSpPr>
        <p:spPr>
          <a:xfrm>
            <a:off x="2626231" y="4819625"/>
            <a:ext cx="2724969" cy="340921"/>
          </a:xfrm>
          <a:prstGeom prst="rect">
            <a:avLst/>
          </a:prstGeom>
        </p:spPr>
        <p:txBody>
          <a:bodyPr wrap="square" lIns="63305" tIns="31652" rIns="63305" bIns="31652" anchor="t">
            <a:spAutoFit/>
          </a:bodyPr>
          <a:lstStyle/>
          <a:p>
            <a:r>
              <a:rPr lang="en-MY" b="1">
                <a:solidFill>
                  <a:schemeClr val="tx1">
                    <a:lumMod val="95000"/>
                    <a:lumOff val="5000"/>
                  </a:schemeClr>
                </a:solidFill>
                <a:latin typeface="Arial"/>
                <a:ea typeface="+mn-lt"/>
                <a:cs typeface="Arial"/>
              </a:rPr>
              <a:t>B.O.B.A Combo C </a:t>
            </a:r>
            <a:r>
              <a:rPr lang="en-MY" sz="1050">
                <a:solidFill>
                  <a:schemeClr val="tx1">
                    <a:lumMod val="95000"/>
                    <a:lumOff val="5000"/>
                  </a:schemeClr>
                </a:solidFill>
                <a:latin typeface="Arial"/>
                <a:ea typeface="+mn-lt"/>
                <a:cs typeface="Arial"/>
              </a:rPr>
              <a:t>(316748)</a:t>
            </a:r>
            <a:endParaRPr lang="en-MY" sz="1400" b="1" strike="sngStrike">
              <a:solidFill>
                <a:schemeClr val="tx1">
                  <a:lumMod val="95000"/>
                  <a:lumOff val="5000"/>
                </a:schemeClr>
              </a:solidFill>
              <a:latin typeface="Arial"/>
              <a:ea typeface="+mn-lt"/>
              <a:cs typeface="Arial"/>
            </a:endParaRPr>
          </a:p>
        </p:txBody>
      </p:sp>
      <p:sp>
        <p:nvSpPr>
          <p:cNvPr id="75" name="object 5">
            <a:extLst>
              <a:ext uri="{FF2B5EF4-FFF2-40B4-BE49-F238E27FC236}">
                <a16:creationId xmlns:a16="http://schemas.microsoft.com/office/drawing/2014/main" id="{5E8C63DB-CEF0-9FCD-0AD0-BDEF06B6474C}"/>
              </a:ext>
            </a:extLst>
          </p:cNvPr>
          <p:cNvSpPr txBox="1"/>
          <p:nvPr/>
        </p:nvSpPr>
        <p:spPr>
          <a:xfrm>
            <a:off x="2686192" y="5114033"/>
            <a:ext cx="2521348" cy="628377"/>
          </a:xfrm>
          <a:prstGeom prst="rect">
            <a:avLst/>
          </a:prstGeom>
        </p:spPr>
        <p:txBody>
          <a:bodyPr vert="horz" wrap="square" lIns="0" tIns="12700" rIns="0" bIns="0" rtlCol="0" anchor="t">
            <a:spAutoFit/>
          </a:bodyPr>
          <a:lstStyle/>
          <a:p>
            <a:r>
              <a:rPr lang="en-US" sz="1000">
                <a:solidFill>
                  <a:schemeClr val="tx1">
                    <a:lumMod val="65000"/>
                    <a:lumOff val="35000"/>
                  </a:schemeClr>
                </a:solidFill>
                <a:latin typeface="Arial"/>
                <a:cs typeface="Arial"/>
              </a:rPr>
              <a:t>• 2x </a:t>
            </a:r>
            <a:r>
              <a:rPr lang="en-US" sz="1000" err="1">
                <a:solidFill>
                  <a:schemeClr val="tx1">
                    <a:lumMod val="65000"/>
                    <a:lumOff val="35000"/>
                  </a:schemeClr>
                </a:solidFill>
                <a:latin typeface="Arial"/>
                <a:cs typeface="Arial"/>
              </a:rPr>
              <a:t>BodyKey</a:t>
            </a:r>
            <a:r>
              <a:rPr lang="en-US" sz="1000">
                <a:solidFill>
                  <a:schemeClr val="tx1">
                    <a:lumMod val="65000"/>
                    <a:lumOff val="35000"/>
                  </a:schemeClr>
                </a:solidFill>
                <a:latin typeface="Arial"/>
                <a:cs typeface="Arial"/>
              </a:rPr>
              <a:t> by </a:t>
            </a:r>
            <a:r>
              <a:rPr lang="en-US" sz="1000" err="1">
                <a:solidFill>
                  <a:schemeClr val="tx1">
                    <a:lumMod val="65000"/>
                    <a:lumOff val="35000"/>
                  </a:schemeClr>
                </a:solidFill>
                <a:latin typeface="Arial"/>
                <a:cs typeface="Arial"/>
              </a:rPr>
              <a:t>Nutrilite</a:t>
            </a:r>
            <a:r>
              <a:rPr lang="en-US" sz="1000">
                <a:solidFill>
                  <a:schemeClr val="tx1">
                    <a:lumMod val="65000"/>
                    <a:lumOff val="35000"/>
                  </a:schemeClr>
                </a:solidFill>
                <a:latin typeface="Arial"/>
                <a:cs typeface="Arial"/>
              </a:rPr>
              <a:t> Meal Replacement </a:t>
            </a:r>
            <a:br>
              <a:rPr lang="en-US" sz="1000">
                <a:solidFill>
                  <a:schemeClr val="tx1">
                    <a:lumMod val="65000"/>
                    <a:lumOff val="35000"/>
                  </a:schemeClr>
                </a:solidFill>
                <a:latin typeface="Arial"/>
                <a:cs typeface="Arial"/>
              </a:rPr>
            </a:br>
            <a:r>
              <a:rPr lang="en-US" sz="1000">
                <a:solidFill>
                  <a:schemeClr val="tx1">
                    <a:lumMod val="65000"/>
                    <a:lumOff val="35000"/>
                  </a:schemeClr>
                </a:solidFill>
                <a:latin typeface="Arial"/>
                <a:cs typeface="Arial"/>
              </a:rPr>
              <a:t>  Shake (Milk Tea) </a:t>
            </a:r>
          </a:p>
          <a:p>
            <a:r>
              <a:rPr lang="en-US" sz="1000">
                <a:solidFill>
                  <a:schemeClr val="tx1">
                    <a:lumMod val="65000"/>
                    <a:lumOff val="35000"/>
                  </a:schemeClr>
                </a:solidFill>
                <a:latin typeface="Arial"/>
                <a:cs typeface="Arial"/>
              </a:rPr>
              <a:t>• 1x </a:t>
            </a:r>
            <a:r>
              <a:rPr lang="en-US" sz="1000" err="1">
                <a:solidFill>
                  <a:schemeClr val="tx1">
                    <a:lumMod val="65000"/>
                    <a:lumOff val="35000"/>
                  </a:schemeClr>
                </a:solidFill>
                <a:latin typeface="Arial"/>
                <a:cs typeface="Arial"/>
              </a:rPr>
              <a:t>Nutrilite</a:t>
            </a:r>
            <a:r>
              <a:rPr lang="en-US" sz="1000">
                <a:solidFill>
                  <a:schemeClr val="tx1">
                    <a:lumMod val="65000"/>
                    <a:lumOff val="35000"/>
                  </a:schemeClr>
                </a:solidFill>
                <a:latin typeface="Arial"/>
                <a:cs typeface="Arial"/>
              </a:rPr>
              <a:t> Mixed Soy Protein Drink with </a:t>
            </a:r>
            <a:br>
              <a:rPr lang="en-US" sz="1000">
                <a:solidFill>
                  <a:schemeClr val="tx1">
                    <a:lumMod val="65000"/>
                    <a:lumOff val="35000"/>
                  </a:schemeClr>
                </a:solidFill>
                <a:latin typeface="Arial"/>
                <a:cs typeface="Arial"/>
              </a:rPr>
            </a:br>
            <a:r>
              <a:rPr lang="en-US" sz="1000">
                <a:solidFill>
                  <a:schemeClr val="tx1">
                    <a:lumMod val="65000"/>
                    <a:lumOff val="35000"/>
                  </a:schemeClr>
                </a:solidFill>
                <a:latin typeface="Arial"/>
                <a:cs typeface="Arial"/>
              </a:rPr>
              <a:t>  Peptides &amp; Aloe Vera</a:t>
            </a:r>
          </a:p>
        </p:txBody>
      </p:sp>
      <p:grpSp>
        <p:nvGrpSpPr>
          <p:cNvPr id="38" name="Group 37">
            <a:extLst>
              <a:ext uri="{FF2B5EF4-FFF2-40B4-BE49-F238E27FC236}">
                <a16:creationId xmlns:a16="http://schemas.microsoft.com/office/drawing/2014/main" id="{917916A5-1EDC-BE9B-6EED-61A5972348DF}"/>
              </a:ext>
            </a:extLst>
          </p:cNvPr>
          <p:cNvGrpSpPr/>
          <p:nvPr/>
        </p:nvGrpSpPr>
        <p:grpSpPr>
          <a:xfrm>
            <a:off x="399897" y="2411459"/>
            <a:ext cx="1100065" cy="700641"/>
            <a:chOff x="382335" y="2308880"/>
            <a:chExt cx="1270582" cy="809245"/>
          </a:xfrm>
        </p:grpSpPr>
        <p:pic>
          <p:nvPicPr>
            <p:cNvPr id="5" name="Picture 4" descr="A picture containing text, beverage, food, coffee&#10;&#10;Description automatically generated">
              <a:extLst>
                <a:ext uri="{FF2B5EF4-FFF2-40B4-BE49-F238E27FC236}">
                  <a16:creationId xmlns:a16="http://schemas.microsoft.com/office/drawing/2014/main" id="{1ABE4CA1-494F-3F22-9A24-0795C10B8A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35" y="2308880"/>
              <a:ext cx="967873" cy="753005"/>
            </a:xfrm>
            <a:prstGeom prst="rect">
              <a:avLst/>
            </a:prstGeom>
          </p:spPr>
        </p:pic>
        <p:pic>
          <p:nvPicPr>
            <p:cNvPr id="20" name="Picture 19" descr="A picture containing text, beverage, food, coffee&#10;&#10;Description automatically generated">
              <a:extLst>
                <a:ext uri="{FF2B5EF4-FFF2-40B4-BE49-F238E27FC236}">
                  <a16:creationId xmlns:a16="http://schemas.microsoft.com/office/drawing/2014/main" id="{03D1B87B-39F3-C9D5-384E-1B8DDC626C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044" y="2365120"/>
              <a:ext cx="967873" cy="753005"/>
            </a:xfrm>
            <a:prstGeom prst="rect">
              <a:avLst/>
            </a:prstGeom>
          </p:spPr>
        </p:pic>
      </p:grpSp>
      <p:grpSp>
        <p:nvGrpSpPr>
          <p:cNvPr id="21" name="Group 20">
            <a:extLst>
              <a:ext uri="{FF2B5EF4-FFF2-40B4-BE49-F238E27FC236}">
                <a16:creationId xmlns:a16="http://schemas.microsoft.com/office/drawing/2014/main" id="{942B3C80-3B18-2578-6417-1E093D4D57E3}"/>
              </a:ext>
            </a:extLst>
          </p:cNvPr>
          <p:cNvGrpSpPr/>
          <p:nvPr/>
        </p:nvGrpSpPr>
        <p:grpSpPr>
          <a:xfrm>
            <a:off x="536768" y="3523302"/>
            <a:ext cx="1898909" cy="1025809"/>
            <a:chOff x="2328495" y="3681786"/>
            <a:chExt cx="1898909" cy="1025809"/>
          </a:xfrm>
        </p:grpSpPr>
        <p:pic>
          <p:nvPicPr>
            <p:cNvPr id="22" name="Picture 21">
              <a:extLst>
                <a:ext uri="{FF2B5EF4-FFF2-40B4-BE49-F238E27FC236}">
                  <a16:creationId xmlns:a16="http://schemas.microsoft.com/office/drawing/2014/main" id="{2C5FC7AC-B8F2-1197-07A4-3CED4F7124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98156" y="3681786"/>
              <a:ext cx="729248" cy="1025809"/>
            </a:xfrm>
            <a:prstGeom prst="rect">
              <a:avLst/>
            </a:prstGeom>
          </p:spPr>
        </p:pic>
        <p:pic>
          <p:nvPicPr>
            <p:cNvPr id="25" name="Picture 24" descr="A picture containing text, beverage, food, coffee&#10;&#10;Description automatically generated">
              <a:extLst>
                <a:ext uri="{FF2B5EF4-FFF2-40B4-BE49-F238E27FC236}">
                  <a16:creationId xmlns:a16="http://schemas.microsoft.com/office/drawing/2014/main" id="{B440963D-FC60-5998-8511-3D350649E5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28495" y="3864084"/>
              <a:ext cx="967873" cy="753005"/>
            </a:xfrm>
            <a:prstGeom prst="rect">
              <a:avLst/>
            </a:prstGeom>
          </p:spPr>
        </p:pic>
        <p:pic>
          <p:nvPicPr>
            <p:cNvPr id="26" name="Picture 25" descr="A picture containing text, beverage, food, coffee&#10;&#10;Description automatically generated">
              <a:extLst>
                <a:ext uri="{FF2B5EF4-FFF2-40B4-BE49-F238E27FC236}">
                  <a16:creationId xmlns:a16="http://schemas.microsoft.com/office/drawing/2014/main" id="{1949D400-6D0C-1BD0-D858-2DBCED42817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84563" y="3931458"/>
              <a:ext cx="967873" cy="753005"/>
            </a:xfrm>
            <a:prstGeom prst="rect">
              <a:avLst/>
            </a:prstGeom>
          </p:spPr>
        </p:pic>
      </p:grpSp>
      <p:grpSp>
        <p:nvGrpSpPr>
          <p:cNvPr id="27" name="Group 26">
            <a:extLst>
              <a:ext uri="{FF2B5EF4-FFF2-40B4-BE49-F238E27FC236}">
                <a16:creationId xmlns:a16="http://schemas.microsoft.com/office/drawing/2014/main" id="{8DC7E4C8-D8B1-E2A5-A360-E11E1BE71F13}"/>
              </a:ext>
            </a:extLst>
          </p:cNvPr>
          <p:cNvGrpSpPr/>
          <p:nvPr/>
        </p:nvGrpSpPr>
        <p:grpSpPr>
          <a:xfrm>
            <a:off x="560832" y="4873265"/>
            <a:ext cx="1898643" cy="924510"/>
            <a:chOff x="2086007" y="5325755"/>
            <a:chExt cx="1883478" cy="917126"/>
          </a:xfrm>
        </p:grpSpPr>
        <p:pic>
          <p:nvPicPr>
            <p:cNvPr id="28" name="Picture 27" descr="A picture containing text, beverage, food, coffee&#10;&#10;Description automatically generated">
              <a:extLst>
                <a:ext uri="{FF2B5EF4-FFF2-40B4-BE49-F238E27FC236}">
                  <a16:creationId xmlns:a16="http://schemas.microsoft.com/office/drawing/2014/main" id="{E1C2A65D-CBE9-F1AB-370E-A7575EAF8AD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86007" y="5325755"/>
              <a:ext cx="967873" cy="753005"/>
            </a:xfrm>
            <a:prstGeom prst="rect">
              <a:avLst/>
            </a:prstGeom>
          </p:spPr>
        </p:pic>
        <p:pic>
          <p:nvPicPr>
            <p:cNvPr id="31" name="Picture 30" descr="A picture containing text, beverage, food, coffee&#10;&#10;Description automatically generated">
              <a:extLst>
                <a:ext uri="{FF2B5EF4-FFF2-40B4-BE49-F238E27FC236}">
                  <a16:creationId xmlns:a16="http://schemas.microsoft.com/office/drawing/2014/main" id="{C6960995-C522-229E-4545-9B9C904B4CB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42075" y="5393129"/>
              <a:ext cx="967873" cy="753005"/>
            </a:xfrm>
            <a:prstGeom prst="rect">
              <a:avLst/>
            </a:prstGeom>
          </p:spPr>
        </p:pic>
        <p:pic>
          <p:nvPicPr>
            <p:cNvPr id="32" name="Picture 31" descr="A white container with green lid&#10;&#10;Description automatically generated with medium confidence">
              <a:extLst>
                <a:ext uri="{FF2B5EF4-FFF2-40B4-BE49-F238E27FC236}">
                  <a16:creationId xmlns:a16="http://schemas.microsoft.com/office/drawing/2014/main" id="{09572DA7-0C71-7DEE-4525-2647A73C71F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67947" y="5382093"/>
              <a:ext cx="701538" cy="860788"/>
            </a:xfrm>
            <a:prstGeom prst="rect">
              <a:avLst/>
            </a:prstGeom>
          </p:spPr>
        </p:pic>
      </p:grpSp>
      <p:grpSp>
        <p:nvGrpSpPr>
          <p:cNvPr id="2" name="Group 1">
            <a:extLst>
              <a:ext uri="{FF2B5EF4-FFF2-40B4-BE49-F238E27FC236}">
                <a16:creationId xmlns:a16="http://schemas.microsoft.com/office/drawing/2014/main" id="{F7BA2A55-31E7-AF8D-4F6B-0BE1059A28B3}"/>
              </a:ext>
            </a:extLst>
          </p:cNvPr>
          <p:cNvGrpSpPr/>
          <p:nvPr/>
        </p:nvGrpSpPr>
        <p:grpSpPr>
          <a:xfrm>
            <a:off x="1466953" y="2357462"/>
            <a:ext cx="1230934" cy="753006"/>
            <a:chOff x="1466953" y="2357462"/>
            <a:chExt cx="1230934" cy="753006"/>
          </a:xfrm>
        </p:grpSpPr>
        <p:pic>
          <p:nvPicPr>
            <p:cNvPr id="33" name="Picture 32">
              <a:extLst>
                <a:ext uri="{FF2B5EF4-FFF2-40B4-BE49-F238E27FC236}">
                  <a16:creationId xmlns:a16="http://schemas.microsoft.com/office/drawing/2014/main" id="{DAEA17F7-0A04-083D-0E17-8BD481819DBC}"/>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466953" y="2402313"/>
              <a:ext cx="446282" cy="646664"/>
            </a:xfrm>
            <a:prstGeom prst="rect">
              <a:avLst/>
            </a:prstGeom>
          </p:spPr>
        </p:pic>
        <p:pic>
          <p:nvPicPr>
            <p:cNvPr id="34" name="Picture 33">
              <a:extLst>
                <a:ext uri="{FF2B5EF4-FFF2-40B4-BE49-F238E27FC236}">
                  <a16:creationId xmlns:a16="http://schemas.microsoft.com/office/drawing/2014/main" id="{66FA6923-B270-496F-44E3-19AAF745491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2281836" y="2434866"/>
              <a:ext cx="416051" cy="586633"/>
            </a:xfrm>
            <a:prstGeom prst="rect">
              <a:avLst/>
            </a:prstGeom>
          </p:spPr>
        </p:pic>
        <p:pic>
          <p:nvPicPr>
            <p:cNvPr id="36" name="Picture 35">
              <a:extLst>
                <a:ext uri="{FF2B5EF4-FFF2-40B4-BE49-F238E27FC236}">
                  <a16:creationId xmlns:a16="http://schemas.microsoft.com/office/drawing/2014/main" id="{74165D7A-8923-12C1-C14E-CA3A40DA8B61}"/>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1988790" y="2387104"/>
              <a:ext cx="492900" cy="666895"/>
            </a:xfrm>
            <a:prstGeom prst="rect">
              <a:avLst/>
            </a:prstGeom>
          </p:spPr>
        </p:pic>
        <p:pic>
          <p:nvPicPr>
            <p:cNvPr id="4" name="Picture 3" descr="A white plastic container with green lid&#10;&#10;Description automatically generated with low confidence">
              <a:extLst>
                <a:ext uri="{FF2B5EF4-FFF2-40B4-BE49-F238E27FC236}">
                  <a16:creationId xmlns:a16="http://schemas.microsoft.com/office/drawing/2014/main" id="{1360E67D-B819-96CD-E1C1-3273E3F50F3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92656" y="2357462"/>
              <a:ext cx="534230" cy="753006"/>
            </a:xfrm>
            <a:prstGeom prst="rect">
              <a:avLst/>
            </a:prstGeom>
          </p:spPr>
        </p:pic>
      </p:grpSp>
      <p:sp>
        <p:nvSpPr>
          <p:cNvPr id="39" name="object 5">
            <a:extLst>
              <a:ext uri="{FF2B5EF4-FFF2-40B4-BE49-F238E27FC236}">
                <a16:creationId xmlns:a16="http://schemas.microsoft.com/office/drawing/2014/main" id="{5D4A8C02-7E60-1F76-8995-4FC7AD5820EB}"/>
              </a:ext>
            </a:extLst>
          </p:cNvPr>
          <p:cNvSpPr txBox="1"/>
          <p:nvPr/>
        </p:nvSpPr>
        <p:spPr>
          <a:xfrm>
            <a:off x="1414297" y="3044032"/>
            <a:ext cx="1250428" cy="135935"/>
          </a:xfrm>
          <a:prstGeom prst="rect">
            <a:avLst/>
          </a:prstGeom>
        </p:spPr>
        <p:txBody>
          <a:bodyPr vert="horz" wrap="square" lIns="0" tIns="12700" rIns="0" bIns="0" rtlCol="0" anchor="t">
            <a:spAutoFit/>
          </a:bodyPr>
          <a:lstStyle/>
          <a:p>
            <a:pPr algn="ctr"/>
            <a:r>
              <a:rPr lang="en-US" sz="800">
                <a:solidFill>
                  <a:schemeClr val="tx1">
                    <a:lumMod val="65000"/>
                    <a:lumOff val="35000"/>
                  </a:schemeClr>
                </a:solidFill>
                <a:latin typeface="Arial"/>
                <a:cs typeface="Arial"/>
              </a:rPr>
              <a:t>Choose any 1 </a:t>
            </a:r>
            <a:r>
              <a:rPr lang="en-US" sz="800" err="1">
                <a:solidFill>
                  <a:schemeClr val="tx1">
                    <a:lumMod val="65000"/>
                    <a:lumOff val="35000"/>
                  </a:schemeClr>
                </a:solidFill>
                <a:latin typeface="Arial"/>
                <a:cs typeface="Arial"/>
              </a:rPr>
              <a:t>flavour</a:t>
            </a:r>
            <a:endParaRPr lang="en-US" sz="80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2805074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2F5A878-F660-C268-E98B-A1B72614E1B6}"/>
              </a:ext>
            </a:extLst>
          </p:cNvPr>
          <p:cNvSpPr/>
          <p:nvPr/>
        </p:nvSpPr>
        <p:spPr>
          <a:xfrm>
            <a:off x="6143757" y="1405156"/>
            <a:ext cx="2658600" cy="51693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4C4BC721-2E46-684F-9D6E-05352143516E}"/>
              </a:ext>
            </a:extLst>
          </p:cNvPr>
          <p:cNvSpPr/>
          <p:nvPr/>
        </p:nvSpPr>
        <p:spPr>
          <a:xfrm>
            <a:off x="6143946" y="1071848"/>
            <a:ext cx="2664602" cy="21698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Remarks</a:t>
            </a:r>
          </a:p>
        </p:txBody>
      </p:sp>
      <p:sp>
        <p:nvSpPr>
          <p:cNvPr id="51" name="Rectangle 50">
            <a:extLst>
              <a:ext uri="{FF2B5EF4-FFF2-40B4-BE49-F238E27FC236}">
                <a16:creationId xmlns:a16="http://schemas.microsoft.com/office/drawing/2014/main" id="{F177B98B-8BAC-DF43-B285-360075952491}"/>
              </a:ext>
            </a:extLst>
          </p:cNvPr>
          <p:cNvSpPr/>
          <p:nvPr/>
        </p:nvSpPr>
        <p:spPr>
          <a:xfrm>
            <a:off x="335452" y="1076760"/>
            <a:ext cx="5757126" cy="21698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Product</a:t>
            </a:r>
          </a:p>
        </p:txBody>
      </p:sp>
      <p:sp>
        <p:nvSpPr>
          <p:cNvPr id="18" name="Rectangle 17">
            <a:extLst>
              <a:ext uri="{FF2B5EF4-FFF2-40B4-BE49-F238E27FC236}">
                <a16:creationId xmlns:a16="http://schemas.microsoft.com/office/drawing/2014/main" id="{0D5FD0F5-A591-4466-BA3D-15A851B971F6}"/>
              </a:ext>
            </a:extLst>
          </p:cNvPr>
          <p:cNvSpPr/>
          <p:nvPr/>
        </p:nvSpPr>
        <p:spPr>
          <a:xfrm>
            <a:off x="165306" y="272508"/>
            <a:ext cx="8783339" cy="3924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Products </a:t>
            </a:r>
            <a:r>
              <a:rPr kumimoji="0" lang="en-MY"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No Longer Available</a:t>
            </a:r>
            <a:endPar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0146B70B-D092-4EA3-9311-126591B74AA9}"/>
              </a:ext>
            </a:extLst>
          </p:cNvPr>
          <p:cNvSpPr txBox="1"/>
          <p:nvPr/>
        </p:nvSpPr>
        <p:spPr>
          <a:xfrm>
            <a:off x="265365" y="715524"/>
            <a:ext cx="7586629" cy="30777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Please be aware that the following products are </a:t>
            </a:r>
            <a:r>
              <a:rPr kumimoji="0" lang="en-MY"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 Longer Available (NLA):</a:t>
            </a:r>
          </a:p>
        </p:txBody>
      </p:sp>
      <p:sp>
        <p:nvSpPr>
          <p:cNvPr id="22" name="Rectangle 21">
            <a:extLst>
              <a:ext uri="{FF2B5EF4-FFF2-40B4-BE49-F238E27FC236}">
                <a16:creationId xmlns:a16="http://schemas.microsoft.com/office/drawing/2014/main" id="{C53A4627-F91A-4F16-BDC7-443510C9AD46}"/>
              </a:ext>
            </a:extLst>
          </p:cNvPr>
          <p:cNvSpPr/>
          <p:nvPr/>
        </p:nvSpPr>
        <p:spPr>
          <a:xfrm>
            <a:off x="335449" y="1416095"/>
            <a:ext cx="5757126" cy="51693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9B79EDD2-4C36-44BE-A923-FCF525AC4A9B}"/>
              </a:ext>
            </a:extLst>
          </p:cNvPr>
          <p:cNvSpPr txBox="1"/>
          <p:nvPr/>
        </p:nvSpPr>
        <p:spPr>
          <a:xfrm>
            <a:off x="2116253" y="1558942"/>
            <a:ext cx="3779519" cy="461665"/>
          </a:xfrm>
          <a:prstGeom prst="rect">
            <a:avLst/>
          </a:prstGeom>
          <a:noFill/>
        </p:spPr>
        <p:txBody>
          <a:bodyPr wrap="square" lIns="91440" tIns="45720" rIns="91440" bIns="45720" rtlCol="0" anchor="ctr">
            <a:spAutoFit/>
          </a:bodyPr>
          <a:lstStyle/>
          <a:p>
            <a:pPr lvl="0">
              <a:defRPr/>
            </a:pPr>
            <a:r>
              <a:rPr lang="en-US" sz="1200" b="1" i="0">
                <a:effectLst/>
                <a:latin typeface="Arial"/>
                <a:cs typeface="Arial"/>
              </a:rPr>
              <a:t>ARTISTRY YOUTH XTEND Lifting Smoothing Foundation 30ml</a:t>
            </a:r>
            <a:endParaRPr kumimoji="0" lang="en-MY" sz="1200" b="1" i="0" u="none" strike="noStrike" kern="1200" cap="none" spc="0" normalizeH="0" baseline="0" noProof="0">
              <a:ln>
                <a:noFill/>
              </a:ln>
              <a:effectLst/>
              <a:uLnTx/>
              <a:uFillTx/>
              <a:latin typeface="Arial"/>
              <a:cs typeface="Arial"/>
            </a:endParaRPr>
          </a:p>
        </p:txBody>
      </p:sp>
      <p:sp>
        <p:nvSpPr>
          <p:cNvPr id="40" name="Rectangle 39">
            <a:extLst>
              <a:ext uri="{FF2B5EF4-FFF2-40B4-BE49-F238E27FC236}">
                <a16:creationId xmlns:a16="http://schemas.microsoft.com/office/drawing/2014/main" id="{ABDBF418-D04F-48DD-8D14-A7901C9FC938}"/>
              </a:ext>
            </a:extLst>
          </p:cNvPr>
          <p:cNvSpPr/>
          <p:nvPr/>
        </p:nvSpPr>
        <p:spPr>
          <a:xfrm>
            <a:off x="6340560" y="3665584"/>
            <a:ext cx="2307600" cy="6704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1400">
                <a:solidFill>
                  <a:schemeClr val="tx1"/>
                </a:solidFill>
                <a:latin typeface="Arial"/>
                <a:cs typeface="Arial"/>
              </a:rPr>
              <a:t>Upon stock depletion. Look forward to a new range!</a:t>
            </a:r>
            <a:endParaRPr lang="en-US" sz="1400">
              <a:solidFill>
                <a:schemeClr val="tx1"/>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65EF68BA-B5A6-F91C-9F8F-D1FD1F1AA93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864" b="93537" l="9864" r="89966">
                        <a14:foregroundMark x1="52891" y1="11054" x2="44048" y2="11565"/>
                        <a14:foregroundMark x1="44048" y1="11565" x2="51701" y2="10884"/>
                        <a14:foregroundMark x1="39456" y1="57313" x2="40476" y2="71939"/>
                        <a14:foregroundMark x1="42517" y1="86735" x2="49949" y2="90005"/>
                        <a14:foregroundMark x1="59354" y1="89456" x2="58340" y2="89557"/>
                        <a14:foregroundMark x1="38776" y1="59184" x2="38946" y2="57993"/>
                        <a14:backgroundMark x1="62415" y1="92687" x2="61735" y2="91837"/>
                        <a14:backgroundMark x1="61054" y1="90816" x2="60204" y2="92517"/>
                        <a14:backgroundMark x1="46769" y1="93707" x2="59014" y2="93367"/>
                        <a14:backgroundMark x1="59014" y1="93367" x2="57313" y2="92857"/>
                        <a14:backgroundMark x1="42517" y1="92857" x2="49150" y2="93707"/>
                      </a14:backgroundRemoval>
                    </a14:imgEffect>
                  </a14:imgLayer>
                </a14:imgProps>
              </a:ext>
              <a:ext uri="{28A0092B-C50C-407E-A947-70E740481C1C}">
                <a14:useLocalDpi xmlns:a14="http://schemas.microsoft.com/office/drawing/2010/main" val="0"/>
              </a:ext>
            </a:extLst>
          </a:blip>
          <a:srcRect/>
          <a:stretch>
            <a:fillRect/>
          </a:stretch>
        </p:blipFill>
        <p:spPr bwMode="auto">
          <a:xfrm>
            <a:off x="552314" y="1783814"/>
            <a:ext cx="1415616" cy="141561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8EC02933-054E-0C47-ABE7-E77BFF158D4C}"/>
              </a:ext>
            </a:extLst>
          </p:cNvPr>
          <p:cNvGrpSpPr/>
          <p:nvPr/>
        </p:nvGrpSpPr>
        <p:grpSpPr>
          <a:xfrm>
            <a:off x="2207754" y="1971536"/>
            <a:ext cx="3523445" cy="1483548"/>
            <a:chOff x="2207754" y="2151036"/>
            <a:chExt cx="3523445" cy="1483548"/>
          </a:xfrm>
        </p:grpSpPr>
        <p:sp>
          <p:nvSpPr>
            <p:cNvPr id="7" name="TextBox 6">
              <a:extLst>
                <a:ext uri="{FF2B5EF4-FFF2-40B4-BE49-F238E27FC236}">
                  <a16:creationId xmlns:a16="http://schemas.microsoft.com/office/drawing/2014/main" id="{1903FA43-7E46-C14F-F991-6EF2F070AAF4}"/>
                </a:ext>
              </a:extLst>
            </p:cNvPr>
            <p:cNvSpPr txBox="1"/>
            <p:nvPr/>
          </p:nvSpPr>
          <p:spPr>
            <a:xfrm>
              <a:off x="2412900" y="2151036"/>
              <a:ext cx="1415616" cy="1483548"/>
            </a:xfrm>
            <a:prstGeom prst="rect">
              <a:avLst/>
            </a:prstGeom>
            <a:noFill/>
          </p:spPr>
          <p:txBody>
            <a:bodyPr wrap="square" rtlCol="0">
              <a:spAutoFit/>
            </a:bodyPr>
            <a:lstStyle/>
            <a:p>
              <a:pPr algn="l">
                <a:lnSpc>
                  <a:spcPct val="150000"/>
                </a:lnSpc>
              </a:pPr>
              <a:r>
                <a:rPr lang="en-GB" sz="1200" b="0" i="0" u="none" strike="noStrike" baseline="0">
                  <a:solidFill>
                    <a:srgbClr val="262626"/>
                  </a:solidFill>
                  <a:latin typeface="Arial" panose="020B0604020202020204" pitchFamily="34" charset="0"/>
                  <a:cs typeface="Arial" panose="020B0604020202020204" pitchFamily="34" charset="0"/>
                </a:rPr>
                <a:t>Bisque (</a:t>
              </a:r>
              <a:r>
                <a:rPr lang="en-GB" sz="1200" b="0" i="0" u="none" strike="noStrike" baseline="0">
                  <a:solidFill>
                    <a:srgbClr val="000000"/>
                  </a:solidFill>
                  <a:latin typeface="Arial" panose="020B0604020202020204" pitchFamily="34" charset="0"/>
                  <a:cs typeface="Arial" panose="020B0604020202020204" pitchFamily="34" charset="0"/>
                </a:rPr>
                <a:t>110008)</a:t>
              </a:r>
              <a:endParaRPr lang="en-GB" sz="1200" b="0" i="0" u="none" strike="noStrike" baseline="0">
                <a:solidFill>
                  <a:srgbClr val="262626"/>
                </a:solidFill>
                <a:latin typeface="Arial" panose="020B0604020202020204" pitchFamily="34" charset="0"/>
                <a:cs typeface="Arial" panose="020B0604020202020204" pitchFamily="34" charset="0"/>
              </a:endParaRPr>
            </a:p>
            <a:p>
              <a:pPr algn="l">
                <a:lnSpc>
                  <a:spcPct val="150000"/>
                </a:lnSpc>
              </a:pPr>
              <a:r>
                <a:rPr lang="en-GB" sz="1200" b="0" i="0" u="none" strike="noStrike" baseline="0">
                  <a:solidFill>
                    <a:srgbClr val="262626"/>
                  </a:solidFill>
                  <a:latin typeface="Arial" panose="020B0604020202020204" pitchFamily="34" charset="0"/>
                  <a:cs typeface="Arial" panose="020B0604020202020204" pitchFamily="34" charset="0"/>
                </a:rPr>
                <a:t>Buff (</a:t>
              </a:r>
              <a:r>
                <a:rPr lang="en-GB" sz="1200" b="0" i="0" u="none" strike="noStrike" baseline="0">
                  <a:solidFill>
                    <a:srgbClr val="000000"/>
                  </a:solidFill>
                  <a:latin typeface="Arial" panose="020B0604020202020204" pitchFamily="34" charset="0"/>
                  <a:cs typeface="Arial" panose="020B0604020202020204" pitchFamily="34" charset="0"/>
                </a:rPr>
                <a:t>110009)</a:t>
              </a:r>
              <a:endParaRPr lang="en-GB" sz="1200" b="0" i="0" u="none" strike="noStrike" baseline="0">
                <a:solidFill>
                  <a:srgbClr val="262626"/>
                </a:solidFill>
                <a:latin typeface="Arial" panose="020B0604020202020204" pitchFamily="34" charset="0"/>
                <a:cs typeface="Arial" panose="020B0604020202020204" pitchFamily="34" charset="0"/>
              </a:endParaRPr>
            </a:p>
            <a:p>
              <a:pPr algn="l">
                <a:lnSpc>
                  <a:spcPct val="150000"/>
                </a:lnSpc>
              </a:pPr>
              <a:r>
                <a:rPr lang="en-GB" sz="1200" b="0" i="0" u="none" strike="noStrike" baseline="0">
                  <a:solidFill>
                    <a:srgbClr val="262626"/>
                  </a:solidFill>
                  <a:latin typeface="Arial" panose="020B0604020202020204" pitchFamily="34" charset="0"/>
                  <a:cs typeface="Arial" panose="020B0604020202020204" pitchFamily="34" charset="0"/>
                </a:rPr>
                <a:t>Natural (</a:t>
              </a:r>
              <a:r>
                <a:rPr lang="en-GB" sz="1200" b="0" i="0" u="none" strike="noStrike" baseline="0">
                  <a:solidFill>
                    <a:srgbClr val="000000"/>
                  </a:solidFill>
                  <a:latin typeface="Arial" panose="020B0604020202020204" pitchFamily="34" charset="0"/>
                  <a:cs typeface="Arial" panose="020B0604020202020204" pitchFamily="34" charset="0"/>
                </a:rPr>
                <a:t>110013)</a:t>
              </a:r>
              <a:endParaRPr lang="en-GB" sz="1200" b="0" i="0" u="none" strike="noStrike" baseline="0">
                <a:solidFill>
                  <a:srgbClr val="262626"/>
                </a:solidFill>
                <a:latin typeface="Arial" panose="020B0604020202020204" pitchFamily="34" charset="0"/>
                <a:cs typeface="Arial" panose="020B0604020202020204" pitchFamily="34" charset="0"/>
              </a:endParaRPr>
            </a:p>
            <a:p>
              <a:pPr algn="l">
                <a:lnSpc>
                  <a:spcPct val="150000"/>
                </a:lnSpc>
              </a:pPr>
              <a:r>
                <a:rPr lang="en-GB" sz="1200" b="0" i="0" u="none" strike="noStrike" baseline="0">
                  <a:solidFill>
                    <a:srgbClr val="262626"/>
                  </a:solidFill>
                  <a:latin typeface="Arial" panose="020B0604020202020204" pitchFamily="34" charset="0"/>
                  <a:cs typeface="Arial" panose="020B0604020202020204" pitchFamily="34" charset="0"/>
                </a:rPr>
                <a:t>Sand (</a:t>
              </a:r>
              <a:r>
                <a:rPr lang="en-GB" sz="1200" b="0" i="0" u="none" strike="noStrike" baseline="0">
                  <a:solidFill>
                    <a:srgbClr val="000000"/>
                  </a:solidFill>
                  <a:latin typeface="Arial" panose="020B0604020202020204" pitchFamily="34" charset="0"/>
                  <a:cs typeface="Arial" panose="020B0604020202020204" pitchFamily="34" charset="0"/>
                </a:rPr>
                <a:t>110014)</a:t>
              </a:r>
              <a:endParaRPr lang="en-GB" sz="1200" b="0" i="0" u="none" strike="noStrike" baseline="0">
                <a:solidFill>
                  <a:srgbClr val="262626"/>
                </a:solidFill>
                <a:latin typeface="Arial" panose="020B0604020202020204" pitchFamily="34" charset="0"/>
                <a:cs typeface="Arial" panose="020B0604020202020204" pitchFamily="34" charset="0"/>
              </a:endParaRPr>
            </a:p>
            <a:p>
              <a:pPr algn="l">
                <a:lnSpc>
                  <a:spcPct val="150000"/>
                </a:lnSpc>
              </a:pPr>
              <a:r>
                <a:rPr lang="en-GB" sz="1200" b="0" i="0" u="none" strike="noStrike" baseline="0">
                  <a:solidFill>
                    <a:srgbClr val="262626"/>
                  </a:solidFill>
                  <a:latin typeface="Arial" panose="020B0604020202020204" pitchFamily="34" charset="0"/>
                  <a:cs typeface="Arial" panose="020B0604020202020204" pitchFamily="34" charset="0"/>
                </a:rPr>
                <a:t>Tawny (</a:t>
              </a:r>
              <a:r>
                <a:rPr lang="en-GB" sz="1200" b="0" i="0" u="none" strike="noStrike" baseline="0">
                  <a:solidFill>
                    <a:srgbClr val="000000"/>
                  </a:solidFill>
                  <a:latin typeface="Arial" panose="020B0604020202020204" pitchFamily="34" charset="0"/>
                  <a:cs typeface="Arial" panose="020B0604020202020204" pitchFamily="34" charset="0"/>
                </a:rPr>
                <a:t>110016)</a:t>
              </a:r>
              <a:endParaRPr lang="en-GB" sz="12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32676B4-6AAA-2F75-6617-46B23A25EA56}"/>
                </a:ext>
              </a:extLst>
            </p:cNvPr>
            <p:cNvSpPr txBox="1"/>
            <p:nvPr/>
          </p:nvSpPr>
          <p:spPr>
            <a:xfrm>
              <a:off x="4006012" y="2151036"/>
              <a:ext cx="1725187" cy="1170513"/>
            </a:xfrm>
            <a:prstGeom prst="rect">
              <a:avLst/>
            </a:prstGeom>
            <a:noFill/>
          </p:spPr>
          <p:txBody>
            <a:bodyPr wrap="square">
              <a:spAutoFit/>
            </a:bodyPr>
            <a:lstStyle/>
            <a:p>
              <a:pPr algn="l">
                <a:lnSpc>
                  <a:spcPct val="150000"/>
                </a:lnSpc>
              </a:pPr>
              <a:r>
                <a:rPr lang="en-GB" sz="1200" b="0" i="0" u="none" strike="noStrike" baseline="0">
                  <a:solidFill>
                    <a:srgbClr val="262626"/>
                  </a:solidFill>
                  <a:latin typeface="Arial" panose="020B0604020202020204" pitchFamily="34" charset="0"/>
                  <a:cs typeface="Arial" panose="020B0604020202020204" pitchFamily="34" charset="0"/>
                </a:rPr>
                <a:t>Soleil (</a:t>
              </a:r>
              <a:r>
                <a:rPr lang="en-GB" sz="1200" b="0" i="0" u="none" strike="noStrike" baseline="0">
                  <a:solidFill>
                    <a:srgbClr val="000000"/>
                  </a:solidFill>
                  <a:latin typeface="Arial" panose="020B0604020202020204" pitchFamily="34" charset="0"/>
                  <a:cs typeface="Arial" panose="020B0604020202020204" pitchFamily="34" charset="0"/>
                </a:rPr>
                <a:t>110017)</a:t>
              </a:r>
              <a:endParaRPr lang="en-GB" sz="1200" b="0" i="0" u="none" strike="noStrike" baseline="0">
                <a:solidFill>
                  <a:srgbClr val="262626"/>
                </a:solidFill>
                <a:latin typeface="Arial" panose="020B0604020202020204" pitchFamily="34" charset="0"/>
                <a:cs typeface="Arial" panose="020B0604020202020204" pitchFamily="34" charset="0"/>
              </a:endParaRPr>
            </a:p>
            <a:p>
              <a:pPr algn="l">
                <a:lnSpc>
                  <a:spcPct val="150000"/>
                </a:lnSpc>
              </a:pPr>
              <a:r>
                <a:rPr lang="en-GB" sz="1200" b="0" i="0" u="none" strike="noStrike" baseline="0">
                  <a:solidFill>
                    <a:srgbClr val="262626"/>
                  </a:solidFill>
                  <a:latin typeface="Arial" panose="020B0604020202020204" pitchFamily="34" charset="0"/>
                  <a:cs typeface="Arial" panose="020B0604020202020204" pitchFamily="34" charset="0"/>
                </a:rPr>
                <a:t>Golden (</a:t>
              </a:r>
              <a:r>
                <a:rPr lang="en-GB" sz="1200" b="0" i="0" u="none" strike="noStrike" baseline="0">
                  <a:solidFill>
                    <a:srgbClr val="000000"/>
                  </a:solidFill>
                  <a:latin typeface="Arial" panose="020B0604020202020204" pitchFamily="34" charset="0"/>
                  <a:cs typeface="Arial" panose="020B0604020202020204" pitchFamily="34" charset="0"/>
                </a:rPr>
                <a:t>110019)</a:t>
              </a:r>
              <a:endParaRPr lang="en-GB" sz="1200" b="0" i="0" u="none" strike="noStrike" baseline="0">
                <a:solidFill>
                  <a:srgbClr val="262626"/>
                </a:solidFill>
                <a:latin typeface="Arial" panose="020B0604020202020204" pitchFamily="34" charset="0"/>
                <a:cs typeface="Arial" panose="020B0604020202020204" pitchFamily="34" charset="0"/>
              </a:endParaRPr>
            </a:p>
            <a:p>
              <a:pPr algn="l">
                <a:lnSpc>
                  <a:spcPct val="150000"/>
                </a:lnSpc>
              </a:pPr>
              <a:r>
                <a:rPr lang="en-GB" sz="1200" b="0" i="0" u="none" strike="noStrike" baseline="0" err="1">
                  <a:solidFill>
                    <a:srgbClr val="262626"/>
                  </a:solidFill>
                  <a:latin typeface="Arial" panose="020B0604020202020204" pitchFamily="34" charset="0"/>
                  <a:cs typeface="Arial" panose="020B0604020202020204" pitchFamily="34" charset="0"/>
                </a:rPr>
                <a:t>Brulee</a:t>
              </a:r>
              <a:r>
                <a:rPr lang="en-GB" sz="1200" b="0" i="0" u="none" strike="noStrike" baseline="0">
                  <a:solidFill>
                    <a:srgbClr val="262626"/>
                  </a:solidFill>
                  <a:latin typeface="Arial" panose="020B0604020202020204" pitchFamily="34" charset="0"/>
                  <a:cs typeface="Arial" panose="020B0604020202020204" pitchFamily="34" charset="0"/>
                </a:rPr>
                <a:t> (</a:t>
              </a:r>
              <a:r>
                <a:rPr lang="en-GB" sz="1200" b="0" i="0" u="none" strike="noStrike" baseline="0">
                  <a:solidFill>
                    <a:srgbClr val="000000"/>
                  </a:solidFill>
                  <a:latin typeface="Arial" panose="020B0604020202020204" pitchFamily="34" charset="0"/>
                  <a:cs typeface="Arial" panose="020B0604020202020204" pitchFamily="34" charset="0"/>
                </a:rPr>
                <a:t>110020)</a:t>
              </a:r>
              <a:endParaRPr lang="en-GB" sz="1200" b="0" i="0" u="none" strike="noStrike" baseline="0">
                <a:solidFill>
                  <a:srgbClr val="262626"/>
                </a:solidFill>
                <a:latin typeface="Arial" panose="020B0604020202020204" pitchFamily="34" charset="0"/>
                <a:cs typeface="Arial" panose="020B0604020202020204" pitchFamily="34" charset="0"/>
              </a:endParaRPr>
            </a:p>
            <a:p>
              <a:pPr algn="l">
                <a:lnSpc>
                  <a:spcPct val="150000"/>
                </a:lnSpc>
              </a:pPr>
              <a:r>
                <a:rPr lang="en-GB" sz="1200" b="0" i="0" u="none" strike="noStrike" baseline="0">
                  <a:solidFill>
                    <a:srgbClr val="262626"/>
                  </a:solidFill>
                  <a:latin typeface="Arial" panose="020B0604020202020204" pitchFamily="34" charset="0"/>
                  <a:cs typeface="Arial" panose="020B0604020202020204" pitchFamily="34" charset="0"/>
                </a:rPr>
                <a:t>Cappuccino (</a:t>
              </a:r>
              <a:r>
                <a:rPr lang="en-GB" sz="1200" b="0" i="0" u="none" strike="noStrike" baseline="0">
                  <a:solidFill>
                    <a:srgbClr val="000000"/>
                  </a:solidFill>
                  <a:latin typeface="Arial" panose="020B0604020202020204" pitchFamily="34" charset="0"/>
                  <a:cs typeface="Arial" panose="020B0604020202020204" pitchFamily="34" charset="0"/>
                </a:rPr>
                <a:t>110023)</a:t>
              </a:r>
              <a:endParaRPr lang="en-GB" sz="1200">
                <a:latin typeface="Arial" panose="020B0604020202020204" pitchFamily="34" charset="0"/>
                <a:cs typeface="Arial" panose="020B0604020202020204" pitchFamily="34" charset="0"/>
              </a:endParaRPr>
            </a:p>
          </p:txBody>
        </p:sp>
        <p:pic>
          <p:nvPicPr>
            <p:cNvPr id="1028" name="Picture 4" descr="Bisque">
              <a:extLst>
                <a:ext uri="{FF2B5EF4-FFF2-40B4-BE49-F238E27FC236}">
                  <a16:creationId xmlns:a16="http://schemas.microsoft.com/office/drawing/2014/main" id="{B8610C80-6806-DAB1-83ED-CC9E08509C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2297" y="2246881"/>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uff">
              <a:extLst>
                <a:ext uri="{FF2B5EF4-FFF2-40B4-BE49-F238E27FC236}">
                  <a16:creationId xmlns:a16="http://schemas.microsoft.com/office/drawing/2014/main" id="{DE8738A2-9420-7F94-F90D-81046FB53E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7754" y="2524247"/>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atural">
              <a:extLst>
                <a:ext uri="{FF2B5EF4-FFF2-40B4-BE49-F238E27FC236}">
                  <a16:creationId xmlns:a16="http://schemas.microsoft.com/office/drawing/2014/main" id="{CF32853A-02EC-138F-CD44-AB117F838ED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7754" y="2817302"/>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nd">
              <a:extLst>
                <a:ext uri="{FF2B5EF4-FFF2-40B4-BE49-F238E27FC236}">
                  <a16:creationId xmlns:a16="http://schemas.microsoft.com/office/drawing/2014/main" id="{51BBA045-DDB8-1300-DF8A-38E7E8ACF21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12297" y="3092404"/>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awny">
              <a:extLst>
                <a:ext uri="{FF2B5EF4-FFF2-40B4-BE49-F238E27FC236}">
                  <a16:creationId xmlns:a16="http://schemas.microsoft.com/office/drawing/2014/main" id="{9EC0BBDB-DB4C-F623-7027-D81E04FA9A8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057" y="3364586"/>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Soleil">
              <a:extLst>
                <a:ext uri="{FF2B5EF4-FFF2-40B4-BE49-F238E27FC236}">
                  <a16:creationId xmlns:a16="http://schemas.microsoft.com/office/drawing/2014/main" id="{9F4CA847-E08C-82A4-9778-B01AB523572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1671" y="2251414"/>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Golden">
              <a:extLst>
                <a:ext uri="{FF2B5EF4-FFF2-40B4-BE49-F238E27FC236}">
                  <a16:creationId xmlns:a16="http://schemas.microsoft.com/office/drawing/2014/main" id="{01F91C92-BC83-B8E6-6235-4BE5D16428C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45197" y="2510353"/>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Brulee">
              <a:extLst>
                <a:ext uri="{FF2B5EF4-FFF2-40B4-BE49-F238E27FC236}">
                  <a16:creationId xmlns:a16="http://schemas.microsoft.com/office/drawing/2014/main" id="{B594B93B-B1EA-0720-3987-752F8CF70DF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47643" y="2804012"/>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Cappuccino">
              <a:extLst>
                <a:ext uri="{FF2B5EF4-FFF2-40B4-BE49-F238E27FC236}">
                  <a16:creationId xmlns:a16="http://schemas.microsoft.com/office/drawing/2014/main" id="{94F7DDBE-F189-C9DA-B462-8C20A203133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45173" y="3076913"/>
              <a:ext cx="190500" cy="19050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a:extLst>
              <a:ext uri="{FF2B5EF4-FFF2-40B4-BE49-F238E27FC236}">
                <a16:creationId xmlns:a16="http://schemas.microsoft.com/office/drawing/2014/main" id="{F3B7341A-C3D1-4EE6-F070-BBE0078E4F6B}"/>
              </a:ext>
            </a:extLst>
          </p:cNvPr>
          <p:cNvSpPr txBox="1"/>
          <p:nvPr/>
        </p:nvSpPr>
        <p:spPr>
          <a:xfrm>
            <a:off x="2113252" y="4110786"/>
            <a:ext cx="3903678" cy="2277547"/>
          </a:xfrm>
          <a:prstGeom prst="rect">
            <a:avLst/>
          </a:prstGeom>
          <a:noFill/>
        </p:spPr>
        <p:txBody>
          <a:bodyPr wrap="square" lIns="91440" tIns="45720" rIns="91440" bIns="45720" rtlCol="0" anchor="t">
            <a:spAutoFit/>
          </a:bodyPr>
          <a:lstStyle/>
          <a:p>
            <a:r>
              <a:rPr lang="en-US" sz="1200" b="1">
                <a:solidFill>
                  <a:srgbClr val="000000"/>
                </a:solidFill>
                <a:latin typeface="Arial"/>
                <a:cs typeface="Arial"/>
              </a:rPr>
              <a:t>ARTISTRY </a:t>
            </a:r>
            <a:r>
              <a:rPr lang="en-US" sz="1200" b="1">
                <a:latin typeface="Arial"/>
                <a:cs typeface="Arial"/>
              </a:rPr>
              <a:t>SIGNATURE COLOR Automatic Eyebrow Pencil Refill</a:t>
            </a:r>
          </a:p>
          <a:p>
            <a:pPr marL="171450" indent="-171450">
              <a:buFont typeface="Arial" panose="020B0604020202020204" pitchFamily="34" charset="0"/>
              <a:buChar char="•"/>
            </a:pPr>
            <a:r>
              <a:rPr lang="en-GB" sz="1200" b="0" i="0" u="none" strike="noStrike" baseline="0">
                <a:latin typeface="Arial"/>
                <a:cs typeface="Arial"/>
              </a:rPr>
              <a:t>Brown (110990)</a:t>
            </a:r>
          </a:p>
          <a:p>
            <a:pPr marL="171450" indent="-171450">
              <a:spcAft>
                <a:spcPts val="600"/>
              </a:spcAft>
              <a:buFont typeface="Arial" panose="020B0604020202020204" pitchFamily="34" charset="0"/>
              <a:buChar char="•"/>
            </a:pPr>
            <a:r>
              <a:rPr lang="en-GB" sz="1200" b="0" i="0" u="none" strike="noStrike" baseline="0">
                <a:latin typeface="Arial"/>
                <a:cs typeface="Arial"/>
              </a:rPr>
              <a:t>Soft Black (110991)</a:t>
            </a:r>
            <a:endParaRPr lang="en-GB" sz="1200">
              <a:latin typeface="Arial"/>
              <a:cs typeface="Arial"/>
            </a:endParaRPr>
          </a:p>
          <a:p>
            <a:r>
              <a:rPr lang="en-US" sz="1200" b="1">
                <a:solidFill>
                  <a:srgbClr val="000000"/>
                </a:solidFill>
                <a:latin typeface="Arial"/>
                <a:cs typeface="Arial"/>
              </a:rPr>
              <a:t>ARTISTRY </a:t>
            </a:r>
            <a:r>
              <a:rPr lang="en-US" sz="1200" b="1" i="0" u="none" strike="noStrike" baseline="0">
                <a:latin typeface="Arial"/>
                <a:cs typeface="Arial"/>
              </a:rPr>
              <a:t>SIGNATURE COLOR Longwearing Eye Pencil</a:t>
            </a:r>
          </a:p>
          <a:p>
            <a:pPr marL="171450" indent="-171450">
              <a:buFont typeface="Arial" panose="020B0604020202020204" pitchFamily="34" charset="0"/>
              <a:buChar char="•"/>
            </a:pPr>
            <a:r>
              <a:rPr lang="en-US" sz="1200" i="0" u="none" strike="noStrike" baseline="0">
                <a:latin typeface="Arial"/>
                <a:cs typeface="Arial"/>
              </a:rPr>
              <a:t>Black (118921)</a:t>
            </a:r>
          </a:p>
          <a:p>
            <a:pPr marL="171450" indent="-171450">
              <a:buFont typeface="Arial" panose="020B0604020202020204" pitchFamily="34" charset="0"/>
              <a:buChar char="•"/>
            </a:pPr>
            <a:r>
              <a:rPr lang="en-US" sz="1200" i="0" u="none" strike="noStrike" baseline="0">
                <a:latin typeface="Arial"/>
                <a:cs typeface="Arial"/>
              </a:rPr>
              <a:t>Graphite Shimmer (118923)</a:t>
            </a:r>
            <a:endParaRPr lang="en-US" sz="1200">
              <a:latin typeface="Arial"/>
              <a:cs typeface="Arial"/>
            </a:endParaRPr>
          </a:p>
          <a:p>
            <a:pPr marL="171450" indent="-171450">
              <a:spcAft>
                <a:spcPts val="600"/>
              </a:spcAft>
              <a:buFont typeface="Arial" panose="020B0604020202020204" pitchFamily="34" charset="0"/>
              <a:buChar char="•"/>
            </a:pPr>
            <a:r>
              <a:rPr lang="en-GB" sz="1200" i="0" u="none" strike="noStrike" baseline="0">
                <a:latin typeface="Arial"/>
                <a:cs typeface="Arial"/>
              </a:rPr>
              <a:t>Brown (118922)</a:t>
            </a:r>
            <a:endParaRPr lang="en-US" sz="1200" i="0" u="none" strike="noStrike" baseline="0">
              <a:latin typeface="Arial"/>
              <a:cs typeface="Arial"/>
            </a:endParaRPr>
          </a:p>
          <a:p>
            <a:pPr>
              <a:spcAft>
                <a:spcPts val="600"/>
              </a:spcAft>
            </a:pPr>
            <a:r>
              <a:rPr lang="en-US" sz="1200" b="1">
                <a:solidFill>
                  <a:srgbClr val="000000"/>
                </a:solidFill>
                <a:latin typeface="Arial"/>
                <a:cs typeface="Arial"/>
              </a:rPr>
              <a:t>ARTISTRY </a:t>
            </a:r>
            <a:r>
              <a:rPr lang="en-GB" sz="1200" b="1" i="0" u="none" strike="noStrike" baseline="0">
                <a:latin typeface="Arial" panose="020B0604020202020204" pitchFamily="34" charset="0"/>
                <a:cs typeface="Arial" panose="020B0604020202020204" pitchFamily="34" charset="0"/>
              </a:rPr>
              <a:t>Length &amp; Definition Mascara 8.3ml (112237)</a:t>
            </a:r>
            <a:endParaRPr lang="en-US" sz="1200" b="1">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5A3EBEFE-26BC-7F75-4B72-1DE9D86A7F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6803" b="92857" l="9864" r="89966">
                        <a14:foregroundMark x1="49660" y1="6803" x2="50680" y2="11735"/>
                        <a14:foregroundMark x1="49830" y1="7653" x2="50680" y2="16327"/>
                        <a14:foregroundMark x1="48810" y1="88265" x2="52721" y2="87245"/>
                        <a14:foregroundMark x1="50340" y1="92857" x2="53912" y2="92517"/>
                      </a14:backgroundRemoval>
                    </a14:imgEffect>
                  </a14:imgLayer>
                </a14:imgProps>
              </a:ext>
              <a:ext uri="{28A0092B-C50C-407E-A947-70E740481C1C}">
                <a14:useLocalDpi xmlns:a14="http://schemas.microsoft.com/office/drawing/2010/main" val="0"/>
              </a:ext>
            </a:extLst>
          </a:blip>
          <a:srcRect l="23414" t="5774" r="29993"/>
          <a:stretch/>
        </p:blipFill>
        <p:spPr bwMode="auto">
          <a:xfrm>
            <a:off x="475253" y="4396647"/>
            <a:ext cx="631283" cy="12766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C738D325-A242-138E-DD47-A88863DAF0FD}"/>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64" b="91497" l="9864" r="89966">
                        <a14:foregroundMark x1="56973" y1="10204" x2="58333" y2="80952"/>
                        <a14:foregroundMark x1="57823" y1="67177" x2="56973" y2="90986"/>
                        <a14:foregroundMark x1="56293" y1="39116" x2="56463" y2="76361"/>
                        <a14:foregroundMark x1="56463" y1="76361" x2="58163" y2="37755"/>
                        <a14:foregroundMark x1="58163" y1="37755" x2="58163" y2="37755"/>
                        <a14:foregroundMark x1="41837" y1="65306" x2="40136" y2="65986"/>
                        <a14:foregroundMark x1="43878" y1="64966" x2="42347" y2="82823"/>
                        <a14:foregroundMark x1="47789" y1="71769" x2="50850" y2="91497"/>
                        <a14:foregroundMark x1="49660" y1="68707" x2="50510" y2="90476"/>
                        <a14:foregroundMark x1="50680" y1="83503" x2="51361" y2="89286"/>
                        <a14:foregroundMark x1="57823" y1="82823" x2="57993" y2="85884"/>
                        <a14:foregroundMark x1="55102" y1="83844" x2="55782" y2="86054"/>
                      </a14:backgroundRemoval>
                    </a14:imgEffect>
                  </a14:imgLayer>
                </a14:imgProps>
              </a:ext>
              <a:ext uri="{28A0092B-C50C-407E-A947-70E740481C1C}">
                <a14:useLocalDpi xmlns:a14="http://schemas.microsoft.com/office/drawing/2010/main" val="0"/>
              </a:ext>
            </a:extLst>
          </a:blip>
          <a:srcRect l="37741" t="8090" r="30465"/>
          <a:stretch/>
        </p:blipFill>
        <p:spPr bwMode="auto">
          <a:xfrm>
            <a:off x="1000581" y="4411928"/>
            <a:ext cx="436336" cy="12613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a:extLst>
              <a:ext uri="{FF2B5EF4-FFF2-40B4-BE49-F238E27FC236}">
                <a16:creationId xmlns:a16="http://schemas.microsoft.com/office/drawing/2014/main" id="{D8014CD5-62D4-3BC1-94E8-4769B1BE5C8B}"/>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354" b="91156" l="9864" r="89966">
                        <a14:foregroundMark x1="46599" y1="9524" x2="53401" y2="9354"/>
                        <a14:foregroundMark x1="46088" y1="91156" x2="54252" y2="91156"/>
                      </a14:backgroundRemoval>
                    </a14:imgEffect>
                  </a14:imgLayer>
                </a14:imgProps>
              </a:ext>
              <a:ext uri="{28A0092B-C50C-407E-A947-70E740481C1C}">
                <a14:useLocalDpi xmlns:a14="http://schemas.microsoft.com/office/drawing/2010/main" val="0"/>
              </a:ext>
            </a:extLst>
          </a:blip>
          <a:srcRect l="36251" t="4804" r="34468"/>
          <a:stretch/>
        </p:blipFill>
        <p:spPr bwMode="auto">
          <a:xfrm>
            <a:off x="1405006" y="4466940"/>
            <a:ext cx="371053" cy="1206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157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2F5A878-F660-C268-E98B-A1B72614E1B6}"/>
              </a:ext>
            </a:extLst>
          </p:cNvPr>
          <p:cNvSpPr/>
          <p:nvPr/>
        </p:nvSpPr>
        <p:spPr>
          <a:xfrm>
            <a:off x="6143757" y="1394217"/>
            <a:ext cx="2658600" cy="51127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1400">
                <a:solidFill>
                  <a:prstClr val="black"/>
                </a:solidFill>
                <a:latin typeface="Arial" panose="020B0604020202020204" pitchFamily="34" charset="0"/>
                <a:cs typeface="Arial" panose="020B0604020202020204" pitchFamily="34" charset="0"/>
              </a:rPr>
              <a:t>Upon stock depletion</a:t>
            </a:r>
          </a:p>
        </p:txBody>
      </p:sp>
      <p:sp>
        <p:nvSpPr>
          <p:cNvPr id="50" name="Rectangle 49">
            <a:extLst>
              <a:ext uri="{FF2B5EF4-FFF2-40B4-BE49-F238E27FC236}">
                <a16:creationId xmlns:a16="http://schemas.microsoft.com/office/drawing/2014/main" id="{4C4BC721-2E46-684F-9D6E-05352143516E}"/>
              </a:ext>
            </a:extLst>
          </p:cNvPr>
          <p:cNvSpPr/>
          <p:nvPr/>
        </p:nvSpPr>
        <p:spPr>
          <a:xfrm>
            <a:off x="6143946" y="1071848"/>
            <a:ext cx="2664602" cy="21698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Remarks</a:t>
            </a:r>
          </a:p>
        </p:txBody>
      </p:sp>
      <p:sp>
        <p:nvSpPr>
          <p:cNvPr id="51" name="Rectangle 50">
            <a:extLst>
              <a:ext uri="{FF2B5EF4-FFF2-40B4-BE49-F238E27FC236}">
                <a16:creationId xmlns:a16="http://schemas.microsoft.com/office/drawing/2014/main" id="{F177B98B-8BAC-DF43-B285-360075952491}"/>
              </a:ext>
            </a:extLst>
          </p:cNvPr>
          <p:cNvSpPr/>
          <p:nvPr/>
        </p:nvSpPr>
        <p:spPr>
          <a:xfrm>
            <a:off x="335452" y="1076760"/>
            <a:ext cx="5757126" cy="21698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Product</a:t>
            </a:r>
          </a:p>
        </p:txBody>
      </p:sp>
      <p:sp>
        <p:nvSpPr>
          <p:cNvPr id="18" name="Rectangle 17">
            <a:extLst>
              <a:ext uri="{FF2B5EF4-FFF2-40B4-BE49-F238E27FC236}">
                <a16:creationId xmlns:a16="http://schemas.microsoft.com/office/drawing/2014/main" id="{0D5FD0F5-A591-4466-BA3D-15A851B971F6}"/>
              </a:ext>
            </a:extLst>
          </p:cNvPr>
          <p:cNvSpPr/>
          <p:nvPr/>
        </p:nvSpPr>
        <p:spPr>
          <a:xfrm>
            <a:off x="165306" y="272508"/>
            <a:ext cx="8783339" cy="3924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Products </a:t>
            </a:r>
            <a:r>
              <a:rPr kumimoji="0" lang="en-MY"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No Longer Available</a:t>
            </a:r>
            <a:endPar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0146B70B-D092-4EA3-9311-126591B74AA9}"/>
              </a:ext>
            </a:extLst>
          </p:cNvPr>
          <p:cNvSpPr txBox="1"/>
          <p:nvPr/>
        </p:nvSpPr>
        <p:spPr>
          <a:xfrm>
            <a:off x="265365" y="715524"/>
            <a:ext cx="7586629" cy="30777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Please be aware that the following products are </a:t>
            </a:r>
            <a:r>
              <a:rPr kumimoji="0" lang="en-MY"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 Longer Available (NLA):</a:t>
            </a:r>
          </a:p>
        </p:txBody>
      </p:sp>
      <p:sp>
        <p:nvSpPr>
          <p:cNvPr id="22" name="Rectangle 21">
            <a:extLst>
              <a:ext uri="{FF2B5EF4-FFF2-40B4-BE49-F238E27FC236}">
                <a16:creationId xmlns:a16="http://schemas.microsoft.com/office/drawing/2014/main" id="{C53A4627-F91A-4F16-BDC7-443510C9AD46}"/>
              </a:ext>
            </a:extLst>
          </p:cNvPr>
          <p:cNvSpPr/>
          <p:nvPr/>
        </p:nvSpPr>
        <p:spPr>
          <a:xfrm>
            <a:off x="321120" y="1411157"/>
            <a:ext cx="5757126" cy="50957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a:solidFill>
                <a:srgbClr val="55565A"/>
              </a:solidFill>
              <a:highlight>
                <a:srgbClr val="FFFFFF"/>
              </a:highlight>
              <a:latin typeface="Calibri"/>
              <a:ea typeface="+mn-lt"/>
              <a:cs typeface="Calibri"/>
            </a:endParaRPr>
          </a:p>
        </p:txBody>
      </p:sp>
      <p:grpSp>
        <p:nvGrpSpPr>
          <p:cNvPr id="29" name="Group 28">
            <a:extLst>
              <a:ext uri="{FF2B5EF4-FFF2-40B4-BE49-F238E27FC236}">
                <a16:creationId xmlns:a16="http://schemas.microsoft.com/office/drawing/2014/main" id="{7F94D3FF-C053-F6EB-0FC4-CC53BBD1D546}"/>
              </a:ext>
            </a:extLst>
          </p:cNvPr>
          <p:cNvGrpSpPr/>
          <p:nvPr/>
        </p:nvGrpSpPr>
        <p:grpSpPr>
          <a:xfrm>
            <a:off x="679110" y="5325864"/>
            <a:ext cx="6364800" cy="1020267"/>
            <a:chOff x="792434" y="3742050"/>
            <a:chExt cx="6364800" cy="1020267"/>
          </a:xfrm>
        </p:grpSpPr>
        <p:pic>
          <p:nvPicPr>
            <p:cNvPr id="1026" name="Picture 2">
              <a:extLst>
                <a:ext uri="{FF2B5EF4-FFF2-40B4-BE49-F238E27FC236}">
                  <a16:creationId xmlns:a16="http://schemas.microsoft.com/office/drawing/2014/main" id="{709F7E62-9463-296A-BBA7-3CB3EC377B0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483" b="91667" l="9864" r="89966">
                          <a14:foregroundMark x1="10714" y1="7823" x2="52891" y2="12925"/>
                          <a14:foregroundMark x1="52891" y1="12925" x2="89796" y2="10204"/>
                          <a14:foregroundMark x1="22449" y1="8503" x2="49490" y2="10204"/>
                          <a14:foregroundMark x1="49490" y1="10204" x2="66497" y2="8844"/>
                          <a14:foregroundMark x1="66497" y1="8844" x2="73810" y2="8844"/>
                          <a14:foregroundMark x1="73469" y1="7483" x2="21769" y2="7653"/>
                          <a14:foregroundMark x1="21769" y1="7653" x2="21769" y2="7653"/>
                          <a14:foregroundMark x1="26701" y1="26361" x2="37755" y2="31293"/>
                          <a14:foregroundMark x1="37755" y1="31293" x2="26531" y2="26190"/>
                          <a14:foregroundMark x1="26531" y1="26190" x2="29592" y2="26531"/>
                          <a14:foregroundMark x1="19388" y1="89116" x2="52381" y2="92007"/>
                          <a14:foregroundMark x1="52381" y1="92007" x2="69898" y2="91667"/>
                          <a14:foregroundMark x1="69898" y1="91667" x2="79422" y2="88776"/>
                          <a14:foregroundMark x1="79422" y1="88776" x2="79762" y2="88776"/>
                        </a14:backgroundRemoval>
                      </a14:imgEffect>
                    </a14:imgLayer>
                  </a14:imgProps>
                </a:ext>
                <a:ext uri="{28A0092B-C50C-407E-A947-70E740481C1C}">
                  <a14:useLocalDpi xmlns:a14="http://schemas.microsoft.com/office/drawing/2010/main" val="0"/>
                </a:ext>
              </a:extLst>
            </a:blip>
            <a:srcRect/>
            <a:stretch>
              <a:fillRect/>
            </a:stretch>
          </p:blipFill>
          <p:spPr bwMode="auto">
            <a:xfrm>
              <a:off x="792434" y="3794007"/>
              <a:ext cx="968310" cy="9683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849E6EB-162D-E5BE-01F9-5DCE44B0A89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56" y1="24545" x2="70833" y2="23636"/>
                        </a14:backgroundRemoval>
                      </a14:imgEffect>
                    </a14:imgLayer>
                  </a14:imgProps>
                </a:ext>
              </a:extLst>
            </a:blip>
            <a:stretch>
              <a:fillRect/>
            </a:stretch>
          </p:blipFill>
          <p:spPr>
            <a:xfrm>
              <a:off x="2205361" y="4063781"/>
              <a:ext cx="457223" cy="698536"/>
            </a:xfrm>
            <a:prstGeom prst="rect">
              <a:avLst/>
            </a:prstGeom>
          </p:spPr>
        </p:pic>
        <p:pic>
          <p:nvPicPr>
            <p:cNvPr id="23" name="Picture 22">
              <a:extLst>
                <a:ext uri="{FF2B5EF4-FFF2-40B4-BE49-F238E27FC236}">
                  <a16:creationId xmlns:a16="http://schemas.microsoft.com/office/drawing/2014/main" id="{F76FD33F-1EB4-8725-3F01-E733F00E3D4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2727" y1="71569" x2="47273" y2="89216"/>
                          <a14:foregroundMark x1="60000" y1="39216" x2="52727" y2="30392"/>
                        </a14:backgroundRemoval>
                      </a14:imgEffect>
                    </a14:imgLayer>
                  </a14:imgProps>
                </a:ext>
              </a:extLst>
            </a:blip>
            <a:stretch>
              <a:fillRect/>
            </a:stretch>
          </p:blipFill>
          <p:spPr>
            <a:xfrm>
              <a:off x="4360573" y="4082848"/>
              <a:ext cx="349268" cy="647733"/>
            </a:xfrm>
            <a:prstGeom prst="rect">
              <a:avLst/>
            </a:prstGeom>
          </p:spPr>
        </p:pic>
        <p:sp>
          <p:nvSpPr>
            <p:cNvPr id="24" name="TextBox 23">
              <a:extLst>
                <a:ext uri="{FF2B5EF4-FFF2-40B4-BE49-F238E27FC236}">
                  <a16:creationId xmlns:a16="http://schemas.microsoft.com/office/drawing/2014/main" id="{970DEDDC-6F9E-CF99-8038-C58FDF77E47C}"/>
                </a:ext>
              </a:extLst>
            </p:cNvPr>
            <p:cNvSpPr txBox="1"/>
            <p:nvPr/>
          </p:nvSpPr>
          <p:spPr>
            <a:xfrm>
              <a:off x="2595678" y="4071739"/>
              <a:ext cx="1675237" cy="612155"/>
            </a:xfrm>
            <a:prstGeom prst="rect">
              <a:avLst/>
            </a:prstGeom>
            <a:noFill/>
          </p:spPr>
          <p:txBody>
            <a:bodyPr wrap="square" rtlCol="0">
              <a:spAutoFit/>
            </a:bodyPr>
            <a:lstStyle/>
            <a:p>
              <a:pPr algn="l">
                <a:lnSpc>
                  <a:spcPct val="150000"/>
                </a:lnSpc>
              </a:pPr>
              <a:r>
                <a:rPr lang="en-GB" sz="1200" b="0" i="0" u="none" strike="noStrike" baseline="0">
                  <a:solidFill>
                    <a:srgbClr val="262626"/>
                  </a:solidFill>
                  <a:latin typeface="Arial" panose="020B0604020202020204" pitchFamily="34" charset="0"/>
                  <a:cs typeface="Arial" panose="020B0604020202020204" pitchFamily="34" charset="0"/>
                </a:rPr>
                <a:t>Peachy Pink (</a:t>
              </a:r>
              <a:r>
                <a:rPr lang="en-GB" sz="1200">
                  <a:solidFill>
                    <a:srgbClr val="000000"/>
                  </a:solidFill>
                  <a:latin typeface="Arial" panose="020B0604020202020204" pitchFamily="34" charset="0"/>
                  <a:cs typeface="Arial" panose="020B0604020202020204" pitchFamily="34" charset="0"/>
                </a:rPr>
                <a:t>118399</a:t>
              </a:r>
              <a:r>
                <a:rPr lang="en-GB" sz="1200" b="0" i="0" u="none" strike="noStrike" baseline="0">
                  <a:solidFill>
                    <a:srgbClr val="000000"/>
                  </a:solidFill>
                  <a:latin typeface="Arial" panose="020B0604020202020204" pitchFamily="34" charset="0"/>
                  <a:cs typeface="Arial" panose="020B0604020202020204" pitchFamily="34" charset="0"/>
                </a:rPr>
                <a:t>)</a:t>
              </a:r>
              <a:endParaRPr lang="en-GB" sz="1200" b="0" i="0" u="none" strike="noStrike" baseline="0">
                <a:solidFill>
                  <a:srgbClr val="262626"/>
                </a:solidFill>
                <a:latin typeface="Arial" panose="020B0604020202020204" pitchFamily="34" charset="0"/>
                <a:cs typeface="Arial" panose="020B0604020202020204" pitchFamily="34" charset="0"/>
              </a:endParaRPr>
            </a:p>
            <a:p>
              <a:pPr algn="l">
                <a:lnSpc>
                  <a:spcPct val="150000"/>
                </a:lnSpc>
              </a:pPr>
              <a:r>
                <a:rPr lang="en-GB" sz="1200">
                  <a:solidFill>
                    <a:srgbClr val="262626"/>
                  </a:solidFill>
                  <a:latin typeface="Arial" panose="020B0604020202020204" pitchFamily="34" charset="0"/>
                  <a:cs typeface="Arial" panose="020B0604020202020204" pitchFamily="34" charset="0"/>
                </a:rPr>
                <a:t>Fresh Coral </a:t>
              </a:r>
              <a:r>
                <a:rPr lang="en-GB" sz="1200" b="0" i="0" u="none" strike="noStrike" baseline="0">
                  <a:solidFill>
                    <a:srgbClr val="262626"/>
                  </a:solidFill>
                  <a:latin typeface="Arial" panose="020B0604020202020204" pitchFamily="34" charset="0"/>
                  <a:cs typeface="Arial" panose="020B0604020202020204" pitchFamily="34" charset="0"/>
                </a:rPr>
                <a:t>(</a:t>
              </a:r>
              <a:r>
                <a:rPr lang="en-GB" sz="1200" b="0" i="0" u="none" strike="noStrike" baseline="0">
                  <a:solidFill>
                    <a:srgbClr val="000000"/>
                  </a:solidFill>
                  <a:latin typeface="Arial" panose="020B0604020202020204" pitchFamily="34" charset="0"/>
                  <a:cs typeface="Arial" panose="020B0604020202020204" pitchFamily="34" charset="0"/>
                </a:rPr>
                <a:t>118400)</a:t>
              </a:r>
              <a:endParaRPr lang="en-GB" sz="1200" b="0" i="0" u="none" strike="noStrike" baseline="0">
                <a:solidFill>
                  <a:srgbClr val="262626"/>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32B7EDA5-8338-1423-921A-60384CB31CD2}"/>
                </a:ext>
              </a:extLst>
            </p:cNvPr>
            <p:cNvSpPr txBox="1"/>
            <p:nvPr/>
          </p:nvSpPr>
          <p:spPr>
            <a:xfrm>
              <a:off x="4644420" y="4071739"/>
              <a:ext cx="1763410" cy="612155"/>
            </a:xfrm>
            <a:prstGeom prst="rect">
              <a:avLst/>
            </a:prstGeom>
            <a:noFill/>
          </p:spPr>
          <p:txBody>
            <a:bodyPr wrap="square">
              <a:spAutoFit/>
            </a:bodyPr>
            <a:lstStyle/>
            <a:p>
              <a:pPr algn="l">
                <a:lnSpc>
                  <a:spcPct val="150000"/>
                </a:lnSpc>
              </a:pPr>
              <a:r>
                <a:rPr lang="en-GB" sz="1200">
                  <a:solidFill>
                    <a:srgbClr val="262626"/>
                  </a:solidFill>
                  <a:latin typeface="Arial" panose="020B0604020202020204" pitchFamily="34" charset="0"/>
                  <a:cs typeface="Arial" panose="020B0604020202020204" pitchFamily="34" charset="0"/>
                </a:rPr>
                <a:t>Soft Rose</a:t>
              </a:r>
              <a:r>
                <a:rPr lang="en-GB" sz="1200" b="0" i="0" u="none" strike="noStrike" baseline="0">
                  <a:solidFill>
                    <a:srgbClr val="262626"/>
                  </a:solidFill>
                  <a:latin typeface="Arial" panose="020B0604020202020204" pitchFamily="34" charset="0"/>
                  <a:cs typeface="Arial" panose="020B0604020202020204" pitchFamily="34" charset="0"/>
                </a:rPr>
                <a:t> (</a:t>
              </a:r>
              <a:r>
                <a:rPr lang="en-GB" sz="1200" b="0" i="0" u="none" strike="noStrike" baseline="0">
                  <a:solidFill>
                    <a:srgbClr val="000000"/>
                  </a:solidFill>
                  <a:latin typeface="Arial" panose="020B0604020202020204" pitchFamily="34" charset="0"/>
                  <a:cs typeface="Arial" panose="020B0604020202020204" pitchFamily="34" charset="0"/>
                </a:rPr>
                <a:t>118401)</a:t>
              </a:r>
              <a:endParaRPr lang="en-GB" sz="1200" b="0" i="0" u="none" strike="noStrike" baseline="0">
                <a:solidFill>
                  <a:srgbClr val="262626"/>
                </a:solidFill>
                <a:latin typeface="Arial" panose="020B0604020202020204" pitchFamily="34" charset="0"/>
                <a:cs typeface="Arial" panose="020B0604020202020204" pitchFamily="34" charset="0"/>
              </a:endParaRPr>
            </a:p>
            <a:p>
              <a:pPr algn="l">
                <a:lnSpc>
                  <a:spcPct val="150000"/>
                </a:lnSpc>
              </a:pPr>
              <a:r>
                <a:rPr lang="en-GB" sz="1200">
                  <a:solidFill>
                    <a:srgbClr val="262626"/>
                  </a:solidFill>
                  <a:latin typeface="Arial" panose="020B0604020202020204" pitchFamily="34" charset="0"/>
                  <a:cs typeface="Arial" panose="020B0604020202020204" pitchFamily="34" charset="0"/>
                </a:rPr>
                <a:t>Sweet Pink</a:t>
              </a:r>
              <a:r>
                <a:rPr lang="en-GB" sz="1200" b="0" i="0" u="none" strike="noStrike" baseline="0">
                  <a:solidFill>
                    <a:srgbClr val="262626"/>
                  </a:solidFill>
                  <a:latin typeface="Arial" panose="020B0604020202020204" pitchFamily="34" charset="0"/>
                  <a:cs typeface="Arial" panose="020B0604020202020204" pitchFamily="34" charset="0"/>
                </a:rPr>
                <a:t> (</a:t>
              </a:r>
              <a:r>
                <a:rPr lang="en-GB" sz="1200" b="0" i="0" u="none" strike="noStrike" baseline="0">
                  <a:solidFill>
                    <a:srgbClr val="000000"/>
                  </a:solidFill>
                  <a:latin typeface="Arial" panose="020B0604020202020204" pitchFamily="34" charset="0"/>
                  <a:cs typeface="Arial" panose="020B0604020202020204" pitchFamily="34" charset="0"/>
                </a:rPr>
                <a:t>118402)</a:t>
              </a:r>
              <a:endParaRPr lang="en-GB" sz="1200" b="0" i="0" u="none" strike="noStrike" baseline="0">
                <a:solidFill>
                  <a:srgbClr val="262626"/>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27CA44A2-5C55-1CBD-EE5C-EE75012F0444}"/>
                </a:ext>
              </a:extLst>
            </p:cNvPr>
            <p:cNvSpPr txBox="1"/>
            <p:nvPr/>
          </p:nvSpPr>
          <p:spPr>
            <a:xfrm>
              <a:off x="2334332" y="3742050"/>
              <a:ext cx="4822902" cy="276999"/>
            </a:xfrm>
            <a:prstGeom prst="rect">
              <a:avLst/>
            </a:prstGeom>
            <a:noFill/>
          </p:spPr>
          <p:txBody>
            <a:bodyPr wrap="square">
              <a:spAutoFit/>
            </a:bodyPr>
            <a:lstStyle/>
            <a:p>
              <a:r>
                <a:rPr lang="en-US" sz="1200" b="1">
                  <a:solidFill>
                    <a:srgbClr val="000000"/>
                  </a:solidFill>
                  <a:latin typeface="Arial"/>
                  <a:cs typeface="Arial"/>
                </a:rPr>
                <a:t>ARTISTRY SIGNATURE COLOR Blush - 3g</a:t>
              </a:r>
              <a:endParaRPr lang="en-US" sz="1200" b="1">
                <a:solidFill>
                  <a:srgbClr val="000000"/>
                </a:solidFill>
                <a:latin typeface="Arial"/>
                <a:ea typeface="+mn-lt"/>
                <a:cs typeface="Arial"/>
              </a:endParaRPr>
            </a:p>
          </p:txBody>
        </p:sp>
      </p:grpSp>
      <p:pic>
        <p:nvPicPr>
          <p:cNvPr id="41" name="Picture 4">
            <a:extLst>
              <a:ext uri="{FF2B5EF4-FFF2-40B4-BE49-F238E27FC236}">
                <a16:creationId xmlns:a16="http://schemas.microsoft.com/office/drawing/2014/main" id="{63559DC9-10A8-6660-ECD9-45767332CA8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053" t="18228" r="6781" b="17516"/>
          <a:stretch/>
        </p:blipFill>
        <p:spPr bwMode="auto">
          <a:xfrm>
            <a:off x="771692" y="4286065"/>
            <a:ext cx="867422" cy="64685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E5109983-CDF0-E7F3-C0E3-E3C97C9BA3BC}"/>
              </a:ext>
            </a:extLst>
          </p:cNvPr>
          <p:cNvSpPr txBox="1"/>
          <p:nvPr/>
        </p:nvSpPr>
        <p:spPr>
          <a:xfrm>
            <a:off x="2203377" y="1571192"/>
            <a:ext cx="4530382" cy="1231106"/>
          </a:xfrm>
          <a:prstGeom prst="rect">
            <a:avLst/>
          </a:prstGeom>
          <a:noFill/>
        </p:spPr>
        <p:txBody>
          <a:bodyPr wrap="square" rtlCol="0">
            <a:spAutoFit/>
          </a:bodyPr>
          <a:lstStyle/>
          <a:p>
            <a:r>
              <a:rPr lang="en-US" sz="1200" b="1">
                <a:solidFill>
                  <a:srgbClr val="000000"/>
                </a:solidFill>
                <a:latin typeface="Arial"/>
                <a:cs typeface="Arial"/>
              </a:rPr>
              <a:t>ARTISTRY </a:t>
            </a:r>
            <a:r>
              <a:rPr lang="en-US" sz="1200" b="1">
                <a:latin typeface="Arial" panose="020B0604020202020204" pitchFamily="34" charset="0"/>
                <a:cs typeface="Arial" panose="020B0604020202020204" pitchFamily="34" charset="0"/>
              </a:rPr>
              <a:t>SIGNATURE COLOR Eye Shadow Quad </a:t>
            </a:r>
          </a:p>
          <a:p>
            <a:pPr marL="171450" indent="-171450">
              <a:buFont typeface="Arial" panose="020B0604020202020204" pitchFamily="34" charset="0"/>
              <a:buChar char="•"/>
            </a:pPr>
            <a:r>
              <a:rPr lang="en-GB" sz="1200" b="0" i="0" u="none" strike="noStrike" baseline="0">
                <a:solidFill>
                  <a:srgbClr val="262626"/>
                </a:solidFill>
                <a:latin typeface="HelveticaNeueLTStd-Cn"/>
              </a:rPr>
              <a:t>Smoky (</a:t>
            </a:r>
            <a:r>
              <a:rPr lang="en-GB" sz="1200" b="0" i="0" u="none" strike="noStrike" baseline="0">
                <a:solidFill>
                  <a:srgbClr val="000000"/>
                </a:solidFill>
                <a:latin typeface="HelveticaNeueLTStd-BdCn-SC700"/>
              </a:rPr>
              <a:t>118393)</a:t>
            </a:r>
            <a:r>
              <a:rPr lang="en-GB" sz="1200" b="0" i="0" u="none" strike="noStrike" baseline="0">
                <a:solidFill>
                  <a:srgbClr val="262626"/>
                </a:solidFill>
                <a:latin typeface="HelveticaNeueLTStd-Cn"/>
              </a:rPr>
              <a:t> </a:t>
            </a:r>
          </a:p>
          <a:p>
            <a:pPr marL="171450" indent="-171450">
              <a:buFont typeface="Arial" panose="020B0604020202020204" pitchFamily="34" charset="0"/>
              <a:buChar char="•"/>
            </a:pPr>
            <a:r>
              <a:rPr lang="en-GB" sz="1200" b="0" i="0" u="none" strike="noStrike" baseline="0">
                <a:solidFill>
                  <a:srgbClr val="262626"/>
                </a:solidFill>
                <a:latin typeface="HelveticaNeueLTStd-Cn"/>
              </a:rPr>
              <a:t>Spice Bronze (</a:t>
            </a:r>
            <a:r>
              <a:rPr lang="en-GB" sz="1200" b="0" i="0" u="none" strike="noStrike" baseline="0">
                <a:solidFill>
                  <a:srgbClr val="000000"/>
                </a:solidFill>
                <a:latin typeface="HelveticaNeueLTStd-BdCn-SC700"/>
              </a:rPr>
              <a:t>118395)</a:t>
            </a:r>
            <a:endParaRPr lang="en-GB" sz="1200" b="0" i="0" u="none" strike="noStrike" baseline="0">
              <a:solidFill>
                <a:srgbClr val="262626"/>
              </a:solidFill>
              <a:latin typeface="HelveticaNeueLTStd-Cn"/>
            </a:endParaRPr>
          </a:p>
          <a:p>
            <a:pPr marL="171450" indent="-171450">
              <a:buFont typeface="Arial" panose="020B0604020202020204" pitchFamily="34" charset="0"/>
              <a:buChar char="•"/>
            </a:pPr>
            <a:r>
              <a:rPr lang="en-GB" sz="1200" b="0" i="0" u="none" strike="noStrike" baseline="0" err="1">
                <a:solidFill>
                  <a:srgbClr val="262626"/>
                </a:solidFill>
                <a:latin typeface="HelveticaNeueLTStd-Cn"/>
              </a:rPr>
              <a:t>Plumberry</a:t>
            </a:r>
            <a:r>
              <a:rPr lang="en-GB" sz="1200" b="0" i="0" u="none" strike="noStrike" baseline="0">
                <a:solidFill>
                  <a:srgbClr val="262626"/>
                </a:solidFill>
                <a:latin typeface="HelveticaNeueLTStd-Cn"/>
              </a:rPr>
              <a:t> (</a:t>
            </a:r>
            <a:r>
              <a:rPr lang="en-GB" sz="1200" b="0" i="0" u="none" strike="noStrike" baseline="0">
                <a:solidFill>
                  <a:srgbClr val="000000"/>
                </a:solidFill>
                <a:latin typeface="HelveticaNeueLTStd-BdCn-SC700"/>
              </a:rPr>
              <a:t>118397)</a:t>
            </a:r>
            <a:endParaRPr lang="en-GB" sz="1200" b="0" i="0" u="none" strike="noStrike" baseline="0">
              <a:solidFill>
                <a:srgbClr val="262626"/>
              </a:solidFill>
              <a:latin typeface="HelveticaNeueLTStd-Cn"/>
            </a:endParaRPr>
          </a:p>
          <a:p>
            <a:pPr marL="171450" indent="-171450">
              <a:buFont typeface="Arial" panose="020B0604020202020204" pitchFamily="34" charset="0"/>
              <a:buChar char="•"/>
            </a:pPr>
            <a:r>
              <a:rPr lang="en-GB" sz="1200" b="0" i="0" u="none" strike="noStrike" baseline="0">
                <a:solidFill>
                  <a:srgbClr val="262626"/>
                </a:solidFill>
                <a:latin typeface="HelveticaNeueLTStd-Cn"/>
              </a:rPr>
              <a:t>Natural Glow (</a:t>
            </a:r>
            <a:r>
              <a:rPr lang="en-GB" sz="1200" b="0" i="0" u="none" strike="noStrike" baseline="0">
                <a:solidFill>
                  <a:srgbClr val="000000"/>
                </a:solidFill>
                <a:latin typeface="HelveticaNeueLTStd-BdCn-SC700"/>
              </a:rPr>
              <a:t>118394)</a:t>
            </a:r>
            <a:endParaRPr lang="en-GB" sz="1200" b="0" i="0" u="none" strike="noStrike" baseline="0">
              <a:solidFill>
                <a:srgbClr val="262626"/>
              </a:solidFill>
              <a:latin typeface="HelveticaNeueLTStd-Cn"/>
            </a:endParaRPr>
          </a:p>
          <a:p>
            <a:pPr marL="171450" indent="-171450">
              <a:buFont typeface="Arial" panose="020B0604020202020204" pitchFamily="34" charset="0"/>
              <a:buChar char="•"/>
            </a:pPr>
            <a:r>
              <a:rPr lang="en-GB" sz="1200" b="0" i="0" u="none" strike="noStrike" baseline="0">
                <a:solidFill>
                  <a:srgbClr val="262626"/>
                </a:solidFill>
                <a:latin typeface="HelveticaNeueLTStd-Cn"/>
              </a:rPr>
              <a:t>Pink Chocolate (</a:t>
            </a:r>
            <a:r>
              <a:rPr lang="en-GB" sz="1200" b="0" i="0" u="none" strike="noStrike" baseline="0">
                <a:solidFill>
                  <a:srgbClr val="000000"/>
                </a:solidFill>
                <a:latin typeface="HelveticaNeueLTStd-BdCn-SC700"/>
              </a:rPr>
              <a:t>118396)</a:t>
            </a:r>
            <a:endParaRPr lang="en-GB" sz="1200" b="0" i="0" u="none" strike="noStrike" baseline="0">
              <a:solidFill>
                <a:srgbClr val="262626"/>
              </a:solidFill>
              <a:latin typeface="HelveticaNeueLTStd-Cn"/>
            </a:endParaRPr>
          </a:p>
        </p:txBody>
      </p:sp>
      <p:pic>
        <p:nvPicPr>
          <p:cNvPr id="56" name="Picture 14">
            <a:extLst>
              <a:ext uri="{FF2B5EF4-FFF2-40B4-BE49-F238E27FC236}">
                <a16:creationId xmlns:a16="http://schemas.microsoft.com/office/drawing/2014/main" id="{F8DCD16F-B7B4-8FF5-C960-9A00068AB041}"/>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7167" b="90000" l="10000" r="93300">
                        <a14:foregroundMark x1="28300" y1="7167" x2="9800" y2="36500"/>
                        <a14:foregroundMark x1="9800" y1="36500" x2="30600" y2="8833"/>
                        <a14:foregroundMark x1="30600" y1="8833" x2="29600" y2="7833"/>
                        <a14:foregroundMark x1="37500" y1="9833" x2="40500" y2="9167"/>
                        <a14:foregroundMark x1="70300" y1="6167" x2="93800" y2="30833"/>
                        <a14:foregroundMark x1="93800" y1="30833" x2="68300" y2="18167"/>
                        <a14:foregroundMark x1="68300" y1="18167" x2="70100" y2="7333"/>
                        <a14:foregroundMark x1="41200" y1="12833" x2="39800" y2="16333"/>
                        <a14:foregroundMark x1="48400" y1="29833" x2="49800" y2="33000"/>
                        <a14:foregroundMark x1="93000" y1="9667" x2="93300" y2="12833"/>
                        <a14:foregroundMark x1="23300" y1="55000" x2="39200" y2="58333"/>
                        <a14:foregroundMark x1="33000" y1="79000" x2="38100" y2="82667"/>
                        <a14:foregroundMark x1="38100" y1="74333" x2="27600" y2="77333"/>
                        <a14:foregroundMark x1="40300" y1="75333" x2="40700" y2="69333"/>
                        <a14:foregroundMark x1="23900" y1="30333" x2="24800" y2="30500"/>
                        <a14:foregroundMark x1="54300" y1="52667" x2="78000" y2="66833"/>
                        <a14:foregroundMark x1="78000" y1="66833" x2="55900" y2="88000"/>
                        <a14:foregroundMark x1="55900" y1="88000" x2="59500"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350221" y="1614951"/>
            <a:ext cx="1905978" cy="11435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DC23ACA-3E67-F370-D0A2-B448596DBD8D}"/>
              </a:ext>
            </a:extLst>
          </p:cNvPr>
          <p:cNvSpPr txBox="1"/>
          <p:nvPr/>
        </p:nvSpPr>
        <p:spPr>
          <a:xfrm>
            <a:off x="2211595" y="2940724"/>
            <a:ext cx="4530382" cy="2123658"/>
          </a:xfrm>
          <a:prstGeom prst="rect">
            <a:avLst/>
          </a:prstGeom>
          <a:noFill/>
        </p:spPr>
        <p:txBody>
          <a:bodyPr wrap="square" lIns="91440" tIns="45720" rIns="91440" bIns="45720" rtlCol="0" anchor="t">
            <a:spAutoFit/>
          </a:bodyPr>
          <a:lstStyle/>
          <a:p>
            <a:r>
              <a:rPr lang="en-US" sz="1200" b="1">
                <a:solidFill>
                  <a:srgbClr val="000000"/>
                </a:solidFill>
                <a:latin typeface="Arial"/>
                <a:cs typeface="Arial"/>
              </a:rPr>
              <a:t>ARTISTRY SIGNATURE COLOR </a:t>
            </a:r>
          </a:p>
          <a:p>
            <a:r>
              <a:rPr lang="en-US" sz="1200" b="1">
                <a:solidFill>
                  <a:srgbClr val="000000"/>
                </a:solidFill>
                <a:latin typeface="Arial"/>
                <a:cs typeface="Arial"/>
              </a:rPr>
              <a:t>Longwearing Liquid Liner 3.5ml – Black </a:t>
            </a:r>
            <a:r>
              <a:rPr lang="en-US" sz="1200" b="1" i="0" u="none" strike="noStrike" baseline="0">
                <a:solidFill>
                  <a:srgbClr val="000000"/>
                </a:solidFill>
                <a:latin typeface="Arial"/>
                <a:cs typeface="Arial"/>
              </a:rPr>
              <a:t>(</a:t>
            </a:r>
            <a:r>
              <a:rPr lang="en-US" sz="1200" b="1">
                <a:solidFill>
                  <a:srgbClr val="000000"/>
                </a:solidFill>
                <a:latin typeface="Arial"/>
                <a:cs typeface="Arial"/>
              </a:rPr>
              <a:t>120471</a:t>
            </a:r>
            <a:r>
              <a:rPr lang="en-US" sz="1200" b="1" i="0" u="none" strike="noStrike" baseline="0">
                <a:solidFill>
                  <a:srgbClr val="000000"/>
                </a:solidFill>
                <a:latin typeface="Arial"/>
                <a:cs typeface="Arial"/>
              </a:rPr>
              <a:t>)</a:t>
            </a:r>
            <a:r>
              <a:rPr lang="en-US" sz="1200" b="1">
                <a:solidFill>
                  <a:srgbClr val="000000"/>
                </a:solidFill>
                <a:latin typeface="Arial"/>
                <a:cs typeface="Arial"/>
              </a:rPr>
              <a:t> </a:t>
            </a:r>
            <a:endParaRPr lang="en-US" sz="1200" b="0" i="0" u="none" strike="noStrike" baseline="0">
              <a:solidFill>
                <a:srgbClr val="000000"/>
              </a:solidFill>
              <a:latin typeface="Arial"/>
              <a:cs typeface="Arial"/>
            </a:endParaRPr>
          </a:p>
          <a:p>
            <a:endParaRPr lang="en-US" sz="1200" b="1" i="0" u="none" strike="noStrike" baseline="0">
              <a:solidFill>
                <a:srgbClr val="000000"/>
              </a:solidFill>
              <a:latin typeface="Arial"/>
              <a:cs typeface="Arial"/>
            </a:endParaRPr>
          </a:p>
          <a:p>
            <a:r>
              <a:rPr lang="en-US" sz="1200" b="1">
                <a:solidFill>
                  <a:srgbClr val="000000"/>
                </a:solidFill>
                <a:latin typeface="Arial"/>
                <a:cs typeface="Arial"/>
              </a:rPr>
              <a:t>ARTISTRY Automatic Eyebrow Pencil Holder &amp;</a:t>
            </a:r>
          </a:p>
          <a:p>
            <a:r>
              <a:rPr lang="en-US" sz="1200" b="1">
                <a:solidFill>
                  <a:srgbClr val="000000"/>
                </a:solidFill>
                <a:latin typeface="Arial"/>
                <a:cs typeface="Arial"/>
              </a:rPr>
              <a:t> Groomer (</a:t>
            </a:r>
            <a:r>
              <a:rPr lang="en-US" sz="1200" b="1">
                <a:solidFill>
                  <a:srgbClr val="000000"/>
                </a:solidFill>
                <a:latin typeface="Arial"/>
                <a:ea typeface="+mn-lt"/>
                <a:cs typeface="Arial"/>
              </a:rPr>
              <a:t>112145)</a:t>
            </a:r>
          </a:p>
          <a:p>
            <a:endParaRPr lang="en-US" sz="1200" b="1">
              <a:solidFill>
                <a:srgbClr val="000000"/>
              </a:solidFill>
              <a:highlight>
                <a:srgbClr val="FFFFFF"/>
              </a:highlight>
              <a:latin typeface="Arial"/>
              <a:ea typeface="+mn-lt"/>
              <a:cs typeface="Arial"/>
            </a:endParaRPr>
          </a:p>
          <a:p>
            <a:r>
              <a:rPr lang="en-US" sz="1200" b="1">
                <a:latin typeface="Arial" panose="020B0604020202020204" pitchFamily="34" charset="0"/>
                <a:cs typeface="Arial" panose="020B0604020202020204" pitchFamily="34" charset="0"/>
              </a:rPr>
              <a:t>ARTISTRY STUDIO NYC Edition </a:t>
            </a:r>
          </a:p>
          <a:p>
            <a:r>
              <a:rPr lang="en-US" sz="1200" b="1">
                <a:latin typeface="Arial" panose="020B0604020202020204" pitchFamily="34" charset="0"/>
                <a:cs typeface="Arial" panose="020B0604020202020204" pitchFamily="34" charset="0"/>
              </a:rPr>
              <a:t>Lash Boosting  3-In-1 Mascara - 7ml (</a:t>
            </a:r>
            <a:r>
              <a:rPr lang="en-GB" sz="1200" b="1">
                <a:latin typeface="Arial" panose="020B0604020202020204" pitchFamily="34" charset="0"/>
                <a:cs typeface="Arial" panose="020B0604020202020204" pitchFamily="34" charset="0"/>
              </a:rPr>
              <a:t>120872)</a:t>
            </a:r>
            <a:endParaRPr lang="en-US" sz="1200" b="1">
              <a:latin typeface="Arial" panose="020B0604020202020204" pitchFamily="34" charset="0"/>
              <a:cs typeface="Arial" panose="020B0604020202020204" pitchFamily="34" charset="0"/>
            </a:endParaRPr>
          </a:p>
          <a:p>
            <a:endParaRPr lang="en-US" sz="1200" b="1">
              <a:solidFill>
                <a:srgbClr val="000000"/>
              </a:solidFill>
              <a:latin typeface="Arial"/>
              <a:cs typeface="Arial"/>
            </a:endParaRPr>
          </a:p>
          <a:p>
            <a:r>
              <a:rPr lang="en-US" sz="1200" b="1">
                <a:solidFill>
                  <a:srgbClr val="000000"/>
                </a:solidFill>
                <a:latin typeface="Arial"/>
                <a:cs typeface="Arial"/>
              </a:rPr>
              <a:t>ARTISTRY EXACT FIT Pressed Powder – </a:t>
            </a:r>
          </a:p>
          <a:p>
            <a:r>
              <a:rPr lang="en-US" sz="1200" b="1">
                <a:solidFill>
                  <a:srgbClr val="000000"/>
                </a:solidFill>
                <a:latin typeface="Arial"/>
                <a:cs typeface="Arial"/>
              </a:rPr>
              <a:t>Translucent 13g (</a:t>
            </a:r>
            <a:r>
              <a:rPr lang="en-US" sz="1200" b="1">
                <a:solidFill>
                  <a:srgbClr val="000000"/>
                </a:solidFill>
                <a:latin typeface="Arial"/>
                <a:ea typeface="+mn-lt"/>
                <a:cs typeface="Arial"/>
              </a:rPr>
              <a:t>116744)</a:t>
            </a:r>
          </a:p>
        </p:txBody>
      </p:sp>
      <p:pic>
        <p:nvPicPr>
          <p:cNvPr id="8" name="Picture 7">
            <a:extLst>
              <a:ext uri="{FF2B5EF4-FFF2-40B4-BE49-F238E27FC236}">
                <a16:creationId xmlns:a16="http://schemas.microsoft.com/office/drawing/2014/main" id="{95956834-265D-D22B-6288-D1BDA26A30A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796" b="91020" l="9796" r="89796">
                        <a14:foregroundMark x1="56327" y1="91020" x2="56327" y2="91020"/>
                        <a14:foregroundMark x1="44082" y1="59184" x2="34694" y2="80000"/>
                        <a14:foregroundMark x1="34694" y1="80000" x2="49796" y2="65714"/>
                        <a14:foregroundMark x1="49796" y1="65714" x2="45714" y2="59592"/>
                        <a14:foregroundMark x1="42857" y1="80000" x2="44898" y2="85306"/>
                        <a14:foregroundMark x1="42041" y1="77959" x2="40000" y2="85306"/>
                      </a14:backgroundRemoval>
                    </a14:imgEffect>
                  </a14:imgLayer>
                </a14:imgProps>
              </a:ext>
            </a:extLst>
          </a:blip>
          <a:srcRect l="28675" r="23461"/>
          <a:stretch/>
        </p:blipFill>
        <p:spPr>
          <a:xfrm>
            <a:off x="656361" y="3088308"/>
            <a:ext cx="542454" cy="1133326"/>
          </a:xfrm>
          <a:prstGeom prst="rect">
            <a:avLst/>
          </a:prstGeom>
        </p:spPr>
      </p:pic>
      <p:pic>
        <p:nvPicPr>
          <p:cNvPr id="9" name="Picture 2">
            <a:extLst>
              <a:ext uri="{FF2B5EF4-FFF2-40B4-BE49-F238E27FC236}">
                <a16:creationId xmlns:a16="http://schemas.microsoft.com/office/drawing/2014/main" id="{EB3DB9A4-878C-D8F4-7F28-57A88CAB58EB}"/>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foregroundMark x1="44558" y1="10374" x2="44558" y2="32143"/>
                        <a14:foregroundMark x1="53231" y1="18197" x2="53401" y2="18367"/>
                        <a14:foregroundMark x1="52211" y1="18197" x2="52381" y2="19898"/>
                        <a14:foregroundMark x1="53401" y1="16327" x2="52211" y2="31463"/>
                        <a14:foregroundMark x1="46088" y1="68878" x2="45578" y2="71769"/>
                      </a14:backgroundRemoval>
                    </a14:imgEffect>
                  </a14:imgLayer>
                </a14:imgProps>
              </a:ext>
              <a:ext uri="{28A0092B-C50C-407E-A947-70E740481C1C}">
                <a14:useLocalDpi xmlns:a14="http://schemas.microsoft.com/office/drawing/2010/main" val="0"/>
              </a:ext>
            </a:extLst>
          </a:blip>
          <a:srcRect l="28983" r="32091"/>
          <a:stretch/>
        </p:blipFill>
        <p:spPr bwMode="auto">
          <a:xfrm>
            <a:off x="1022239" y="3013930"/>
            <a:ext cx="475452" cy="12214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57DFFF1-D78A-F3B8-C44A-D815DA444975}"/>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8333" b="89966" l="9864" r="89966">
                        <a14:foregroundMark x1="44558" y1="36054" x2="45831" y2="60162"/>
                        <a14:foregroundMark x1="47077" y1="56633" x2="46939" y2="35374"/>
                        <a14:foregroundMark x1="54509" y1="78044" x2="55782" y2="83844"/>
                        <a14:foregroundMark x1="55782" y1="83844" x2="56803" y2="73299"/>
                        <a14:foregroundMark x1="56803" y1="73299" x2="55952" y2="80442"/>
                        <a14:foregroundMark x1="61395" y1="78061" x2="54509" y2="87570"/>
                        <a14:foregroundMark x1="54509" y1="87811" x2="58844" y2="85884"/>
                        <a14:foregroundMark x1="41327" y1="48129" x2="43537" y2="59524"/>
                        <a14:foregroundMark x1="43537" y1="59524" x2="37755" y2="87925"/>
                        <a14:foregroundMark x1="37755" y1="87925" x2="45831" y2="65222"/>
                        <a14:foregroundMark x1="45831" y1="64111" x2="36735" y2="78912"/>
                        <a14:foregroundMark x1="36735" y1="78912" x2="42347" y2="54932"/>
                        <a14:foregroundMark x1="42347" y1="54932" x2="43878" y2="63605"/>
                        <a14:foregroundMark x1="43878" y1="63605" x2="43197" y2="64796"/>
                        <a14:foregroundMark x1="39116" y1="45068" x2="42687" y2="40816"/>
                        <a14:foregroundMark x1="38946" y1="47279" x2="38776" y2="57823"/>
                        <a14:foregroundMark x1="38776" y1="57823" x2="39116" y2="59354"/>
                        <a14:foregroundMark x1="60374" y1="61565" x2="61565" y2="64796"/>
                        <a14:foregroundMark x1="59014" y1="58673" x2="62245" y2="60884"/>
                        <a14:foregroundMark x1="60884" y1="64796" x2="62075" y2="68537"/>
                        <a14:foregroundMark x1="62925" y1="68367" x2="62925" y2="68367"/>
                        <a14:foregroundMark x1="61905" y1="67857" x2="62415" y2="80612"/>
                        <a14:foregroundMark x1="62415" y1="80612" x2="62925" y2="71429"/>
                        <a14:foregroundMark x1="62925" y1="71429" x2="62925" y2="71259"/>
                        <a14:foregroundMark x1="56122" y1="11905" x2="54592" y2="24320"/>
                        <a14:foregroundMark x1="54592" y1="24320" x2="56973" y2="15306"/>
                        <a14:foregroundMark x1="56973" y1="15306" x2="56973" y2="15306"/>
                        <a14:foregroundMark x1="56463" y1="8333" x2="56633" y2="9524"/>
                        <a14:backgroundMark x1="50170" y1="56633" x2="50170" y2="93367"/>
                      </a14:backgroundRemoval>
                    </a14:imgEffect>
                  </a14:imgLayer>
                </a14:imgProps>
              </a:ext>
            </a:extLst>
          </a:blip>
          <a:srcRect l="30928" r="34971"/>
          <a:stretch/>
        </p:blipFill>
        <p:spPr>
          <a:xfrm>
            <a:off x="1423438" y="3208221"/>
            <a:ext cx="367554" cy="107784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389094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C1FA6B7-E0D8-9718-F9D9-14F60DF8F2BC}"/>
              </a:ext>
            </a:extLst>
          </p:cNvPr>
          <p:cNvSpPr/>
          <p:nvPr/>
        </p:nvSpPr>
        <p:spPr>
          <a:xfrm>
            <a:off x="6143946" y="1071848"/>
            <a:ext cx="2664602" cy="21698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Remarks</a:t>
            </a:r>
          </a:p>
        </p:txBody>
      </p:sp>
      <p:sp>
        <p:nvSpPr>
          <p:cNvPr id="30" name="Rectangle 29">
            <a:extLst>
              <a:ext uri="{FF2B5EF4-FFF2-40B4-BE49-F238E27FC236}">
                <a16:creationId xmlns:a16="http://schemas.microsoft.com/office/drawing/2014/main" id="{5444B9F3-3BC3-0F9B-CF00-18B0737E8BC4}"/>
              </a:ext>
            </a:extLst>
          </p:cNvPr>
          <p:cNvSpPr/>
          <p:nvPr/>
        </p:nvSpPr>
        <p:spPr>
          <a:xfrm>
            <a:off x="335452" y="1076760"/>
            <a:ext cx="5757126" cy="21698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Product</a:t>
            </a:r>
          </a:p>
        </p:txBody>
      </p:sp>
      <p:sp>
        <p:nvSpPr>
          <p:cNvPr id="31" name="Rectangle 30">
            <a:extLst>
              <a:ext uri="{FF2B5EF4-FFF2-40B4-BE49-F238E27FC236}">
                <a16:creationId xmlns:a16="http://schemas.microsoft.com/office/drawing/2014/main" id="{2DA40673-A601-F647-60A9-C6ED47AD6BA6}"/>
              </a:ext>
            </a:extLst>
          </p:cNvPr>
          <p:cNvSpPr/>
          <p:nvPr/>
        </p:nvSpPr>
        <p:spPr>
          <a:xfrm>
            <a:off x="165306" y="272508"/>
            <a:ext cx="8783339" cy="3924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Products </a:t>
            </a:r>
            <a:r>
              <a:rPr kumimoji="0" lang="en-MY"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No Longer Available</a:t>
            </a:r>
            <a:endPar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35367AEB-B7B3-62B8-7366-B14366A07C35}"/>
              </a:ext>
            </a:extLst>
          </p:cNvPr>
          <p:cNvSpPr txBox="1"/>
          <p:nvPr/>
        </p:nvSpPr>
        <p:spPr>
          <a:xfrm>
            <a:off x="265365" y="715524"/>
            <a:ext cx="7586629" cy="30777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Please be aware that the following products are </a:t>
            </a:r>
            <a:r>
              <a:rPr kumimoji="0" lang="en-MY"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 Longer Available (NLA):</a:t>
            </a:r>
          </a:p>
        </p:txBody>
      </p:sp>
      <p:grpSp>
        <p:nvGrpSpPr>
          <p:cNvPr id="40" name="Group 39">
            <a:extLst>
              <a:ext uri="{FF2B5EF4-FFF2-40B4-BE49-F238E27FC236}">
                <a16:creationId xmlns:a16="http://schemas.microsoft.com/office/drawing/2014/main" id="{FAA263A6-8275-039E-875C-D4EAA14563A2}"/>
              </a:ext>
            </a:extLst>
          </p:cNvPr>
          <p:cNvGrpSpPr/>
          <p:nvPr/>
        </p:nvGrpSpPr>
        <p:grpSpPr>
          <a:xfrm>
            <a:off x="351850" y="1438549"/>
            <a:ext cx="8480678" cy="3053299"/>
            <a:chOff x="351850" y="1347208"/>
            <a:chExt cx="8480678" cy="3053299"/>
          </a:xfrm>
        </p:grpSpPr>
        <p:sp>
          <p:nvSpPr>
            <p:cNvPr id="41" name="Rectangle 40">
              <a:extLst>
                <a:ext uri="{FF2B5EF4-FFF2-40B4-BE49-F238E27FC236}">
                  <a16:creationId xmlns:a16="http://schemas.microsoft.com/office/drawing/2014/main" id="{15F475FC-AE3E-B55F-A1EA-31EE3B26C3B3}"/>
                </a:ext>
              </a:extLst>
            </p:cNvPr>
            <p:cNvSpPr/>
            <p:nvPr/>
          </p:nvSpPr>
          <p:spPr>
            <a:xfrm>
              <a:off x="351850" y="1347209"/>
              <a:ext cx="5740728" cy="30532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28461C16-ADD4-A131-DD51-F3E459E22290}"/>
                </a:ext>
              </a:extLst>
            </p:cNvPr>
            <p:cNvSpPr txBox="1"/>
            <p:nvPr/>
          </p:nvSpPr>
          <p:spPr>
            <a:xfrm>
              <a:off x="2799079" y="1565306"/>
              <a:ext cx="3181514" cy="2835200"/>
            </a:xfrm>
            <a:prstGeom prst="rect">
              <a:avLst/>
            </a:prstGeom>
            <a:noFill/>
          </p:spPr>
          <p:txBody>
            <a:bodyPr wrap="square" lIns="91440" tIns="45720" rIns="91440" bIns="45720" rtlCol="0" anchor="t">
              <a:spAutoFit/>
            </a:bodyPr>
            <a:lstStyle/>
            <a:p>
              <a:pPr>
                <a:defRPr/>
              </a:pPr>
              <a:r>
                <a:rPr lang="en-US" sz="1400" b="1">
                  <a:latin typeface="Arial"/>
                  <a:cs typeface="Arial"/>
                </a:rPr>
                <a:t>GLISTER </a:t>
              </a:r>
              <a:endParaRPr lang="en-US" sz="1400" b="1">
                <a:solidFill>
                  <a:prstClr val="black"/>
                </a:solidFill>
                <a:latin typeface="Arial" panose="020B0604020202020204" pitchFamily="34" charset="0"/>
                <a:cs typeface="Arial" panose="020B0604020202020204" pitchFamily="34" charset="0"/>
              </a:endParaRPr>
            </a:p>
            <a:p>
              <a:pPr marL="285750" indent="-285750">
                <a:lnSpc>
                  <a:spcPts val="1760"/>
                </a:lnSpc>
                <a:spcBef>
                  <a:spcPts val="600"/>
                </a:spcBef>
                <a:buFont typeface="Arial"/>
                <a:buChar char="•"/>
                <a:defRPr/>
              </a:pPr>
              <a:r>
                <a:rPr lang="en-US" sz="1400" b="1">
                  <a:latin typeface="Arial"/>
                  <a:cs typeface="Arial"/>
                </a:rPr>
                <a:t>Advanced Toothbrush </a:t>
              </a:r>
              <a:br>
                <a:rPr lang="en-US" sz="1400" b="1">
                  <a:latin typeface="Arial"/>
                  <a:cs typeface="Arial"/>
                </a:rPr>
              </a:br>
              <a:r>
                <a:rPr lang="en-US" sz="1400" b="1">
                  <a:latin typeface="Arial"/>
                  <a:cs typeface="Arial"/>
                </a:rPr>
                <a:t>– 4 pcs (100957)</a:t>
              </a:r>
              <a:endParaRPr lang="en-MY" sz="1400">
                <a:latin typeface="Calibri"/>
                <a:cs typeface="Calibri"/>
              </a:endParaRPr>
            </a:p>
            <a:p>
              <a:pPr marL="285750" indent="-285750">
                <a:lnSpc>
                  <a:spcPts val="1760"/>
                </a:lnSpc>
                <a:spcBef>
                  <a:spcPts val="600"/>
                </a:spcBef>
                <a:buFont typeface="Arial"/>
                <a:buChar char="•"/>
                <a:defRPr/>
              </a:pPr>
              <a:r>
                <a:rPr lang="en-US" sz="1400" b="1">
                  <a:latin typeface="Arial"/>
                  <a:cs typeface="Arial"/>
                </a:rPr>
                <a:t>Multi-Action Fluoride Toothpaste – 200g (683300)</a:t>
              </a:r>
              <a:endParaRPr lang="en-MY" sz="1400">
                <a:latin typeface="Calibri" panose="020F0502020204030204"/>
                <a:cs typeface="Calibri"/>
              </a:endParaRPr>
            </a:p>
            <a:p>
              <a:pPr marL="285750" indent="-285750">
                <a:lnSpc>
                  <a:spcPts val="1760"/>
                </a:lnSpc>
                <a:spcBef>
                  <a:spcPts val="600"/>
                </a:spcBef>
                <a:buFont typeface="Arial"/>
                <a:buChar char="•"/>
                <a:defRPr/>
              </a:pPr>
              <a:r>
                <a:rPr lang="en-US" sz="1400" b="1">
                  <a:latin typeface="Arial"/>
                  <a:cs typeface="Arial"/>
                </a:rPr>
                <a:t>Concentrated Anti-Plaque Mouthwash – 50ml (994900) </a:t>
              </a:r>
              <a:endParaRPr lang="en-MY" sz="1400">
                <a:latin typeface="Calibri" panose="020F0502020204030204"/>
                <a:cs typeface="Calibri"/>
              </a:endParaRPr>
            </a:p>
            <a:p>
              <a:pPr marL="285750" indent="-285750">
                <a:lnSpc>
                  <a:spcPts val="1760"/>
                </a:lnSpc>
                <a:spcBef>
                  <a:spcPts val="600"/>
                </a:spcBef>
                <a:buFont typeface="Arial"/>
                <a:buChar char="•"/>
                <a:defRPr/>
              </a:pPr>
              <a:r>
                <a:rPr lang="en-US" sz="1400" b="1">
                  <a:latin typeface="Arial"/>
                  <a:cs typeface="Arial"/>
                </a:rPr>
                <a:t>Mint Refresher Spray </a:t>
              </a:r>
              <a:br>
                <a:rPr lang="en-US" sz="1400" b="1">
                  <a:latin typeface="Arial"/>
                  <a:cs typeface="Arial"/>
                </a:rPr>
              </a:br>
              <a:r>
                <a:rPr lang="en-US" sz="1400" b="1">
                  <a:latin typeface="Arial"/>
                  <a:cs typeface="Arial"/>
                </a:rPr>
                <a:t>– 14ml (120351) </a:t>
              </a:r>
            </a:p>
            <a:p>
              <a:pPr marL="285750" indent="-285750">
                <a:lnSpc>
                  <a:spcPts val="1760"/>
                </a:lnSpc>
                <a:spcBef>
                  <a:spcPts val="600"/>
                </a:spcBef>
                <a:buFont typeface="Arial"/>
                <a:buChar char="•"/>
                <a:defRPr/>
              </a:pPr>
              <a:r>
                <a:rPr lang="en-US" sz="1400" b="1">
                  <a:latin typeface="Arial"/>
                  <a:cs typeface="Arial"/>
                </a:rPr>
                <a:t>Duo (288956)</a:t>
              </a:r>
              <a:endParaRPr lang="en-MY" sz="1400">
                <a:ea typeface="+mn-lt"/>
                <a:cs typeface="+mn-lt"/>
              </a:endParaRPr>
            </a:p>
          </p:txBody>
        </p:sp>
        <p:sp>
          <p:nvSpPr>
            <p:cNvPr id="43" name="Rectangle 42">
              <a:extLst>
                <a:ext uri="{FF2B5EF4-FFF2-40B4-BE49-F238E27FC236}">
                  <a16:creationId xmlns:a16="http://schemas.microsoft.com/office/drawing/2014/main" id="{A58E8A98-59E8-FB2D-65F1-44B8368197E5}"/>
                </a:ext>
              </a:extLst>
            </p:cNvPr>
            <p:cNvSpPr/>
            <p:nvPr/>
          </p:nvSpPr>
          <p:spPr>
            <a:xfrm>
              <a:off x="6167926" y="1347209"/>
              <a:ext cx="2664602" cy="30532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Arial" panose="020B0604020202020204" pitchFamily="34" charset="0"/>
                  <a:cs typeface="Arial" panose="020B0604020202020204" pitchFamily="34" charset="0"/>
                </a:rPr>
                <a:t>Upon</a:t>
              </a:r>
              <a:r>
                <a:rPr kumimoji="0" lang="en-US" sz="12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stock depletion. </a:t>
              </a:r>
            </a:p>
          </p:txBody>
        </p:sp>
        <p:pic>
          <p:nvPicPr>
            <p:cNvPr id="44" name="Picture 2">
              <a:extLst>
                <a:ext uri="{FF2B5EF4-FFF2-40B4-BE49-F238E27FC236}">
                  <a16:creationId xmlns:a16="http://schemas.microsoft.com/office/drawing/2014/main" id="{B4ADF05E-1C21-11E5-7C3C-93C68295EB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993" y="1347208"/>
              <a:ext cx="1250034" cy="125003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a:extLst>
                <a:ext uri="{FF2B5EF4-FFF2-40B4-BE49-F238E27FC236}">
                  <a16:creationId xmlns:a16="http://schemas.microsoft.com/office/drawing/2014/main" id="{41D2D5FC-CD6A-4DC5-6A47-420095C7E0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0296" y="1574733"/>
              <a:ext cx="1022121" cy="102212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a:extLst>
                <a:ext uri="{FF2B5EF4-FFF2-40B4-BE49-F238E27FC236}">
                  <a16:creationId xmlns:a16="http://schemas.microsoft.com/office/drawing/2014/main" id="{AFE51019-90E3-ACBE-5E58-71C476773E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921" y="3158615"/>
              <a:ext cx="1048178" cy="104817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a:extLst>
                <a:ext uri="{FF2B5EF4-FFF2-40B4-BE49-F238E27FC236}">
                  <a16:creationId xmlns:a16="http://schemas.microsoft.com/office/drawing/2014/main" id="{3F15572A-0782-0D3A-B171-31F1309F81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8307" y="2956759"/>
              <a:ext cx="1250034" cy="1250034"/>
            </a:xfrm>
            <a:prstGeom prst="rect">
              <a:avLst/>
            </a:prstGeom>
            <a:noFill/>
            <a:extLst>
              <a:ext uri="{909E8E84-426E-40DD-AFC4-6F175D3DCCD1}">
                <a14:hiddenFill xmlns:a14="http://schemas.microsoft.com/office/drawing/2010/main">
                  <a:solidFill>
                    <a:srgbClr val="FFFFFF"/>
                  </a:solidFill>
                </a14:hiddenFill>
              </a:ext>
            </a:extLst>
          </p:spPr>
        </p:pic>
      </p:grpSp>
      <p:pic>
        <p:nvPicPr>
          <p:cNvPr id="48" name="Picture 4">
            <a:extLst>
              <a:ext uri="{FF2B5EF4-FFF2-40B4-BE49-F238E27FC236}">
                <a16:creationId xmlns:a16="http://schemas.microsoft.com/office/drawing/2014/main" id="{38DC772F-DE8A-6716-51D6-D12162AD3E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5548" y="1342138"/>
            <a:ext cx="1405576" cy="1405576"/>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A542BEFD-DD12-E04F-1DDB-F5A09435365F}"/>
              </a:ext>
            </a:extLst>
          </p:cNvPr>
          <p:cNvSpPr/>
          <p:nvPr/>
        </p:nvSpPr>
        <p:spPr>
          <a:xfrm>
            <a:off x="6178734" y="4598520"/>
            <a:ext cx="2664602" cy="21307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Arial" panose="020B0604020202020204" pitchFamily="34" charset="0"/>
                <a:cs typeface="Arial" panose="020B0604020202020204" pitchFamily="34" charset="0"/>
              </a:rPr>
              <a:t>Upon</a:t>
            </a:r>
            <a:r>
              <a:rPr kumimoji="0" lang="en-US" sz="12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stock depletion estimated by </a:t>
            </a:r>
            <a:r>
              <a:rPr lang="en-US" sz="1200">
                <a:solidFill>
                  <a:prstClr val="black"/>
                </a:solidFill>
                <a:latin typeface="Arial" panose="020B0604020202020204" pitchFamily="34" charset="0"/>
                <a:cs typeface="Arial" panose="020B0604020202020204" pitchFamily="34" charset="0"/>
              </a:rPr>
              <a:t>Jul</a:t>
            </a:r>
            <a:r>
              <a:rPr kumimoji="0" lang="en-US" sz="12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2023</a:t>
            </a:r>
          </a:p>
        </p:txBody>
      </p:sp>
      <p:sp>
        <p:nvSpPr>
          <p:cNvPr id="53" name="Rectangle 52">
            <a:extLst>
              <a:ext uri="{FF2B5EF4-FFF2-40B4-BE49-F238E27FC236}">
                <a16:creationId xmlns:a16="http://schemas.microsoft.com/office/drawing/2014/main" id="{6C55438A-CFDB-1C8B-383F-D2EEFD598706}"/>
              </a:ext>
            </a:extLst>
          </p:cNvPr>
          <p:cNvSpPr/>
          <p:nvPr/>
        </p:nvSpPr>
        <p:spPr>
          <a:xfrm>
            <a:off x="346261" y="4596782"/>
            <a:ext cx="5757126" cy="102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1244F0D9-8C55-383B-5EC8-21CCF25C1C43}"/>
              </a:ext>
            </a:extLst>
          </p:cNvPr>
          <p:cNvSpPr txBox="1"/>
          <p:nvPr/>
        </p:nvSpPr>
        <p:spPr>
          <a:xfrm>
            <a:off x="2422877" y="4857155"/>
            <a:ext cx="3482140" cy="523220"/>
          </a:xfrm>
          <a:prstGeom prst="rect">
            <a:avLst/>
          </a:prstGeom>
          <a:noFill/>
        </p:spPr>
        <p:txBody>
          <a:bodyPr wrap="square" rtlCol="0">
            <a:spAutoFit/>
          </a:bodyPr>
          <a:lstStyle/>
          <a:p>
            <a:pPr lvl="0">
              <a:defRPr/>
            </a:pPr>
            <a:r>
              <a:rPr lang="en-US" sz="1400" b="1">
                <a:solidFill>
                  <a:prstClr val="black"/>
                </a:solidFill>
                <a:latin typeface="Arial" panose="020B0604020202020204" pitchFamily="34" charset="0"/>
                <a:cs typeface="Arial" panose="020B0604020202020204" pitchFamily="34" charset="0"/>
              </a:rPr>
              <a:t>Amway Home Leather &amp; Vinyl Cleaner – 500ml (112539)</a:t>
            </a:r>
            <a:endParaRPr kumimoji="0" lang="en-MY"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67069DB6-0229-8545-CEA8-840005C24E90}"/>
              </a:ext>
            </a:extLst>
          </p:cNvPr>
          <p:cNvSpPr/>
          <p:nvPr/>
        </p:nvSpPr>
        <p:spPr>
          <a:xfrm>
            <a:off x="346261" y="5703317"/>
            <a:ext cx="5757126" cy="102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2F7A1F97-2D24-53F5-45C1-BC951C6A4685}"/>
              </a:ext>
            </a:extLst>
          </p:cNvPr>
          <p:cNvSpPr txBox="1"/>
          <p:nvPr/>
        </p:nvSpPr>
        <p:spPr>
          <a:xfrm>
            <a:off x="2422877" y="5963690"/>
            <a:ext cx="3293228" cy="307777"/>
          </a:xfrm>
          <a:prstGeom prst="rect">
            <a:avLst/>
          </a:prstGeom>
          <a:noFill/>
        </p:spPr>
        <p:txBody>
          <a:bodyPr wrap="square" rtlCol="0">
            <a:spAutoFit/>
          </a:bodyPr>
          <a:lstStyle/>
          <a:p>
            <a:pPr lvl="0">
              <a:defRPr/>
            </a:pPr>
            <a:r>
              <a:rPr lang="en-US" sz="1400" b="1">
                <a:solidFill>
                  <a:prstClr val="black"/>
                </a:solidFill>
                <a:latin typeface="Arial" panose="020B0604020202020204" pitchFamily="34" charset="0"/>
                <a:cs typeface="Arial" panose="020B0604020202020204" pitchFamily="34" charset="0"/>
              </a:rPr>
              <a:t> Amway Car Wash – 1L (870800)</a:t>
            </a:r>
            <a:endParaRPr kumimoji="0" lang="en-MY"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7" name="Picture 6">
            <a:extLst>
              <a:ext uri="{FF2B5EF4-FFF2-40B4-BE49-F238E27FC236}">
                <a16:creationId xmlns:a16="http://schemas.microsoft.com/office/drawing/2014/main" id="{2030E5AF-9F40-B54C-9B22-61E1A2A062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643" y="4468976"/>
            <a:ext cx="1233341" cy="123334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a:extLst>
              <a:ext uri="{FF2B5EF4-FFF2-40B4-BE49-F238E27FC236}">
                <a16:creationId xmlns:a16="http://schemas.microsoft.com/office/drawing/2014/main" id="{8DA0B41C-0A44-8014-7919-FBE2CE8113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641" y="5589647"/>
            <a:ext cx="1233341" cy="1233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042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4C4BC721-2E46-684F-9D6E-05352143516E}"/>
              </a:ext>
            </a:extLst>
          </p:cNvPr>
          <p:cNvSpPr/>
          <p:nvPr/>
        </p:nvSpPr>
        <p:spPr>
          <a:xfrm>
            <a:off x="6143946" y="1071848"/>
            <a:ext cx="2664602" cy="21698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Remarks</a:t>
            </a:r>
          </a:p>
        </p:txBody>
      </p:sp>
      <p:sp>
        <p:nvSpPr>
          <p:cNvPr id="51" name="Rectangle 50">
            <a:extLst>
              <a:ext uri="{FF2B5EF4-FFF2-40B4-BE49-F238E27FC236}">
                <a16:creationId xmlns:a16="http://schemas.microsoft.com/office/drawing/2014/main" id="{F177B98B-8BAC-DF43-B285-360075952491}"/>
              </a:ext>
            </a:extLst>
          </p:cNvPr>
          <p:cNvSpPr/>
          <p:nvPr/>
        </p:nvSpPr>
        <p:spPr>
          <a:xfrm>
            <a:off x="335452" y="1076760"/>
            <a:ext cx="5757126" cy="21698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Product</a:t>
            </a:r>
          </a:p>
        </p:txBody>
      </p:sp>
      <p:sp>
        <p:nvSpPr>
          <p:cNvPr id="18" name="Rectangle 17">
            <a:extLst>
              <a:ext uri="{FF2B5EF4-FFF2-40B4-BE49-F238E27FC236}">
                <a16:creationId xmlns:a16="http://schemas.microsoft.com/office/drawing/2014/main" id="{0D5FD0F5-A591-4466-BA3D-15A851B971F6}"/>
              </a:ext>
            </a:extLst>
          </p:cNvPr>
          <p:cNvSpPr/>
          <p:nvPr/>
        </p:nvSpPr>
        <p:spPr>
          <a:xfrm>
            <a:off x="165306" y="221137"/>
            <a:ext cx="8783339" cy="3924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Products </a:t>
            </a:r>
            <a:r>
              <a:rPr kumimoji="0" lang="en-MY"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No Longer Available</a:t>
            </a:r>
            <a:endPar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0146B70B-D092-4EA3-9311-126591B74AA9}"/>
              </a:ext>
            </a:extLst>
          </p:cNvPr>
          <p:cNvSpPr txBox="1"/>
          <p:nvPr/>
        </p:nvSpPr>
        <p:spPr>
          <a:xfrm>
            <a:off x="265365" y="715524"/>
            <a:ext cx="7586629" cy="30777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Please be aware that the following products are </a:t>
            </a:r>
            <a:r>
              <a:rPr kumimoji="0" lang="en-MY"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 Longer Available (NLA):</a:t>
            </a:r>
          </a:p>
        </p:txBody>
      </p:sp>
      <p:sp>
        <p:nvSpPr>
          <p:cNvPr id="12" name="Rectangle 11">
            <a:extLst>
              <a:ext uri="{FF2B5EF4-FFF2-40B4-BE49-F238E27FC236}">
                <a16:creationId xmlns:a16="http://schemas.microsoft.com/office/drawing/2014/main" id="{E91CD13F-C2F6-0890-7497-8D813F219399}"/>
              </a:ext>
            </a:extLst>
          </p:cNvPr>
          <p:cNvSpPr/>
          <p:nvPr/>
        </p:nvSpPr>
        <p:spPr>
          <a:xfrm>
            <a:off x="351850" y="1457356"/>
            <a:ext cx="5757126" cy="9760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3DE16F8-7203-A06B-A4C7-1FFD74399543}"/>
              </a:ext>
            </a:extLst>
          </p:cNvPr>
          <p:cNvSpPr/>
          <p:nvPr/>
        </p:nvSpPr>
        <p:spPr>
          <a:xfrm>
            <a:off x="6152901" y="1457356"/>
            <a:ext cx="2664602" cy="9760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Arial" panose="020B0604020202020204" pitchFamily="34" charset="0"/>
                <a:cs typeface="Arial" panose="020B0604020202020204" pitchFamily="34" charset="0"/>
              </a:rPr>
              <a:t>Upon</a:t>
            </a:r>
            <a:r>
              <a:rPr kumimoji="0" lang="en-US" sz="12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stock depletion estimated by mid Sep 2023 onwards</a:t>
            </a:r>
          </a:p>
        </p:txBody>
      </p:sp>
      <p:sp>
        <p:nvSpPr>
          <p:cNvPr id="14" name="TextBox 13">
            <a:extLst>
              <a:ext uri="{FF2B5EF4-FFF2-40B4-BE49-F238E27FC236}">
                <a16:creationId xmlns:a16="http://schemas.microsoft.com/office/drawing/2014/main" id="{3CF318D4-EF85-0FC1-7DF8-2E6F9A2CE7F2}"/>
              </a:ext>
            </a:extLst>
          </p:cNvPr>
          <p:cNvSpPr txBox="1"/>
          <p:nvPr/>
        </p:nvSpPr>
        <p:spPr>
          <a:xfrm>
            <a:off x="2428466" y="1730166"/>
            <a:ext cx="3416153" cy="523220"/>
          </a:xfrm>
          <a:prstGeom prst="rect">
            <a:avLst/>
          </a:prstGeom>
          <a:noFill/>
        </p:spPr>
        <p:txBody>
          <a:bodyPr wrap="square" rtlCol="0">
            <a:spAutoFit/>
          </a:bodyPr>
          <a:lstStyle/>
          <a:p>
            <a:pPr lvl="0">
              <a:defRPr/>
            </a:pPr>
            <a:r>
              <a:rPr lang="en-US" sz="1400" b="1">
                <a:solidFill>
                  <a:prstClr val="black"/>
                </a:solidFill>
                <a:latin typeface="Arial" panose="020B0604020202020204" pitchFamily="34" charset="0"/>
                <a:cs typeface="Arial" panose="020B0604020202020204" pitchFamily="34" charset="0"/>
              </a:rPr>
              <a:t>Floor Shine Floor Cleaner – 1L (218199)</a:t>
            </a:r>
            <a:endParaRPr kumimoji="0" lang="en-MY"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C025841-435A-7A57-81CB-25933B5BA3D5}"/>
              </a:ext>
            </a:extLst>
          </p:cNvPr>
          <p:cNvSpPr/>
          <p:nvPr/>
        </p:nvSpPr>
        <p:spPr>
          <a:xfrm>
            <a:off x="351850" y="2503011"/>
            <a:ext cx="5757126" cy="9760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9D7D8D8-E7E1-8067-D4DF-2D9B1980F8C5}"/>
              </a:ext>
            </a:extLst>
          </p:cNvPr>
          <p:cNvSpPr/>
          <p:nvPr/>
        </p:nvSpPr>
        <p:spPr>
          <a:xfrm>
            <a:off x="6152901" y="2503011"/>
            <a:ext cx="2664602" cy="9760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Arial" panose="020B0604020202020204" pitchFamily="34" charset="0"/>
                <a:cs typeface="Arial" panose="020B0604020202020204" pitchFamily="34" charset="0"/>
              </a:rPr>
              <a:t>Upon</a:t>
            </a:r>
            <a:r>
              <a:rPr kumimoji="0" lang="en-US" sz="12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stock depletion estimated by end Jul to early Aug 2023 onwards</a:t>
            </a:r>
          </a:p>
        </p:txBody>
      </p:sp>
      <p:sp>
        <p:nvSpPr>
          <p:cNvPr id="17" name="TextBox 16">
            <a:extLst>
              <a:ext uri="{FF2B5EF4-FFF2-40B4-BE49-F238E27FC236}">
                <a16:creationId xmlns:a16="http://schemas.microsoft.com/office/drawing/2014/main" id="{0A0200D1-B889-13D2-5096-3C2DC85EE1A6}"/>
              </a:ext>
            </a:extLst>
          </p:cNvPr>
          <p:cNvSpPr txBox="1"/>
          <p:nvPr/>
        </p:nvSpPr>
        <p:spPr>
          <a:xfrm>
            <a:off x="2428466" y="2775821"/>
            <a:ext cx="3416153" cy="523220"/>
          </a:xfrm>
          <a:prstGeom prst="rect">
            <a:avLst/>
          </a:prstGeom>
          <a:noFill/>
        </p:spPr>
        <p:txBody>
          <a:bodyPr wrap="square" rtlCol="0">
            <a:spAutoFit/>
          </a:bodyPr>
          <a:lstStyle/>
          <a:p>
            <a:pPr lvl="0">
              <a:defRPr/>
            </a:pPr>
            <a:r>
              <a:rPr lang="en-US" sz="1400" b="1">
                <a:solidFill>
                  <a:prstClr val="black"/>
                </a:solidFill>
                <a:latin typeface="Arial" panose="020B0604020202020204" pitchFamily="34" charset="0"/>
                <a:cs typeface="Arial" panose="020B0604020202020204" pitchFamily="34" charset="0"/>
              </a:rPr>
              <a:t>Philips Food Processor 7000 Series (252572)</a:t>
            </a:r>
            <a:endParaRPr kumimoji="0" lang="en-MY"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75B85493-2970-16CB-1E67-86503F71C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752" y="2381854"/>
            <a:ext cx="1166812" cy="116681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002716A9-6019-D66B-4159-9241DA4898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070" y="1336731"/>
            <a:ext cx="1131494" cy="11314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40EBB49-A925-7F74-B2E2-C68C588EB1AA}"/>
              </a:ext>
            </a:extLst>
          </p:cNvPr>
          <p:cNvSpPr/>
          <p:nvPr/>
        </p:nvSpPr>
        <p:spPr>
          <a:xfrm>
            <a:off x="342895" y="3548666"/>
            <a:ext cx="5757126" cy="9760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A91B9B4-423A-1645-E53C-0A2E61E0C246}"/>
              </a:ext>
            </a:extLst>
          </p:cNvPr>
          <p:cNvSpPr/>
          <p:nvPr/>
        </p:nvSpPr>
        <p:spPr>
          <a:xfrm>
            <a:off x="6143946" y="3548666"/>
            <a:ext cx="2664602" cy="9760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Arial" panose="020B0604020202020204" pitchFamily="34" charset="0"/>
                <a:cs typeface="Arial" panose="020B0604020202020204" pitchFamily="34" charset="0"/>
              </a:rPr>
              <a:t>Upon</a:t>
            </a:r>
            <a:r>
              <a:rPr kumimoji="0" lang="en-US" sz="12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stock depletion</a:t>
            </a:r>
          </a:p>
        </p:txBody>
      </p:sp>
      <p:sp>
        <p:nvSpPr>
          <p:cNvPr id="5" name="TextBox 4">
            <a:extLst>
              <a:ext uri="{FF2B5EF4-FFF2-40B4-BE49-F238E27FC236}">
                <a16:creationId xmlns:a16="http://schemas.microsoft.com/office/drawing/2014/main" id="{A9FC32E2-D118-5009-08FD-4880C3942D24}"/>
              </a:ext>
            </a:extLst>
          </p:cNvPr>
          <p:cNvSpPr txBox="1"/>
          <p:nvPr/>
        </p:nvSpPr>
        <p:spPr>
          <a:xfrm>
            <a:off x="2419511" y="3821476"/>
            <a:ext cx="3673067" cy="523220"/>
          </a:xfrm>
          <a:prstGeom prst="rect">
            <a:avLst/>
          </a:prstGeom>
          <a:noFill/>
        </p:spPr>
        <p:txBody>
          <a:bodyPr wrap="square" rtlCol="0">
            <a:spAutoFit/>
          </a:bodyPr>
          <a:lstStyle/>
          <a:p>
            <a:pPr lvl="0">
              <a:defRPr/>
            </a:pPr>
            <a:r>
              <a:rPr lang="en-US" sz="1400" b="1">
                <a:solidFill>
                  <a:prstClr val="black"/>
                </a:solidFill>
                <a:latin typeface="Arial" panose="020B0604020202020204" pitchFamily="34" charset="0"/>
                <a:cs typeface="Arial" panose="020B0604020202020204" pitchFamily="34" charset="0"/>
              </a:rPr>
              <a:t>iSens NoCoding1 Blood Glucose Monitor (264322)</a:t>
            </a:r>
            <a:endParaRPr kumimoji="0" lang="en-MY"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5553135-E19E-3F64-3729-C1B06998BA45}"/>
              </a:ext>
            </a:extLst>
          </p:cNvPr>
          <p:cNvSpPr/>
          <p:nvPr/>
        </p:nvSpPr>
        <p:spPr>
          <a:xfrm>
            <a:off x="342895" y="4594321"/>
            <a:ext cx="5757126" cy="9760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24F9EA7-9170-CE29-5F14-0DAE793CC5CE}"/>
              </a:ext>
            </a:extLst>
          </p:cNvPr>
          <p:cNvSpPr/>
          <p:nvPr/>
        </p:nvSpPr>
        <p:spPr>
          <a:xfrm>
            <a:off x="6143946" y="4594321"/>
            <a:ext cx="2664602" cy="9760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Arial" panose="020B0604020202020204" pitchFamily="34" charset="0"/>
                <a:cs typeface="Arial" panose="020B0604020202020204" pitchFamily="34" charset="0"/>
              </a:rPr>
              <a:t>Upon</a:t>
            </a:r>
            <a:r>
              <a:rPr kumimoji="0" lang="en-US" sz="12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stock depletion. </a:t>
            </a:r>
            <a:r>
              <a:rPr lang="en-US" sz="1200">
                <a:solidFill>
                  <a:prstClr val="black"/>
                </a:solidFill>
                <a:latin typeface="Arial" panose="020B0604020202020204" pitchFamily="34" charset="0"/>
                <a:cs typeface="Arial" panose="020B0604020202020204" pitchFamily="34" charset="0"/>
              </a:rPr>
              <a:t>Replacement</a:t>
            </a:r>
            <a:r>
              <a:rPr kumimoji="0" lang="en-US" sz="12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test strips can be purchased directly from iSens Malaysia.</a:t>
            </a:r>
          </a:p>
        </p:txBody>
      </p:sp>
      <p:sp>
        <p:nvSpPr>
          <p:cNvPr id="8" name="TextBox 7">
            <a:extLst>
              <a:ext uri="{FF2B5EF4-FFF2-40B4-BE49-F238E27FC236}">
                <a16:creationId xmlns:a16="http://schemas.microsoft.com/office/drawing/2014/main" id="{63CAB727-11FC-C1F5-4D8A-50358B9DEBA1}"/>
              </a:ext>
            </a:extLst>
          </p:cNvPr>
          <p:cNvSpPr txBox="1"/>
          <p:nvPr/>
        </p:nvSpPr>
        <p:spPr>
          <a:xfrm>
            <a:off x="2419511" y="4867131"/>
            <a:ext cx="3416153" cy="307777"/>
          </a:xfrm>
          <a:prstGeom prst="rect">
            <a:avLst/>
          </a:prstGeom>
          <a:noFill/>
        </p:spPr>
        <p:txBody>
          <a:bodyPr wrap="square" rtlCol="0">
            <a:spAutoFit/>
          </a:bodyPr>
          <a:lstStyle/>
          <a:p>
            <a:pPr lvl="0">
              <a:defRPr/>
            </a:pPr>
            <a:r>
              <a:rPr lang="en-US" sz="1400" b="1">
                <a:solidFill>
                  <a:prstClr val="black"/>
                </a:solidFill>
                <a:latin typeface="Arial" panose="020B0604020202020204" pitchFamily="34" charset="0"/>
                <a:cs typeface="Arial" panose="020B0604020202020204" pitchFamily="34" charset="0"/>
              </a:rPr>
              <a:t>iSens NoCoding1 Test Strips (264323)</a:t>
            </a:r>
            <a:endParaRPr kumimoji="0" lang="en-MY"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2">
            <a:extLst>
              <a:ext uri="{FF2B5EF4-FFF2-40B4-BE49-F238E27FC236}">
                <a16:creationId xmlns:a16="http://schemas.microsoft.com/office/drawing/2014/main" id="{6B0D9FCD-85F5-6737-CC77-66F73D6E96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287" y="4486322"/>
            <a:ext cx="1131494" cy="11314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EA468DFD-22B4-9B47-03AF-475B0DF495F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4092" y="4524748"/>
            <a:ext cx="1131494" cy="11314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CD10A71-E548-F93C-A6B9-CBDD1BCFB2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287" y="3459316"/>
            <a:ext cx="1131494" cy="11314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22400CC-055C-ED01-179C-FED24F30A0B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80574" y="3470960"/>
            <a:ext cx="1131494" cy="1131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554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object, night sky&#10;&#10;Description automatically generated">
            <a:extLst>
              <a:ext uri="{FF2B5EF4-FFF2-40B4-BE49-F238E27FC236}">
                <a16:creationId xmlns:a16="http://schemas.microsoft.com/office/drawing/2014/main" id="{207FC947-D4AF-69B3-B1CD-B772FE300C1B}"/>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7647" t="2924" r="7647" b="16"/>
          <a:stretch/>
        </p:blipFill>
        <p:spPr>
          <a:xfrm>
            <a:off x="0" y="-40032"/>
            <a:ext cx="9144000" cy="6976860"/>
          </a:xfrm>
          <a:prstGeom prst="rect">
            <a:avLst/>
          </a:prstGeom>
        </p:spPr>
      </p:pic>
      <p:sp>
        <p:nvSpPr>
          <p:cNvPr id="11" name="Rectangle 10">
            <a:extLst>
              <a:ext uri="{FF2B5EF4-FFF2-40B4-BE49-F238E27FC236}">
                <a16:creationId xmlns:a16="http://schemas.microsoft.com/office/drawing/2014/main" id="{334C38B5-E6A4-2C44-996B-F54553ECA9F5}"/>
              </a:ext>
            </a:extLst>
          </p:cNvPr>
          <p:cNvSpPr/>
          <p:nvPr/>
        </p:nvSpPr>
        <p:spPr>
          <a:xfrm>
            <a:off x="5365961" y="1306222"/>
            <a:ext cx="2983620" cy="5386090"/>
          </a:xfrm>
          <a:prstGeom prst="rect">
            <a:avLst/>
          </a:prstGeom>
        </p:spPr>
        <p:txBody>
          <a:bodyPr wrap="square" lIns="91440" tIns="45720" rIns="91440" bIns="45720" anchor="t">
            <a:spAutoFit/>
          </a:bodyPr>
          <a:lstStyle/>
          <a:p>
            <a:r>
              <a:rPr lang="en-MY" sz="34400" b="1">
                <a:solidFill>
                  <a:schemeClr val="bg1">
                    <a:alpha val="30020"/>
                  </a:schemeClr>
                </a:solidFill>
                <a:latin typeface="Arial"/>
                <a:cs typeface="Arial"/>
              </a:rPr>
              <a:t>&amp;</a:t>
            </a:r>
            <a:endParaRPr lang="en-US" sz="34400" b="1">
              <a:solidFill>
                <a:schemeClr val="bg1">
                  <a:alpha val="30020"/>
                </a:schemeClr>
              </a:solidFill>
              <a:cs typeface="Calibri"/>
            </a:endParaRPr>
          </a:p>
        </p:txBody>
      </p:sp>
      <p:sp>
        <p:nvSpPr>
          <p:cNvPr id="13" name="Rectangle 12">
            <a:extLst>
              <a:ext uri="{FF2B5EF4-FFF2-40B4-BE49-F238E27FC236}">
                <a16:creationId xmlns:a16="http://schemas.microsoft.com/office/drawing/2014/main" id="{856AC924-F22E-D745-BA5C-8DD065E7C4C1}"/>
              </a:ext>
            </a:extLst>
          </p:cNvPr>
          <p:cNvSpPr/>
          <p:nvPr/>
        </p:nvSpPr>
        <p:spPr>
          <a:xfrm>
            <a:off x="616985" y="4468746"/>
            <a:ext cx="9143999" cy="1446550"/>
          </a:xfrm>
          <a:prstGeom prst="rect">
            <a:avLst/>
          </a:prstGeom>
        </p:spPr>
        <p:txBody>
          <a:bodyPr wrap="square" lIns="91440" tIns="45720" rIns="91440" bIns="45720" anchor="t">
            <a:spAutoFit/>
          </a:bodyPr>
          <a:lstStyle/>
          <a:p>
            <a:pPr algn="ctr"/>
            <a:r>
              <a:rPr lang="en-MY" sz="8800" spc="-150">
                <a:solidFill>
                  <a:schemeClr val="bg1"/>
                </a:solidFill>
                <a:effectLst>
                  <a:outerShdw blurRad="50800" dist="38100" dir="2700000" algn="tl" rotWithShape="0">
                    <a:prstClr val="black">
                      <a:alpha val="40000"/>
                    </a:prstClr>
                  </a:outerShdw>
                </a:effectLst>
                <a:latin typeface="Arial"/>
                <a:cs typeface="Arial"/>
              </a:rPr>
              <a:t>ACTIVITIES</a:t>
            </a:r>
            <a:endParaRPr lang="en-US" sz="8800" spc="-15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CF767AA-D02C-9CAE-61E0-E06D391FE3BB}"/>
              </a:ext>
            </a:extLst>
          </p:cNvPr>
          <p:cNvSpPr/>
          <p:nvPr/>
        </p:nvSpPr>
        <p:spPr>
          <a:xfrm>
            <a:off x="537930" y="3852003"/>
            <a:ext cx="6165848" cy="1128386"/>
          </a:xfrm>
          <a:prstGeom prst="rect">
            <a:avLst/>
          </a:prstGeom>
        </p:spPr>
        <p:txBody>
          <a:bodyPr wrap="square" lIns="91440" tIns="45720" rIns="91440" bIns="45720" anchor="t">
            <a:spAutoFit/>
          </a:bodyPr>
          <a:lstStyle/>
          <a:p>
            <a:pPr>
              <a:lnSpc>
                <a:spcPts val="7440"/>
              </a:lnSpc>
            </a:pPr>
            <a:r>
              <a:rPr lang="en-MY" sz="9600" b="1">
                <a:solidFill>
                  <a:schemeClr val="bg1"/>
                </a:solidFill>
                <a:latin typeface="Arial Black" panose="020B0604020202020204" pitchFamily="34" charset="0"/>
                <a:cs typeface="Arial Black" panose="020B0604020202020204" pitchFamily="34" charset="0"/>
              </a:rPr>
              <a:t>EVENTS</a:t>
            </a:r>
          </a:p>
        </p:txBody>
      </p:sp>
      <p:sp>
        <p:nvSpPr>
          <p:cNvPr id="2" name="TextBox 1">
            <a:extLst>
              <a:ext uri="{FF2B5EF4-FFF2-40B4-BE49-F238E27FC236}">
                <a16:creationId xmlns:a16="http://schemas.microsoft.com/office/drawing/2014/main" id="{B38F25D1-5989-2321-947E-9405C2743E77}"/>
              </a:ext>
            </a:extLst>
          </p:cNvPr>
          <p:cNvSpPr txBox="1"/>
          <p:nvPr/>
        </p:nvSpPr>
        <p:spPr>
          <a:xfrm>
            <a:off x="-1560786" y="867103"/>
            <a:ext cx="1001172" cy="369332"/>
          </a:xfrm>
          <a:prstGeom prst="rect">
            <a:avLst/>
          </a:prstGeom>
          <a:noFill/>
        </p:spPr>
        <p:txBody>
          <a:bodyPr wrap="none" rtlCol="0">
            <a:spAutoFit/>
          </a:bodyPr>
          <a:lstStyle/>
          <a:p>
            <a:r>
              <a:rPr lang="en-US"/>
              <a:t>Option 1</a:t>
            </a:r>
          </a:p>
        </p:txBody>
      </p:sp>
    </p:spTree>
    <p:extLst>
      <p:ext uri="{BB962C8B-B14F-4D97-AF65-F5344CB8AC3E}">
        <p14:creationId xmlns:p14="http://schemas.microsoft.com/office/powerpoint/2010/main" val="1145394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BF95F142-0E94-36C7-226D-45FD8E91D75E}"/>
              </a:ext>
            </a:extLst>
          </p:cNvPr>
          <p:cNvGrpSpPr/>
          <p:nvPr/>
        </p:nvGrpSpPr>
        <p:grpSpPr>
          <a:xfrm>
            <a:off x="163589" y="178828"/>
            <a:ext cx="8769245" cy="6460385"/>
            <a:chOff x="192023" y="205590"/>
            <a:chExt cx="8750810" cy="6460385"/>
          </a:xfrm>
        </p:grpSpPr>
        <p:pic>
          <p:nvPicPr>
            <p:cNvPr id="39" name="Picture 38">
              <a:extLst>
                <a:ext uri="{FF2B5EF4-FFF2-40B4-BE49-F238E27FC236}">
                  <a16:creationId xmlns:a16="http://schemas.microsoft.com/office/drawing/2014/main" id="{8F36FB94-B909-BB66-B6BD-980458526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23" y="238894"/>
              <a:ext cx="8750809" cy="6427081"/>
            </a:xfrm>
            <a:prstGeom prst="rect">
              <a:avLst/>
            </a:prstGeom>
          </p:spPr>
        </p:pic>
        <p:pic>
          <p:nvPicPr>
            <p:cNvPr id="40" name="Picture 39">
              <a:extLst>
                <a:ext uri="{FF2B5EF4-FFF2-40B4-BE49-F238E27FC236}">
                  <a16:creationId xmlns:a16="http://schemas.microsoft.com/office/drawing/2014/main" id="{63BC3DB7-7B40-087F-CE30-3F45D2B5DC0C}"/>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t="18694" r="20857"/>
            <a:stretch/>
          </p:blipFill>
          <p:spPr>
            <a:xfrm>
              <a:off x="4371653" y="205590"/>
              <a:ext cx="4571180" cy="4696102"/>
            </a:xfrm>
            <a:prstGeom prst="rect">
              <a:avLst/>
            </a:prstGeom>
          </p:spPr>
        </p:pic>
      </p:grpSp>
      <p:sp>
        <p:nvSpPr>
          <p:cNvPr id="4" name="Rectangle 3">
            <a:extLst>
              <a:ext uri="{FF2B5EF4-FFF2-40B4-BE49-F238E27FC236}">
                <a16:creationId xmlns:a16="http://schemas.microsoft.com/office/drawing/2014/main" id="{52007AE3-7E1D-1643-B7DB-20D7C2183B7E}"/>
              </a:ext>
            </a:extLst>
          </p:cNvPr>
          <p:cNvSpPr/>
          <p:nvPr/>
        </p:nvSpPr>
        <p:spPr>
          <a:xfrm>
            <a:off x="164893" y="220620"/>
            <a:ext cx="8769246" cy="6246693"/>
          </a:xfrm>
          <a:prstGeom prst="rect">
            <a:avLst/>
          </a:prstGeom>
          <a:gradFill>
            <a:gsLst>
              <a:gs pos="0">
                <a:srgbClr val="4CC4F0">
                  <a:alpha val="38981"/>
                </a:srgbClr>
              </a:gs>
              <a:gs pos="99000">
                <a:srgbClr val="70E6D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0C59A2-C8A6-694F-87E3-06077447BA42}"/>
              </a:ext>
            </a:extLst>
          </p:cNvPr>
          <p:cNvSpPr/>
          <p:nvPr/>
        </p:nvSpPr>
        <p:spPr>
          <a:xfrm>
            <a:off x="164893" y="5721298"/>
            <a:ext cx="8769246" cy="924829"/>
          </a:xfrm>
          <a:prstGeom prst="rect">
            <a:avLst/>
          </a:prstGeom>
          <a:solidFill>
            <a:srgbClr val="0E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847F22-1FA7-7CB8-EB8E-C6255DA3D859}"/>
              </a:ext>
            </a:extLst>
          </p:cNvPr>
          <p:cNvSpPr>
            <a:spLocks noGrp="1"/>
          </p:cNvSpPr>
          <p:nvPr>
            <p:ph type="title"/>
          </p:nvPr>
        </p:nvSpPr>
        <p:spPr>
          <a:xfrm>
            <a:off x="3702680" y="805364"/>
            <a:ext cx="4213212" cy="1006475"/>
          </a:xfrm>
        </p:spPr>
        <p:txBody>
          <a:bodyPr>
            <a:noAutofit/>
          </a:bodyPr>
          <a:lstStyle/>
          <a:p>
            <a:r>
              <a:rPr lang="en-US" sz="6200" b="1">
                <a:solidFill>
                  <a:schemeClr val="bg1"/>
                </a:solidFill>
                <a:latin typeface="Arial" panose="020B0604020202020204" pitchFamily="34" charset="0"/>
                <a:cs typeface="Arial" panose="020B0604020202020204" pitchFamily="34" charset="0"/>
              </a:rPr>
              <a:t>Upcoming</a:t>
            </a:r>
            <a:r>
              <a:rPr lang="en-US" sz="3600" b="1">
                <a:solidFill>
                  <a:schemeClr val="bg1"/>
                </a:solidFill>
                <a:latin typeface="Arial" panose="020B0604020202020204" pitchFamily="34" charset="0"/>
                <a:cs typeface="Arial" panose="020B0604020202020204" pitchFamily="34" charset="0"/>
              </a:rPr>
              <a:t> </a:t>
            </a:r>
            <a:br>
              <a:rPr lang="en-US" sz="3600" b="1">
                <a:solidFill>
                  <a:schemeClr val="bg1"/>
                </a:solidFill>
                <a:latin typeface="Arial" panose="020B0604020202020204" pitchFamily="34" charset="0"/>
                <a:cs typeface="Arial" panose="020B0604020202020204" pitchFamily="34" charset="0"/>
              </a:rPr>
            </a:br>
            <a:r>
              <a:rPr lang="en-US" sz="3600" b="1">
                <a:solidFill>
                  <a:schemeClr val="bg1"/>
                </a:solidFill>
                <a:latin typeface="Arial" panose="020B0604020202020204" pitchFamily="34" charset="0"/>
                <a:cs typeface="Arial" panose="020B0604020202020204" pitchFamily="34" charset="0"/>
              </a:rPr>
              <a:t>Events &amp; Training</a:t>
            </a:r>
          </a:p>
        </p:txBody>
      </p:sp>
      <p:graphicFrame>
        <p:nvGraphicFramePr>
          <p:cNvPr id="7" name="Table 5">
            <a:extLst>
              <a:ext uri="{FF2B5EF4-FFF2-40B4-BE49-F238E27FC236}">
                <a16:creationId xmlns:a16="http://schemas.microsoft.com/office/drawing/2014/main" id="{F7436CA0-D546-8CB5-6F6A-32A127B60450}"/>
              </a:ext>
            </a:extLst>
          </p:cNvPr>
          <p:cNvGraphicFramePr>
            <a:graphicFrameLocks noGrp="1"/>
          </p:cNvGraphicFramePr>
          <p:nvPr>
            <p:extLst>
              <p:ext uri="{D42A27DB-BD31-4B8C-83A1-F6EECF244321}">
                <p14:modId xmlns:p14="http://schemas.microsoft.com/office/powerpoint/2010/main" val="3111378457"/>
              </p:ext>
            </p:extLst>
          </p:nvPr>
        </p:nvGraphicFramePr>
        <p:xfrm>
          <a:off x="419966" y="2454689"/>
          <a:ext cx="8304067" cy="3031388"/>
        </p:xfrm>
        <a:graphic>
          <a:graphicData uri="http://schemas.openxmlformats.org/drawingml/2006/table">
            <a:tbl>
              <a:tblPr firstRow="1" bandRow="1">
                <a:tableStyleId>{7E9639D4-E3E2-4D34-9284-5A2195B3D0D7}</a:tableStyleId>
              </a:tblPr>
              <a:tblGrid>
                <a:gridCol w="2241051">
                  <a:extLst>
                    <a:ext uri="{9D8B030D-6E8A-4147-A177-3AD203B41FA5}">
                      <a16:colId xmlns:a16="http://schemas.microsoft.com/office/drawing/2014/main" val="391304504"/>
                    </a:ext>
                  </a:extLst>
                </a:gridCol>
                <a:gridCol w="945222">
                  <a:extLst>
                    <a:ext uri="{9D8B030D-6E8A-4147-A177-3AD203B41FA5}">
                      <a16:colId xmlns:a16="http://schemas.microsoft.com/office/drawing/2014/main" val="1822647794"/>
                    </a:ext>
                  </a:extLst>
                </a:gridCol>
                <a:gridCol w="928054">
                  <a:extLst>
                    <a:ext uri="{9D8B030D-6E8A-4147-A177-3AD203B41FA5}">
                      <a16:colId xmlns:a16="http://schemas.microsoft.com/office/drawing/2014/main" val="3866367087"/>
                    </a:ext>
                  </a:extLst>
                </a:gridCol>
                <a:gridCol w="1250068">
                  <a:extLst>
                    <a:ext uri="{9D8B030D-6E8A-4147-A177-3AD203B41FA5}">
                      <a16:colId xmlns:a16="http://schemas.microsoft.com/office/drawing/2014/main" val="358193682"/>
                    </a:ext>
                  </a:extLst>
                </a:gridCol>
                <a:gridCol w="2939672">
                  <a:extLst>
                    <a:ext uri="{9D8B030D-6E8A-4147-A177-3AD203B41FA5}">
                      <a16:colId xmlns:a16="http://schemas.microsoft.com/office/drawing/2014/main" val="3030749004"/>
                    </a:ext>
                  </a:extLst>
                </a:gridCol>
              </a:tblGrid>
              <a:tr h="240006">
                <a:tc>
                  <a:txBody>
                    <a:bodyPr/>
                    <a:lstStyle/>
                    <a:p>
                      <a:r>
                        <a:rPr lang="en-US" sz="1000" b="1"/>
                        <a:t>Event Title</a:t>
                      </a:r>
                      <a:endParaRPr lang="en-US" sz="1000" b="1" i="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234A"/>
                    </a:solidFill>
                  </a:tcPr>
                </a:tc>
                <a:tc>
                  <a:txBody>
                    <a:bodyPr/>
                    <a:lstStyle/>
                    <a:p>
                      <a:r>
                        <a:rPr lang="en-US" sz="1000" b="1"/>
                        <a:t>Language</a:t>
                      </a:r>
                      <a:endParaRPr lang="en-US" sz="1000" b="1" i="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234A"/>
                    </a:solidFill>
                  </a:tcPr>
                </a:tc>
                <a:tc>
                  <a:txBody>
                    <a:bodyPr/>
                    <a:lstStyle/>
                    <a:p>
                      <a:r>
                        <a:rPr lang="en-US" sz="1000" b="1"/>
                        <a:t>Date</a:t>
                      </a:r>
                      <a:endParaRPr lang="en-US" sz="1000" b="1" i="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234A"/>
                    </a:solidFill>
                  </a:tcPr>
                </a:tc>
                <a:tc>
                  <a:txBody>
                    <a:bodyPr/>
                    <a:lstStyle/>
                    <a:p>
                      <a:r>
                        <a:rPr lang="en-US" sz="1000" b="1"/>
                        <a:t>Time</a:t>
                      </a:r>
                      <a:endParaRPr lang="en-US" sz="1000" b="1" i="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234A"/>
                    </a:solidFill>
                  </a:tcPr>
                </a:tc>
                <a:tc>
                  <a:txBody>
                    <a:bodyPr/>
                    <a:lstStyle/>
                    <a:p>
                      <a:r>
                        <a:rPr lang="en-US" sz="1000" b="1"/>
                        <a:t>Venue</a:t>
                      </a:r>
                      <a:endParaRPr lang="en-US" sz="1000" b="1" i="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234A"/>
                    </a:solidFill>
                  </a:tcPr>
                </a:tc>
                <a:extLst>
                  <a:ext uri="{0D108BD9-81ED-4DB2-BD59-A6C34878D82A}">
                    <a16:rowId xmlns:a16="http://schemas.microsoft.com/office/drawing/2014/main" val="1336564052"/>
                  </a:ext>
                </a:extLst>
              </a:tr>
              <a:tr h="5355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latin typeface="Arial" panose="020B0604020202020204" pitchFamily="34" charset="0"/>
                          <a:cs typeface="Arial" panose="020B0604020202020204" pitchFamily="34" charset="0"/>
                        </a:rPr>
                        <a:t>Kickstart PY2024 with Core Plus+ Discretionary Incentives </a:t>
                      </a:r>
                      <a:r>
                        <a:rPr lang="en-US" sz="1000" err="1">
                          <a:latin typeface="Arial" panose="020B0604020202020204" pitchFamily="34" charset="0"/>
                          <a:cs typeface="Arial" panose="020B0604020202020204" pitchFamily="34" charset="0"/>
                        </a:rPr>
                        <a:t>Programme</a:t>
                      </a:r>
                      <a:endParaRPr lang="en-GB" sz="1000">
                        <a:latin typeface="Arial" panose="020B0604020202020204" pitchFamily="34" charset="0"/>
                        <a:cs typeface="Arial" panose="020B0604020202020204" pitchFamily="34" charset="0"/>
                      </a:endParaRP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English</a:t>
                      </a:r>
                      <a:endParaRPr lang="en-US" sz="1000" b="0" i="0">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 Jul 2023 (Mon)</a:t>
                      </a:r>
                      <a:r>
                        <a:rPr lang="en-GB"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8:00pm – 8:45pm</a:t>
                      </a:r>
                      <a:r>
                        <a:rPr lang="en-GB"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a:latin typeface="Arial"/>
                          <a:cs typeface="Arial"/>
                          <a:hlinkClick r:id="rId5"/>
                        </a:rPr>
                        <a:t>https://bit.ly/3NpzWw1</a:t>
                      </a:r>
                      <a:r>
                        <a:rPr lang="en-US" sz="1000" b="0" i="0">
                          <a:latin typeface="Arial"/>
                          <a:cs typeface="Arial"/>
                        </a:rPr>
                        <a:t> </a:t>
                      </a:r>
                      <a:endParaRPr lang="en-US" sz="1000" b="0" i="0">
                        <a:highlight>
                          <a:srgbClr val="FFFF00"/>
                        </a:highlight>
                        <a:latin typeface="Arial"/>
                        <a:cs typeface="Arial"/>
                      </a:endParaRP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4884321"/>
                  </a:ext>
                </a:extLst>
              </a:tr>
              <a:tr h="536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Kickstart PY2024 with Core Plus+ Discretionary Incentives Programme</a:t>
                      </a:r>
                      <a:endParaRPr lang="en-GB"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Mandarin</a:t>
                      </a:r>
                      <a:endParaRPr lang="en-US" sz="1000" b="0" i="0">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 Jul 2023 (Tue)</a:t>
                      </a:r>
                      <a:r>
                        <a:rPr lang="en-GB"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8:00pm – 8:45pm</a:t>
                      </a:r>
                      <a:r>
                        <a:rPr lang="en-GB"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a:latin typeface="Arial"/>
                          <a:cs typeface="Arial"/>
                          <a:hlinkClick r:id="rId6"/>
                        </a:rPr>
                        <a:t>https://bit.ly/3pwOdPr</a:t>
                      </a:r>
                      <a:r>
                        <a:rPr lang="en-US" sz="1000" b="0" i="0">
                          <a:latin typeface="Arial"/>
                          <a:cs typeface="Arial"/>
                        </a:rPr>
                        <a:t> </a:t>
                      </a:r>
                      <a:endParaRPr lang="en-US" sz="1000" b="0" i="0">
                        <a:highlight>
                          <a:srgbClr val="FFFF00"/>
                        </a:highlight>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a:latin typeface="Arial"/>
                        <a:cs typeface="Arial"/>
                      </a:endParaRP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23401249"/>
                  </a:ext>
                </a:extLst>
              </a:tr>
              <a:tr h="536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Kickstart PY2024 with Core Plus+ Discretionary Incentives Programme</a:t>
                      </a:r>
                      <a:endParaRPr lang="en-GB"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BM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 Jul 2023 (Wed)</a:t>
                      </a:r>
                      <a:r>
                        <a:rPr lang="en-GB"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8:30pm – 9:15pm</a:t>
                      </a:r>
                      <a:r>
                        <a:rPr lang="en-GB"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a:latin typeface="Arial"/>
                          <a:cs typeface="Arial"/>
                          <a:hlinkClick r:id="rId7"/>
                        </a:rPr>
                        <a:t>https://bit.ly/3JttpiQ</a:t>
                      </a:r>
                      <a:r>
                        <a:rPr lang="en-US" sz="1000" b="0" i="0">
                          <a:latin typeface="Arial"/>
                          <a:cs typeface="Arial"/>
                        </a:rPr>
                        <a:t> </a:t>
                      </a:r>
                      <a:endParaRPr lang="en-US" sz="1000" b="0" i="0">
                        <a:highlight>
                          <a:srgbClr val="FFFF00"/>
                        </a:highlight>
                        <a:latin typeface="Arial"/>
                        <a:cs typeface="Arial"/>
                      </a:endParaRP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8738351"/>
                  </a:ext>
                </a:extLst>
              </a:tr>
              <a:tr h="589609">
                <a:tc>
                  <a:txBody>
                    <a:bodyPr/>
                    <a:lstStyle/>
                    <a:p>
                      <a:pPr lvl="0" algn="l">
                        <a:lnSpc>
                          <a:spcPct val="100000"/>
                        </a:lnSpc>
                        <a:spcBef>
                          <a:spcPts val="0"/>
                        </a:spcBef>
                        <a:spcAft>
                          <a:spcPts val="0"/>
                        </a:spcAft>
                        <a:buNone/>
                      </a:pPr>
                      <a:r>
                        <a:rPr lang="en-US" sz="1000" b="0" i="0" u="none" strike="noStrike" noProof="0">
                          <a:solidFill>
                            <a:srgbClr val="000000"/>
                          </a:solidFill>
                          <a:latin typeface="Arial"/>
                        </a:rPr>
                        <a:t>Double Diamond Abdullah &amp; Mariam Recognition Rally &amp; Achievers Night</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a:latin typeface="Arial"/>
                          <a:cs typeface="Arial"/>
                        </a:rPr>
                        <a:t>ENG/CHI/BM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n-US" sz="1000" b="0" i="0">
                          <a:latin typeface="Arial"/>
                          <a:cs typeface="Arial"/>
                        </a:rPr>
                        <a:t>27 Jul 2023 (Thu)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n-US" sz="1000" b="0" i="0">
                          <a:latin typeface="Arial"/>
                          <a:cs typeface="Arial"/>
                        </a:rPr>
                        <a:t>8.00pm – 10.00pm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a:latin typeface="Arial"/>
                          <a:cs typeface="Arial"/>
                        </a:rPr>
                        <a:t>SPICE Convention Centre, Penang</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9126039"/>
                  </a:ext>
                </a:extLst>
              </a:tr>
              <a:tr h="589609">
                <a:tc>
                  <a:txBody>
                    <a:bodyPr/>
                    <a:lstStyle/>
                    <a:p>
                      <a:pPr lvl="0" algn="l">
                        <a:lnSpc>
                          <a:spcPct val="100000"/>
                        </a:lnSpc>
                        <a:spcBef>
                          <a:spcPts val="0"/>
                        </a:spcBef>
                        <a:spcAft>
                          <a:spcPts val="0"/>
                        </a:spcAft>
                        <a:buNone/>
                      </a:pPr>
                      <a:r>
                        <a:rPr lang="en-US" sz="1000" b="0" i="0" u="none" strike="noStrike" noProof="0">
                          <a:solidFill>
                            <a:srgbClr val="000000"/>
                          </a:solidFill>
                          <a:latin typeface="Arial"/>
                        </a:rPr>
                        <a:t>Double Diamond Kee Kok Joo &amp; Wong Mee San Recognition Rally </a:t>
                      </a:r>
                    </a:p>
                    <a:p>
                      <a:pPr lvl="0" algn="l">
                        <a:lnSpc>
                          <a:spcPct val="100000"/>
                        </a:lnSpc>
                        <a:spcBef>
                          <a:spcPts val="0"/>
                        </a:spcBef>
                        <a:spcAft>
                          <a:spcPts val="0"/>
                        </a:spcAft>
                        <a:buNone/>
                      </a:pPr>
                      <a:r>
                        <a:rPr lang="en-US" sz="1000" b="0" i="0" u="none" strike="noStrike" noProof="0">
                          <a:solidFill>
                            <a:srgbClr val="000000"/>
                          </a:solidFill>
                          <a:latin typeface="Arial"/>
                        </a:rPr>
                        <a:t>&amp; Achievers Day</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a:latin typeface="Arial"/>
                          <a:cs typeface="Arial"/>
                        </a:rPr>
                        <a:t>ENG/CHI/BM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n-US" sz="1000" b="0" i="0">
                          <a:latin typeface="Arial"/>
                          <a:cs typeface="Arial"/>
                        </a:rPr>
                        <a:t>12 Aug 2023 (Sat)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n-US" sz="1000" b="0" i="0">
                          <a:latin typeface="Arial"/>
                          <a:cs typeface="Arial"/>
                        </a:rPr>
                        <a:t>2.00pm – 4.00pm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a:latin typeface="Arial"/>
                          <a:cs typeface="Arial"/>
                        </a:rPr>
                        <a:t>Paradigm Mall Convention Centre, Johor Bahru</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1722897"/>
                  </a:ext>
                </a:extLst>
              </a:tr>
            </a:tbl>
          </a:graphicData>
        </a:graphic>
      </p:graphicFrame>
      <p:sp>
        <p:nvSpPr>
          <p:cNvPr id="16" name="Content Placeholder 2">
            <a:extLst>
              <a:ext uri="{FF2B5EF4-FFF2-40B4-BE49-F238E27FC236}">
                <a16:creationId xmlns:a16="http://schemas.microsoft.com/office/drawing/2014/main" id="{2973403D-B5FC-1623-FBAB-65582EC489F9}"/>
              </a:ext>
            </a:extLst>
          </p:cNvPr>
          <p:cNvSpPr txBox="1">
            <a:spLocks/>
          </p:cNvSpPr>
          <p:nvPr/>
        </p:nvSpPr>
        <p:spPr>
          <a:xfrm>
            <a:off x="5243796" y="5857583"/>
            <a:ext cx="3480247" cy="92482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a:solidFill>
                  <a:schemeClr val="bg1"/>
                </a:solidFill>
                <a:latin typeface="Arial"/>
                <a:cs typeface="Arial"/>
              </a:rPr>
              <a:t>Just login to </a:t>
            </a:r>
            <a:br>
              <a:rPr lang="en-US" sz="1200">
                <a:solidFill>
                  <a:schemeClr val="bg1"/>
                </a:solidFill>
                <a:latin typeface="Arial"/>
                <a:cs typeface="Arial"/>
              </a:rPr>
            </a:br>
            <a:r>
              <a:rPr lang="en-US" sz="1200">
                <a:solidFill>
                  <a:schemeClr val="bg1"/>
                </a:solidFill>
                <a:latin typeface="Arial"/>
                <a:cs typeface="Arial"/>
              </a:rPr>
              <a:t>amway.my &gt; scroll to the page footer to access the Events &amp; Training Calendar</a:t>
            </a:r>
            <a:endParaRPr lang="en-US" sz="1200">
              <a:solidFill>
                <a:schemeClr val="bg1"/>
              </a:solidFill>
              <a:latin typeface="Arial"/>
              <a:ea typeface="+mn-lt"/>
              <a:cs typeface="Arial"/>
            </a:endParaRPr>
          </a:p>
          <a:p>
            <a:pPr marL="0" indent="0">
              <a:lnSpc>
                <a:spcPct val="100000"/>
              </a:lnSpc>
              <a:buNone/>
            </a:pPr>
            <a:endParaRPr lang="en-US" sz="1200">
              <a:ea typeface="+mn-lt"/>
              <a:cs typeface="+mn-lt"/>
            </a:endParaRPr>
          </a:p>
          <a:p>
            <a:pPr marL="0" indent="0">
              <a:lnSpc>
                <a:spcPct val="100000"/>
              </a:lnSpc>
              <a:buFont typeface="Arial" panose="020B0604020202020204" pitchFamily="34" charset="0"/>
              <a:buNone/>
            </a:pPr>
            <a:endParaRPr lang="en-US" sz="1200">
              <a:solidFill>
                <a:schemeClr val="bg1"/>
              </a:solidFill>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60383F11-24B8-35F8-FB7E-B2B1BC5054E0}"/>
              </a:ext>
            </a:extLst>
          </p:cNvPr>
          <p:cNvGrpSpPr/>
          <p:nvPr/>
        </p:nvGrpSpPr>
        <p:grpSpPr>
          <a:xfrm>
            <a:off x="4140879" y="5739552"/>
            <a:ext cx="1060097" cy="974921"/>
            <a:chOff x="6880103" y="4119702"/>
            <a:chExt cx="1060097" cy="974921"/>
          </a:xfrm>
        </p:grpSpPr>
        <p:pic>
          <p:nvPicPr>
            <p:cNvPr id="34" name="Picture 33">
              <a:extLst>
                <a:ext uri="{FF2B5EF4-FFF2-40B4-BE49-F238E27FC236}">
                  <a16:creationId xmlns:a16="http://schemas.microsoft.com/office/drawing/2014/main" id="{01C9A225-983D-EEE6-054C-64C95D8158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14261" y="4124654"/>
              <a:ext cx="525939" cy="969969"/>
            </a:xfrm>
            <a:prstGeom prst="rect">
              <a:avLst/>
            </a:prstGeom>
            <a:effectLst>
              <a:reflection blurRad="127000" stA="20000" endPos="40000" dir="5400000" sy="-100000" algn="bl" rotWithShape="0"/>
            </a:effectLst>
          </p:spPr>
        </p:pic>
        <p:grpSp>
          <p:nvGrpSpPr>
            <p:cNvPr id="35" name="Group 34">
              <a:extLst>
                <a:ext uri="{FF2B5EF4-FFF2-40B4-BE49-F238E27FC236}">
                  <a16:creationId xmlns:a16="http://schemas.microsoft.com/office/drawing/2014/main" id="{C1D3789D-AD39-4BE4-1EDC-9D81B2180D84}"/>
                </a:ext>
              </a:extLst>
            </p:cNvPr>
            <p:cNvGrpSpPr/>
            <p:nvPr/>
          </p:nvGrpSpPr>
          <p:grpSpPr>
            <a:xfrm>
              <a:off x="6880103" y="4119702"/>
              <a:ext cx="526545" cy="971086"/>
              <a:chOff x="435475" y="509684"/>
              <a:chExt cx="2543341" cy="4690588"/>
            </a:xfrm>
          </p:grpSpPr>
          <p:pic>
            <p:nvPicPr>
              <p:cNvPr id="36" name="Picture 35">
                <a:extLst>
                  <a:ext uri="{FF2B5EF4-FFF2-40B4-BE49-F238E27FC236}">
                    <a16:creationId xmlns:a16="http://schemas.microsoft.com/office/drawing/2014/main" id="{02EA1396-F5DD-49FE-31BD-CC875BFDE1F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475" y="509684"/>
                <a:ext cx="2543341" cy="4690588"/>
              </a:xfrm>
              <a:prstGeom prst="rect">
                <a:avLst/>
              </a:prstGeom>
              <a:effectLst>
                <a:reflection blurRad="127000" stA="20000" endPos="40000" dir="5400000" sy="-100000" algn="bl" rotWithShape="0"/>
              </a:effectLst>
            </p:spPr>
          </p:pic>
          <p:pic>
            <p:nvPicPr>
              <p:cNvPr id="37" name="Picture 36" descr="Graphical user interface, application&#10;&#10;Description automatically generated">
                <a:extLst>
                  <a:ext uri="{FF2B5EF4-FFF2-40B4-BE49-F238E27FC236}">
                    <a16:creationId xmlns:a16="http://schemas.microsoft.com/office/drawing/2014/main" id="{492056B5-0A12-EA87-F58D-F69255275FC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25" t="10525" r="-1" b="8858"/>
              <a:stretch/>
            </p:blipFill>
            <p:spPr>
              <a:xfrm>
                <a:off x="770509" y="979384"/>
                <a:ext cx="1935807" cy="3430160"/>
              </a:xfrm>
              <a:prstGeom prst="rect">
                <a:avLst/>
              </a:prstGeom>
            </p:spPr>
          </p:pic>
        </p:grpSp>
      </p:grpSp>
      <p:pic>
        <p:nvPicPr>
          <p:cNvPr id="8" name="Picture 7">
            <a:extLst>
              <a:ext uri="{FF2B5EF4-FFF2-40B4-BE49-F238E27FC236}">
                <a16:creationId xmlns:a16="http://schemas.microsoft.com/office/drawing/2014/main" id="{85EA2CCB-FA04-4F65-1501-81145C3DDE7D}"/>
              </a:ext>
            </a:extLst>
          </p:cNvPr>
          <p:cNvPicPr>
            <a:picLocks noChangeAspect="1"/>
          </p:cNvPicPr>
          <p:nvPr/>
        </p:nvPicPr>
        <p:blipFill>
          <a:blip r:embed="rId11" cstate="print">
            <a:extLst>
              <a:ext uri="{28A0092B-C50C-407E-A947-70E740481C1C}">
                <a14:useLocalDpi xmlns:a14="http://schemas.microsoft.com/office/drawing/2010/main" val="0"/>
              </a:ext>
            </a:extLst>
          </a:blip>
          <a:srcRect l="6335" r="6335"/>
          <a:stretch/>
        </p:blipFill>
        <p:spPr>
          <a:xfrm>
            <a:off x="711076" y="178828"/>
            <a:ext cx="2838057" cy="2083134"/>
          </a:xfrm>
          <a:prstGeom prst="rect">
            <a:avLst/>
          </a:prstGeom>
        </p:spPr>
      </p:pic>
      <p:pic>
        <p:nvPicPr>
          <p:cNvPr id="10" name="Picture 9">
            <a:extLst>
              <a:ext uri="{FF2B5EF4-FFF2-40B4-BE49-F238E27FC236}">
                <a16:creationId xmlns:a16="http://schemas.microsoft.com/office/drawing/2014/main" id="{103B05F2-DE2F-C86F-5EE5-5CEEF4768912}"/>
              </a:ext>
            </a:extLst>
          </p:cNvPr>
          <p:cNvPicPr>
            <a:picLocks noChangeAspect="1"/>
          </p:cNvPicPr>
          <p:nvPr/>
        </p:nvPicPr>
        <p:blipFill>
          <a:blip r:embed="rId12"/>
          <a:stretch>
            <a:fillRect/>
          </a:stretch>
        </p:blipFill>
        <p:spPr>
          <a:xfrm>
            <a:off x="1589665" y="6148179"/>
            <a:ext cx="1104056" cy="295049"/>
          </a:xfrm>
          <a:prstGeom prst="rect">
            <a:avLst/>
          </a:prstGeom>
        </p:spPr>
      </p:pic>
      <p:sp>
        <p:nvSpPr>
          <p:cNvPr id="25" name="Content Placeholder 2">
            <a:extLst>
              <a:ext uri="{FF2B5EF4-FFF2-40B4-BE49-F238E27FC236}">
                <a16:creationId xmlns:a16="http://schemas.microsoft.com/office/drawing/2014/main" id="{45B60791-5DBC-F948-AB7B-2460BCE54F9D}"/>
              </a:ext>
            </a:extLst>
          </p:cNvPr>
          <p:cNvSpPr txBox="1">
            <a:spLocks/>
          </p:cNvSpPr>
          <p:nvPr/>
        </p:nvSpPr>
        <p:spPr>
          <a:xfrm>
            <a:off x="1364102" y="6163943"/>
            <a:ext cx="1489926" cy="5693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000" b="1" err="1">
                <a:solidFill>
                  <a:schemeClr val="bg1"/>
                </a:solidFill>
                <a:effectLst/>
                <a:latin typeface="Arial" panose="020B0604020202020204" pitchFamily="34" charset="0"/>
                <a:cs typeface="Arial" panose="020B0604020202020204" pitchFamily="34" charset="0"/>
              </a:rPr>
              <a:t>Amway.my</a:t>
            </a:r>
            <a:endParaRPr lang="en-US" sz="1000" b="1">
              <a:solidFill>
                <a:schemeClr val="bg1"/>
              </a:solidFill>
              <a:latin typeface="Arial" panose="020B0604020202020204" pitchFamily="34" charset="0"/>
              <a:cs typeface="Arial" panose="020B0604020202020204" pitchFamily="34" charset="0"/>
            </a:endParaRPr>
          </a:p>
        </p:txBody>
      </p:sp>
      <p:sp>
        <p:nvSpPr>
          <p:cNvPr id="18" name="Content Placeholder 2">
            <a:extLst>
              <a:ext uri="{FF2B5EF4-FFF2-40B4-BE49-F238E27FC236}">
                <a16:creationId xmlns:a16="http://schemas.microsoft.com/office/drawing/2014/main" id="{9FF198AF-416E-B005-D905-936E32B5D93F}"/>
              </a:ext>
            </a:extLst>
          </p:cNvPr>
          <p:cNvSpPr txBox="1">
            <a:spLocks/>
          </p:cNvSpPr>
          <p:nvPr/>
        </p:nvSpPr>
        <p:spPr>
          <a:xfrm>
            <a:off x="534037" y="5851024"/>
            <a:ext cx="3150020" cy="4567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200">
                <a:solidFill>
                  <a:schemeClr val="bg1"/>
                </a:solidFill>
                <a:latin typeface="Arial" panose="020B0604020202020204" pitchFamily="34" charset="0"/>
                <a:cs typeface="Arial" panose="020B0604020202020204" pitchFamily="34" charset="0"/>
              </a:rPr>
              <a:t>Check out the events above and more in</a:t>
            </a:r>
          </a:p>
        </p:txBody>
      </p:sp>
    </p:spTree>
    <p:extLst>
      <p:ext uri="{BB962C8B-B14F-4D97-AF65-F5344CB8AC3E}">
        <p14:creationId xmlns:p14="http://schemas.microsoft.com/office/powerpoint/2010/main" val="3387819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DFBE5F-DB9B-6176-0DBE-7458B9EDFCA8}"/>
              </a:ext>
            </a:extLst>
          </p:cNvPr>
          <p:cNvPicPr>
            <a:picLocks noChangeAspect="1"/>
          </p:cNvPicPr>
          <p:nvPr/>
        </p:nvPicPr>
        <p:blipFill rotWithShape="1">
          <a:blip r:embed="rId3">
            <a:extLst>
              <a:ext uri="{28A0092B-C50C-407E-A947-70E740481C1C}">
                <a14:useLocalDpi xmlns:a14="http://schemas.microsoft.com/office/drawing/2010/main" val="0"/>
              </a:ext>
            </a:extLst>
          </a:blip>
          <a:srcRect l="7236" t="34032" r="29184" b="12380"/>
          <a:stretch/>
        </p:blipFill>
        <p:spPr>
          <a:xfrm>
            <a:off x="3825472" y="215821"/>
            <a:ext cx="5117625" cy="6469724"/>
          </a:xfrm>
          <a:prstGeom prst="rect">
            <a:avLst/>
          </a:prstGeom>
        </p:spPr>
      </p:pic>
      <p:sp>
        <p:nvSpPr>
          <p:cNvPr id="5" name="Rounded Rectangle 4">
            <a:extLst>
              <a:ext uri="{FF2B5EF4-FFF2-40B4-BE49-F238E27FC236}">
                <a16:creationId xmlns:a16="http://schemas.microsoft.com/office/drawing/2014/main" id="{72A3E7B5-A6A7-4B4E-8ADA-EBD81306AF9E}"/>
              </a:ext>
            </a:extLst>
          </p:cNvPr>
          <p:cNvSpPr/>
          <p:nvPr/>
        </p:nvSpPr>
        <p:spPr>
          <a:xfrm>
            <a:off x="2315327" y="480506"/>
            <a:ext cx="2438518" cy="5920845"/>
          </a:xfrm>
          <a:prstGeom prst="roundRect">
            <a:avLst>
              <a:gd name="adj" fmla="val 111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CA27C4A-D2E0-2D4F-A0AD-B0C620EF084D}"/>
              </a:ext>
            </a:extLst>
          </p:cNvPr>
          <p:cNvSpPr/>
          <p:nvPr/>
        </p:nvSpPr>
        <p:spPr>
          <a:xfrm>
            <a:off x="343910" y="-10758"/>
            <a:ext cx="1596581" cy="477230"/>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3">
            <a:extLst>
              <a:ext uri="{FF2B5EF4-FFF2-40B4-BE49-F238E27FC236}">
                <a16:creationId xmlns:a16="http://schemas.microsoft.com/office/drawing/2014/main" id="{23B1FD70-18FD-8F45-BAC3-0F1EDAA46BD5}"/>
              </a:ext>
            </a:extLst>
          </p:cNvPr>
          <p:cNvSpPr txBox="1"/>
          <p:nvPr/>
        </p:nvSpPr>
        <p:spPr>
          <a:xfrm>
            <a:off x="414105" y="130756"/>
            <a:ext cx="1497413" cy="338554"/>
          </a:xfrm>
          <a:prstGeom prst="rect">
            <a:avLst/>
          </a:prstGeom>
          <a:noFill/>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a:defRPr/>
            </a:pPr>
            <a:r>
              <a:rPr lang="en-US" sz="1600" b="1">
                <a:solidFill>
                  <a:schemeClr val="bg1"/>
                </a:solidFill>
                <a:latin typeface="Arial" panose="020B0604020202020204" pitchFamily="34" charset="0"/>
                <a:cs typeface="Arial" panose="020B0604020202020204" pitchFamily="34" charset="0"/>
              </a:rPr>
              <a:t>PROMOTION</a:t>
            </a:r>
          </a:p>
        </p:txBody>
      </p:sp>
      <p:sp>
        <p:nvSpPr>
          <p:cNvPr id="13" name="Rectangle 12">
            <a:extLst>
              <a:ext uri="{FF2B5EF4-FFF2-40B4-BE49-F238E27FC236}">
                <a16:creationId xmlns:a16="http://schemas.microsoft.com/office/drawing/2014/main" id="{72C3941C-7F39-3A4A-9C51-B48A80087C99}"/>
              </a:ext>
            </a:extLst>
          </p:cNvPr>
          <p:cNvSpPr/>
          <p:nvPr/>
        </p:nvSpPr>
        <p:spPr>
          <a:xfrm>
            <a:off x="246044" y="1195260"/>
            <a:ext cx="3233418" cy="2172192"/>
          </a:xfrm>
          <a:prstGeom prst="rect">
            <a:avLst/>
          </a:prstGeom>
        </p:spPr>
        <p:txBody>
          <a:bodyPr wrap="square" lIns="63305" tIns="31652" rIns="63305" bIns="31652"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en-MY">
                <a:solidFill>
                  <a:srgbClr val="000000"/>
                </a:solidFill>
                <a:latin typeface="Arial"/>
                <a:ea typeface="+mn-lt"/>
                <a:cs typeface="Calibri"/>
              </a:rPr>
              <a:t>B.O.B.A. Combo A </a:t>
            </a:r>
            <a:r>
              <a:rPr lang="en-MY" sz="1050">
                <a:solidFill>
                  <a:srgbClr val="000000"/>
                </a:solidFill>
                <a:latin typeface="Arial"/>
                <a:ea typeface="+mn-lt"/>
                <a:cs typeface="Calibri"/>
              </a:rPr>
              <a:t>(316746)</a:t>
            </a:r>
            <a:endParaRPr lang="en-US" sz="1050">
              <a:solidFill>
                <a:srgbClr val="000000"/>
              </a:solidFill>
              <a:latin typeface="Calibri" panose="020F0502020204030204"/>
              <a:ea typeface="+mn-lt"/>
              <a:cs typeface="Calibri"/>
            </a:endParaRPr>
          </a:p>
          <a:p>
            <a:pPr>
              <a:lnSpc>
                <a:spcPct val="150000"/>
              </a:lnSpc>
            </a:pPr>
            <a:r>
              <a:rPr lang="en-MY" sz="1400">
                <a:latin typeface="Arial"/>
                <a:cs typeface="Calibri"/>
              </a:rPr>
              <a:t>OR</a:t>
            </a:r>
          </a:p>
          <a:p>
            <a:pPr>
              <a:lnSpc>
                <a:spcPct val="150000"/>
              </a:lnSpc>
            </a:pPr>
            <a:r>
              <a:rPr lang="en-MY">
                <a:solidFill>
                  <a:srgbClr val="000000"/>
                </a:solidFill>
                <a:latin typeface="Arial"/>
                <a:ea typeface="+mn-lt"/>
                <a:cs typeface="Calibri"/>
              </a:rPr>
              <a:t>B.O.B.A. Combo B </a:t>
            </a:r>
            <a:r>
              <a:rPr lang="en-MY" sz="1050">
                <a:latin typeface="Arial"/>
                <a:cs typeface="Calibri"/>
              </a:rPr>
              <a:t>(316747)</a:t>
            </a:r>
          </a:p>
          <a:p>
            <a:pPr>
              <a:lnSpc>
                <a:spcPct val="150000"/>
              </a:lnSpc>
            </a:pPr>
            <a:r>
              <a:rPr lang="en-MY" sz="1400">
                <a:latin typeface="Arial"/>
                <a:cs typeface="Calibri"/>
              </a:rPr>
              <a:t>OR</a:t>
            </a:r>
          </a:p>
          <a:p>
            <a:pPr>
              <a:lnSpc>
                <a:spcPct val="150000"/>
              </a:lnSpc>
            </a:pPr>
            <a:r>
              <a:rPr lang="en-MY">
                <a:solidFill>
                  <a:srgbClr val="000000"/>
                </a:solidFill>
                <a:latin typeface="Arial"/>
                <a:ea typeface="+mn-lt"/>
                <a:cs typeface="Calibri"/>
              </a:rPr>
              <a:t>B.O.B.A. Combo C </a:t>
            </a:r>
            <a:r>
              <a:rPr lang="en-MY" sz="1050">
                <a:latin typeface="Arial"/>
                <a:cs typeface="Calibri"/>
              </a:rPr>
              <a:t>(316748)</a:t>
            </a:r>
          </a:p>
          <a:p>
            <a:endParaRPr lang="en-MY" sz="1400">
              <a:latin typeface="Arial"/>
              <a:cs typeface="Calibri"/>
            </a:endParaRPr>
          </a:p>
        </p:txBody>
      </p:sp>
      <p:sp>
        <p:nvSpPr>
          <p:cNvPr id="15" name="Rectangle 14">
            <a:extLst>
              <a:ext uri="{FF2B5EF4-FFF2-40B4-BE49-F238E27FC236}">
                <a16:creationId xmlns:a16="http://schemas.microsoft.com/office/drawing/2014/main" id="{08CEB940-2416-2C43-B433-B808B6B17732}"/>
              </a:ext>
            </a:extLst>
          </p:cNvPr>
          <p:cNvSpPr/>
          <p:nvPr/>
        </p:nvSpPr>
        <p:spPr>
          <a:xfrm>
            <a:off x="302435" y="704920"/>
            <a:ext cx="4451409" cy="51377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7">
            <a:extLst>
              <a:ext uri="{FF2B5EF4-FFF2-40B4-BE49-F238E27FC236}">
                <a16:creationId xmlns:a16="http://schemas.microsoft.com/office/drawing/2014/main" id="{F2001551-C5D6-4841-8724-5F00C0BD7670}"/>
              </a:ext>
            </a:extLst>
          </p:cNvPr>
          <p:cNvSpPr txBox="1"/>
          <p:nvPr/>
        </p:nvSpPr>
        <p:spPr>
          <a:xfrm>
            <a:off x="2166678" y="837594"/>
            <a:ext cx="3259629" cy="310341"/>
          </a:xfrm>
          <a:prstGeom prst="rect">
            <a:avLst/>
          </a:prstGeom>
          <a:noFill/>
          <a:ln>
            <a:noFill/>
          </a:ln>
          <a:effectLst/>
        </p:spPr>
        <p:txBody>
          <a:bodyPr wrap="square" lIns="91440" tIns="45720" rIns="91440" bIns="45720" rtlCol="0" anchor="b">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80"/>
              </a:lnSpc>
              <a:defRPr/>
            </a:pPr>
            <a:r>
              <a:rPr lang="en-US" sz="1600">
                <a:latin typeface="Arial"/>
                <a:cs typeface="Arial"/>
              </a:rPr>
              <a:t>1 – 31 Jul 2023 </a:t>
            </a:r>
            <a:endParaRPr lang="en-US"/>
          </a:p>
        </p:txBody>
      </p:sp>
      <p:grpSp>
        <p:nvGrpSpPr>
          <p:cNvPr id="17" name="Group 16">
            <a:extLst>
              <a:ext uri="{FF2B5EF4-FFF2-40B4-BE49-F238E27FC236}">
                <a16:creationId xmlns:a16="http://schemas.microsoft.com/office/drawing/2014/main" id="{BCA50DD4-6D67-8B4A-A98D-FC943E3CCE8F}"/>
              </a:ext>
            </a:extLst>
          </p:cNvPr>
          <p:cNvGrpSpPr/>
          <p:nvPr/>
        </p:nvGrpSpPr>
        <p:grpSpPr>
          <a:xfrm>
            <a:off x="1546598" y="748453"/>
            <a:ext cx="624115" cy="454560"/>
            <a:chOff x="1459233" y="1482469"/>
            <a:chExt cx="497132" cy="389420"/>
          </a:xfrm>
        </p:grpSpPr>
        <p:sp>
          <p:nvSpPr>
            <p:cNvPr id="20" name="Freeform 19">
              <a:extLst>
                <a:ext uri="{FF2B5EF4-FFF2-40B4-BE49-F238E27FC236}">
                  <a16:creationId xmlns:a16="http://schemas.microsoft.com/office/drawing/2014/main" id="{DC4FD234-CEA4-954D-90A9-50E68B4FC03C}"/>
                </a:ext>
              </a:extLst>
            </p:cNvPr>
            <p:cNvSpPr/>
            <p:nvPr/>
          </p:nvSpPr>
          <p:spPr>
            <a:xfrm>
              <a:off x="1501686" y="1596500"/>
              <a:ext cx="356461" cy="237641"/>
            </a:xfrm>
            <a:custGeom>
              <a:avLst/>
              <a:gdLst>
                <a:gd name="connsiteX0" fmla="*/ 0 w 356461"/>
                <a:gd name="connsiteY0" fmla="*/ 25831 h 237641"/>
                <a:gd name="connsiteX1" fmla="*/ 46495 w 356461"/>
                <a:gd name="connsiteY1" fmla="*/ 237641 h 237641"/>
                <a:gd name="connsiteX2" fmla="*/ 320299 w 356461"/>
                <a:gd name="connsiteY2" fmla="*/ 222142 h 237641"/>
                <a:gd name="connsiteX3" fmla="*/ 356461 w 356461"/>
                <a:gd name="connsiteY3" fmla="*/ 0 h 237641"/>
                <a:gd name="connsiteX4" fmla="*/ 0 w 356461"/>
                <a:gd name="connsiteY4" fmla="*/ 25831 h 23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461" h="237641">
                  <a:moveTo>
                    <a:pt x="0" y="25831"/>
                  </a:moveTo>
                  <a:lnTo>
                    <a:pt x="46495" y="237641"/>
                  </a:lnTo>
                  <a:lnTo>
                    <a:pt x="320299" y="222142"/>
                  </a:lnTo>
                  <a:lnTo>
                    <a:pt x="356461" y="0"/>
                  </a:lnTo>
                  <a:lnTo>
                    <a:pt x="0" y="258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21" name="Picture 20" descr="Icon&#10;&#10;Description automatically generated">
              <a:extLst>
                <a:ext uri="{FF2B5EF4-FFF2-40B4-BE49-F238E27FC236}">
                  <a16:creationId xmlns:a16="http://schemas.microsoft.com/office/drawing/2014/main" id="{2F0C8D33-98FF-2A41-AAF0-25E0F1C107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9233" y="1482469"/>
              <a:ext cx="497132" cy="389420"/>
            </a:xfrm>
            <a:prstGeom prst="rect">
              <a:avLst/>
            </a:prstGeom>
          </p:spPr>
        </p:pic>
      </p:grpSp>
      <p:sp>
        <p:nvSpPr>
          <p:cNvPr id="18" name="Rectangle 17">
            <a:extLst>
              <a:ext uri="{FF2B5EF4-FFF2-40B4-BE49-F238E27FC236}">
                <a16:creationId xmlns:a16="http://schemas.microsoft.com/office/drawing/2014/main" id="{F49C7C61-4F63-BB4E-93D6-658B7518998F}"/>
              </a:ext>
            </a:extLst>
          </p:cNvPr>
          <p:cNvSpPr/>
          <p:nvPr/>
        </p:nvSpPr>
        <p:spPr>
          <a:xfrm>
            <a:off x="307371" y="704921"/>
            <a:ext cx="1155795" cy="513770"/>
          </a:xfrm>
          <a:prstGeom prst="rect">
            <a:avLst/>
          </a:prstGeom>
          <a:solidFill>
            <a:srgbClr val="2FB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2FBDB7"/>
              </a:solidFill>
            </a:endParaRPr>
          </a:p>
        </p:txBody>
      </p:sp>
      <p:sp>
        <p:nvSpPr>
          <p:cNvPr id="19" name="TextBox 10">
            <a:extLst>
              <a:ext uri="{FF2B5EF4-FFF2-40B4-BE49-F238E27FC236}">
                <a16:creationId xmlns:a16="http://schemas.microsoft.com/office/drawing/2014/main" id="{0A1DE754-85DC-5544-9A4F-9A79BD89E480}"/>
              </a:ext>
            </a:extLst>
          </p:cNvPr>
          <p:cNvSpPr txBox="1"/>
          <p:nvPr/>
        </p:nvSpPr>
        <p:spPr>
          <a:xfrm>
            <a:off x="380806" y="748453"/>
            <a:ext cx="979683"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a:solidFill>
                  <a:schemeClr val="bg1"/>
                </a:solidFill>
                <a:latin typeface="Arial Black" panose="020B0604020202020204" pitchFamily="34" charset="0"/>
                <a:cs typeface="Arial Black" panose="020B0604020202020204" pitchFamily="34" charset="0"/>
              </a:rPr>
              <a:t>BUY</a:t>
            </a:r>
          </a:p>
        </p:txBody>
      </p:sp>
      <p:sp>
        <p:nvSpPr>
          <p:cNvPr id="22" name="Rectangle 21">
            <a:extLst>
              <a:ext uri="{FF2B5EF4-FFF2-40B4-BE49-F238E27FC236}">
                <a16:creationId xmlns:a16="http://schemas.microsoft.com/office/drawing/2014/main" id="{BEFEC186-AC7A-A948-899A-4E92B0F8B9B1}"/>
              </a:ext>
            </a:extLst>
          </p:cNvPr>
          <p:cNvSpPr/>
          <p:nvPr/>
        </p:nvSpPr>
        <p:spPr>
          <a:xfrm>
            <a:off x="301483" y="3133310"/>
            <a:ext cx="1074635" cy="513770"/>
          </a:xfrm>
          <a:prstGeom prst="rect">
            <a:avLst/>
          </a:prstGeom>
          <a:solidFill>
            <a:srgbClr val="2FB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Arial Black" panose="020B0A04020102020204" pitchFamily="34" charset="0"/>
              </a:rPr>
              <a:t>PWP</a:t>
            </a:r>
          </a:p>
        </p:txBody>
      </p:sp>
      <p:sp>
        <p:nvSpPr>
          <p:cNvPr id="72" name="TextBox 2">
            <a:extLst>
              <a:ext uri="{FF2B5EF4-FFF2-40B4-BE49-F238E27FC236}">
                <a16:creationId xmlns:a16="http://schemas.microsoft.com/office/drawing/2014/main" id="{C9E885A5-0ED6-7A70-52BB-F2735796EC5F}"/>
              </a:ext>
            </a:extLst>
          </p:cNvPr>
          <p:cNvSpPr txBox="1"/>
          <p:nvPr/>
        </p:nvSpPr>
        <p:spPr>
          <a:xfrm>
            <a:off x="234829" y="4772909"/>
            <a:ext cx="3355425" cy="132343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buFont typeface="Arial" panose="020B0604020202020204" pitchFamily="34" charset="0"/>
              <a:buChar char="•"/>
            </a:pPr>
            <a:r>
              <a:rPr lang="en-US" sz="1000">
                <a:solidFill>
                  <a:schemeClr val="tx1">
                    <a:lumMod val="65000"/>
                    <a:lumOff val="35000"/>
                  </a:schemeClr>
                </a:solidFill>
                <a:latin typeface="Arial"/>
                <a:cs typeface="Arial"/>
              </a:rPr>
              <a:t> Each set comes with a </a:t>
            </a:r>
            <a:r>
              <a:rPr lang="en-US" sz="1000" b="1">
                <a:solidFill>
                  <a:schemeClr val="tx1">
                    <a:lumMod val="65000"/>
                    <a:lumOff val="35000"/>
                  </a:schemeClr>
                </a:solidFill>
                <a:latin typeface="Arial"/>
                <a:cs typeface="Arial"/>
              </a:rPr>
              <a:t>BOBA tumbler </a:t>
            </a:r>
            <a:br>
              <a:rPr lang="en-US" sz="1000" b="1">
                <a:solidFill>
                  <a:schemeClr val="tx1">
                    <a:lumMod val="65000"/>
                    <a:lumOff val="35000"/>
                  </a:schemeClr>
                </a:solidFill>
                <a:latin typeface="Arial"/>
                <a:cs typeface="Arial"/>
              </a:rPr>
            </a:br>
            <a:r>
              <a:rPr lang="en-US" sz="1000" b="1">
                <a:solidFill>
                  <a:schemeClr val="tx1">
                    <a:lumMod val="65000"/>
                    <a:lumOff val="35000"/>
                  </a:schemeClr>
                </a:solidFill>
                <a:latin typeface="Arial"/>
                <a:cs typeface="Arial"/>
              </a:rPr>
              <a:t>  with lid</a:t>
            </a:r>
            <a:r>
              <a:rPr lang="en-US" sz="1000">
                <a:solidFill>
                  <a:schemeClr val="tx1">
                    <a:lumMod val="65000"/>
                    <a:lumOff val="35000"/>
                  </a:schemeClr>
                </a:solidFill>
                <a:latin typeface="Arial"/>
                <a:cs typeface="Arial"/>
              </a:rPr>
              <a:t>, </a:t>
            </a:r>
            <a:r>
              <a:rPr lang="en-US" sz="1000" b="1">
                <a:solidFill>
                  <a:schemeClr val="tx1">
                    <a:lumMod val="65000"/>
                    <a:lumOff val="35000"/>
                  </a:schemeClr>
                </a:solidFill>
                <a:latin typeface="Arial"/>
                <a:cs typeface="Arial"/>
              </a:rPr>
              <a:t>vegan leather sleeve hand-carrier</a:t>
            </a:r>
            <a:r>
              <a:rPr lang="en-US" sz="1000">
                <a:solidFill>
                  <a:schemeClr val="tx1">
                    <a:lumMod val="65000"/>
                    <a:lumOff val="35000"/>
                  </a:schemeClr>
                </a:solidFill>
                <a:latin typeface="Arial"/>
                <a:cs typeface="Arial"/>
              </a:rPr>
              <a:t>, </a:t>
            </a:r>
          </a:p>
          <a:p>
            <a:pPr fontAlgn="base"/>
            <a:r>
              <a:rPr lang="en-US" sz="1000">
                <a:solidFill>
                  <a:schemeClr val="tx1">
                    <a:lumMod val="65000"/>
                    <a:lumOff val="35000"/>
                  </a:schemeClr>
                </a:solidFill>
                <a:latin typeface="Arial"/>
                <a:cs typeface="Arial"/>
              </a:rPr>
              <a:t>  and a </a:t>
            </a:r>
            <a:r>
              <a:rPr lang="en-US" sz="1000" b="1">
                <a:solidFill>
                  <a:schemeClr val="tx1">
                    <a:lumMod val="65000"/>
                    <a:lumOff val="35000"/>
                  </a:schemeClr>
                </a:solidFill>
                <a:latin typeface="Arial"/>
                <a:cs typeface="Arial"/>
              </a:rPr>
              <a:t>reusable metal straw and cleaning brush set</a:t>
            </a:r>
            <a:r>
              <a:rPr lang="en-US" sz="1000">
                <a:solidFill>
                  <a:schemeClr val="tx1">
                    <a:lumMod val="65000"/>
                    <a:lumOff val="35000"/>
                  </a:schemeClr>
                </a:solidFill>
                <a:latin typeface="Arial"/>
                <a:cs typeface="Arial"/>
              </a:rPr>
              <a:t>       </a:t>
            </a:r>
            <a:br>
              <a:rPr lang="en-US" sz="1000">
                <a:solidFill>
                  <a:schemeClr val="tx1">
                    <a:lumMod val="65000"/>
                    <a:lumOff val="35000"/>
                  </a:schemeClr>
                </a:solidFill>
                <a:latin typeface="Arial"/>
                <a:cs typeface="Arial"/>
              </a:rPr>
            </a:br>
            <a:r>
              <a:rPr lang="en-US" sz="1000">
                <a:solidFill>
                  <a:schemeClr val="tx1">
                    <a:lumMod val="65000"/>
                    <a:lumOff val="35000"/>
                  </a:schemeClr>
                </a:solidFill>
                <a:latin typeface="Arial"/>
                <a:cs typeface="Arial"/>
              </a:rPr>
              <a:t>  (in a canvas pouch)</a:t>
            </a:r>
          </a:p>
          <a:p>
            <a:pPr fontAlgn="base">
              <a:buFont typeface="Arial" panose="020B0604020202020204" pitchFamily="34" charset="0"/>
              <a:buChar char="•"/>
            </a:pPr>
            <a:r>
              <a:rPr lang="en-US" sz="1000">
                <a:solidFill>
                  <a:schemeClr val="tx1">
                    <a:lumMod val="65000"/>
                    <a:lumOff val="35000"/>
                  </a:schemeClr>
                </a:solidFill>
                <a:latin typeface="Arial"/>
                <a:cs typeface="Arial"/>
              </a:rPr>
              <a:t> Multi-functional and detachable vegan leather sleeve  </a:t>
            </a:r>
            <a:br>
              <a:rPr lang="en-US" sz="1000">
                <a:solidFill>
                  <a:schemeClr val="tx1">
                    <a:lumMod val="65000"/>
                    <a:lumOff val="35000"/>
                  </a:schemeClr>
                </a:solidFill>
                <a:latin typeface="Arial"/>
                <a:cs typeface="Arial"/>
              </a:rPr>
            </a:br>
            <a:r>
              <a:rPr lang="en-US" sz="1000">
                <a:solidFill>
                  <a:schemeClr val="tx1">
                    <a:lumMod val="65000"/>
                    <a:lumOff val="35000"/>
                  </a:schemeClr>
                </a:solidFill>
                <a:latin typeface="Arial"/>
                <a:cs typeface="Arial"/>
              </a:rPr>
              <a:t>  can be fixed on other </a:t>
            </a:r>
            <a:r>
              <a:rPr lang="en-US" sz="1000" err="1">
                <a:solidFill>
                  <a:schemeClr val="tx1">
                    <a:lumMod val="65000"/>
                    <a:lumOff val="35000"/>
                  </a:schemeClr>
                </a:solidFill>
                <a:latin typeface="Arial"/>
                <a:cs typeface="Arial"/>
              </a:rPr>
              <a:t>Nutrilite</a:t>
            </a:r>
            <a:r>
              <a:rPr lang="en-US" sz="1000">
                <a:solidFill>
                  <a:schemeClr val="tx1">
                    <a:lumMod val="65000"/>
                    <a:lumOff val="35000"/>
                  </a:schemeClr>
                </a:solidFill>
                <a:latin typeface="Arial"/>
                <a:cs typeface="Arial"/>
              </a:rPr>
              <a:t> shaker/cup/blender</a:t>
            </a:r>
          </a:p>
          <a:p>
            <a:pPr fontAlgn="base">
              <a:buFont typeface="Arial" panose="020B0604020202020204" pitchFamily="34" charset="0"/>
              <a:buChar char="•"/>
            </a:pPr>
            <a:r>
              <a:rPr lang="en-US" sz="1000">
                <a:solidFill>
                  <a:schemeClr val="tx1">
                    <a:lumMod val="65000"/>
                    <a:lumOff val="35000"/>
                  </a:schemeClr>
                </a:solidFill>
                <a:latin typeface="Arial"/>
                <a:cs typeface="Arial"/>
              </a:rPr>
              <a:t> Leak-proof design</a:t>
            </a:r>
          </a:p>
          <a:p>
            <a:pPr fontAlgn="base">
              <a:buFont typeface="Arial" panose="020B0604020202020204" pitchFamily="34" charset="0"/>
              <a:buChar char="•"/>
            </a:pPr>
            <a:r>
              <a:rPr lang="en-US" sz="1000">
                <a:solidFill>
                  <a:schemeClr val="tx1">
                    <a:lumMod val="65000"/>
                    <a:lumOff val="35000"/>
                  </a:schemeClr>
                </a:solidFill>
                <a:latin typeface="Arial"/>
                <a:cs typeface="Arial"/>
              </a:rPr>
              <a:t> Condensation-proof design (double-walled tumbler)</a:t>
            </a:r>
          </a:p>
        </p:txBody>
      </p:sp>
      <p:grpSp>
        <p:nvGrpSpPr>
          <p:cNvPr id="82" name="Group 81">
            <a:extLst>
              <a:ext uri="{FF2B5EF4-FFF2-40B4-BE49-F238E27FC236}">
                <a16:creationId xmlns:a16="http://schemas.microsoft.com/office/drawing/2014/main" id="{581D3624-A8B7-3472-3CCB-BC0F3C7EF244}"/>
              </a:ext>
            </a:extLst>
          </p:cNvPr>
          <p:cNvGrpSpPr/>
          <p:nvPr/>
        </p:nvGrpSpPr>
        <p:grpSpPr>
          <a:xfrm>
            <a:off x="322829" y="6230465"/>
            <a:ext cx="1536568" cy="478664"/>
            <a:chOff x="-279599" y="6131567"/>
            <a:chExt cx="1536568" cy="478664"/>
          </a:xfrm>
        </p:grpSpPr>
        <p:sp>
          <p:nvSpPr>
            <p:cNvPr id="83" name="TextBox 15">
              <a:extLst>
                <a:ext uri="{FF2B5EF4-FFF2-40B4-BE49-F238E27FC236}">
                  <a16:creationId xmlns:a16="http://schemas.microsoft.com/office/drawing/2014/main" id="{88F3B381-0878-897E-E2E2-885C0C88E22E}"/>
                </a:ext>
              </a:extLst>
            </p:cNvPr>
            <p:cNvSpPr txBox="1"/>
            <p:nvPr/>
          </p:nvSpPr>
          <p:spPr>
            <a:xfrm>
              <a:off x="-279599" y="6131567"/>
              <a:ext cx="656117" cy="4305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a:solidFill>
                    <a:srgbClr val="71AD47"/>
                  </a:solidFill>
                  <a:latin typeface="Arial" panose="020B0604020202020204" pitchFamily="34" charset="0"/>
                  <a:cs typeface="Arial" panose="020B0604020202020204" pitchFamily="34" charset="0"/>
                </a:rPr>
                <a:t>MORE INFO:</a:t>
              </a:r>
            </a:p>
          </p:txBody>
        </p:sp>
        <p:grpSp>
          <p:nvGrpSpPr>
            <p:cNvPr id="84" name="Group 83">
              <a:extLst>
                <a:ext uri="{FF2B5EF4-FFF2-40B4-BE49-F238E27FC236}">
                  <a16:creationId xmlns:a16="http://schemas.microsoft.com/office/drawing/2014/main" id="{12EEB115-C2A1-3EB2-214F-22D8AEC25118}"/>
                </a:ext>
              </a:extLst>
            </p:cNvPr>
            <p:cNvGrpSpPr/>
            <p:nvPr/>
          </p:nvGrpSpPr>
          <p:grpSpPr>
            <a:xfrm>
              <a:off x="289035" y="6190565"/>
              <a:ext cx="391885" cy="388882"/>
              <a:chOff x="289035" y="6190565"/>
              <a:chExt cx="391885" cy="388882"/>
            </a:xfrm>
          </p:grpSpPr>
          <p:sp>
            <p:nvSpPr>
              <p:cNvPr id="89" name="Rounded Rectangle 61">
                <a:extLst>
                  <a:ext uri="{FF2B5EF4-FFF2-40B4-BE49-F238E27FC236}">
                    <a16:creationId xmlns:a16="http://schemas.microsoft.com/office/drawing/2014/main" id="{4B6A020D-513C-47AD-BE12-408923A7D935}"/>
                  </a:ext>
                </a:extLst>
              </p:cNvPr>
              <p:cNvSpPr/>
              <p:nvPr/>
            </p:nvSpPr>
            <p:spPr>
              <a:xfrm>
                <a:off x="289035" y="6190565"/>
                <a:ext cx="391885" cy="388882"/>
              </a:xfrm>
              <a:prstGeom prst="roundRect">
                <a:avLst/>
              </a:prstGeom>
              <a:solidFill>
                <a:srgbClr val="71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90" name="Picture 89">
                <a:hlinkClick r:id="rId5" action="ppaction://hlinksldjump"/>
                <a:extLst>
                  <a:ext uri="{FF2B5EF4-FFF2-40B4-BE49-F238E27FC236}">
                    <a16:creationId xmlns:a16="http://schemas.microsoft.com/office/drawing/2014/main" id="{3019D787-73D3-B83D-7C21-E45154B0067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06993" y="6232994"/>
                <a:ext cx="341749" cy="341749"/>
              </a:xfrm>
              <a:prstGeom prst="rect">
                <a:avLst/>
              </a:prstGeom>
            </p:spPr>
          </p:pic>
        </p:grpSp>
        <p:sp>
          <p:nvSpPr>
            <p:cNvPr id="85" name="TextBox 19">
              <a:extLst>
                <a:ext uri="{FF2B5EF4-FFF2-40B4-BE49-F238E27FC236}">
                  <a16:creationId xmlns:a16="http://schemas.microsoft.com/office/drawing/2014/main" id="{C51E29CA-8FFA-013E-2F5F-53F16A20D381}"/>
                </a:ext>
              </a:extLst>
            </p:cNvPr>
            <p:cNvSpPr txBox="1"/>
            <p:nvPr/>
          </p:nvSpPr>
          <p:spPr>
            <a:xfrm>
              <a:off x="677964" y="6145771"/>
              <a:ext cx="579005"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a:solidFill>
                    <a:schemeClr val="tx1">
                      <a:lumMod val="75000"/>
                      <a:lumOff val="25000"/>
                    </a:schemeClr>
                  </a:solidFill>
                  <a:latin typeface="Arial" panose="020B0604020202020204" pitchFamily="34" charset="0"/>
                  <a:cs typeface="Arial" panose="020B0604020202020204" pitchFamily="34" charset="0"/>
                </a:rPr>
                <a:t>READ</a:t>
              </a:r>
            </a:p>
          </p:txBody>
        </p:sp>
        <p:sp>
          <p:nvSpPr>
            <p:cNvPr id="86" name="TextBox 20">
              <a:extLst>
                <a:ext uri="{FF2B5EF4-FFF2-40B4-BE49-F238E27FC236}">
                  <a16:creationId xmlns:a16="http://schemas.microsoft.com/office/drawing/2014/main" id="{0BC71721-E4D6-F166-158E-FAF63194FB49}"/>
                </a:ext>
              </a:extLst>
            </p:cNvPr>
            <p:cNvSpPr txBox="1"/>
            <p:nvPr/>
          </p:nvSpPr>
          <p:spPr>
            <a:xfrm>
              <a:off x="677484" y="6302454"/>
              <a:ext cx="543739"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Arial" panose="020B0604020202020204" pitchFamily="34" charset="0"/>
                  <a:cs typeface="Arial" panose="020B0604020202020204" pitchFamily="34" charset="0"/>
                </a:rPr>
                <a:t>T&amp;C</a:t>
              </a:r>
            </a:p>
          </p:txBody>
        </p:sp>
      </p:grpSp>
      <p:pic>
        <p:nvPicPr>
          <p:cNvPr id="4" name="Picture 3">
            <a:extLst>
              <a:ext uri="{FF2B5EF4-FFF2-40B4-BE49-F238E27FC236}">
                <a16:creationId xmlns:a16="http://schemas.microsoft.com/office/drawing/2014/main" id="{5051600A-7BD1-66BD-81D9-A1F64B9524B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397245" y="3297430"/>
            <a:ext cx="1198720" cy="1798080"/>
          </a:xfrm>
          <a:prstGeom prst="rect">
            <a:avLst/>
          </a:prstGeom>
        </p:spPr>
      </p:pic>
      <p:pic>
        <p:nvPicPr>
          <p:cNvPr id="41" name="Picture 40">
            <a:extLst>
              <a:ext uri="{FF2B5EF4-FFF2-40B4-BE49-F238E27FC236}">
                <a16:creationId xmlns:a16="http://schemas.microsoft.com/office/drawing/2014/main" id="{21522139-E4C4-57D9-73CF-9CC2760E5A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384" t="8144" r="6384" b="23768"/>
          <a:stretch/>
        </p:blipFill>
        <p:spPr>
          <a:xfrm>
            <a:off x="3568601" y="5168716"/>
            <a:ext cx="970383" cy="991085"/>
          </a:xfrm>
          <a:prstGeom prst="ellipse">
            <a:avLst/>
          </a:prstGeom>
          <a:solidFill>
            <a:schemeClr val="accent4">
              <a:lumMod val="20000"/>
              <a:lumOff val="80000"/>
            </a:schemeClr>
          </a:solidFill>
        </p:spPr>
      </p:pic>
      <p:pic>
        <p:nvPicPr>
          <p:cNvPr id="43" name="Picture 42">
            <a:extLst>
              <a:ext uri="{FF2B5EF4-FFF2-40B4-BE49-F238E27FC236}">
                <a16:creationId xmlns:a16="http://schemas.microsoft.com/office/drawing/2014/main" id="{7D6CFA78-6F74-699F-B39C-EF10A9AFFC4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295" t="36535" r="5133" b="13040"/>
          <a:stretch/>
        </p:blipFill>
        <p:spPr>
          <a:xfrm>
            <a:off x="7154812" y="4575167"/>
            <a:ext cx="1519935" cy="1521181"/>
          </a:xfrm>
          <a:prstGeom prst="ellipse">
            <a:avLst/>
          </a:prstGeom>
          <a:ln w="28575">
            <a:solidFill>
              <a:schemeClr val="bg1"/>
            </a:solidFill>
          </a:ln>
        </p:spPr>
      </p:pic>
      <p:sp>
        <p:nvSpPr>
          <p:cNvPr id="46" name="TextBox 1">
            <a:extLst>
              <a:ext uri="{FF2B5EF4-FFF2-40B4-BE49-F238E27FC236}">
                <a16:creationId xmlns:a16="http://schemas.microsoft.com/office/drawing/2014/main" id="{C58B0A47-B12A-0D8A-4038-547DE431904D}"/>
              </a:ext>
            </a:extLst>
          </p:cNvPr>
          <p:cNvSpPr txBox="1"/>
          <p:nvPr/>
        </p:nvSpPr>
        <p:spPr>
          <a:xfrm>
            <a:off x="220667" y="3647516"/>
            <a:ext cx="2807806" cy="1138773"/>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err="1">
                <a:latin typeface="Arial"/>
                <a:cs typeface="Arial"/>
              </a:rPr>
              <a:t>Nutrilite</a:t>
            </a:r>
            <a:r>
              <a:rPr lang="en-US" b="1">
                <a:latin typeface="Arial"/>
                <a:cs typeface="Arial"/>
              </a:rPr>
              <a:t> Reusable</a:t>
            </a:r>
          </a:p>
          <a:p>
            <a:r>
              <a:rPr lang="en-US" b="1">
                <a:latin typeface="Arial"/>
                <a:cs typeface="Arial"/>
              </a:rPr>
              <a:t>BOBA Tumbler </a:t>
            </a:r>
            <a:r>
              <a:rPr lang="fr-FR" b="1">
                <a:latin typeface="Arial"/>
                <a:cs typeface="Arial"/>
              </a:rPr>
              <a:t>(316734) </a:t>
            </a:r>
          </a:p>
          <a:p>
            <a:r>
              <a:rPr lang="en-US" b="1">
                <a:latin typeface="Arial"/>
                <a:cs typeface="Arial"/>
              </a:rPr>
              <a:t>at RM25.00/B$8.00 </a:t>
            </a:r>
          </a:p>
          <a:p>
            <a:r>
              <a:rPr lang="fr-FR" sz="1400">
                <a:latin typeface="Arial"/>
                <a:cs typeface="Arial"/>
              </a:rPr>
              <a:t>(</a:t>
            </a:r>
            <a:r>
              <a:rPr lang="fr-FR" sz="1400" err="1">
                <a:latin typeface="Arial"/>
                <a:cs typeface="Arial"/>
              </a:rPr>
              <a:t>worth</a:t>
            </a:r>
            <a:r>
              <a:rPr lang="fr-FR" sz="1400">
                <a:latin typeface="Arial"/>
                <a:cs typeface="Arial"/>
              </a:rPr>
              <a:t> RM180.00/B$58.00)</a:t>
            </a:r>
            <a:endParaRPr lang="en-US" sz="1400">
              <a:latin typeface="Arial"/>
              <a:cs typeface="Arial"/>
            </a:endParaRPr>
          </a:p>
        </p:txBody>
      </p:sp>
      <p:grpSp>
        <p:nvGrpSpPr>
          <p:cNvPr id="40" name="Group 39">
            <a:extLst>
              <a:ext uri="{FF2B5EF4-FFF2-40B4-BE49-F238E27FC236}">
                <a16:creationId xmlns:a16="http://schemas.microsoft.com/office/drawing/2014/main" id="{825E03F2-E02A-C10F-E61F-A86D05DF799A}"/>
              </a:ext>
            </a:extLst>
          </p:cNvPr>
          <p:cNvGrpSpPr/>
          <p:nvPr/>
        </p:nvGrpSpPr>
        <p:grpSpPr>
          <a:xfrm>
            <a:off x="2876579" y="2002478"/>
            <a:ext cx="1023621" cy="580135"/>
            <a:chOff x="2328495" y="3681786"/>
            <a:chExt cx="1809992" cy="1025809"/>
          </a:xfrm>
        </p:grpSpPr>
        <p:pic>
          <p:nvPicPr>
            <p:cNvPr id="42" name="Picture 41">
              <a:extLst>
                <a:ext uri="{FF2B5EF4-FFF2-40B4-BE49-F238E27FC236}">
                  <a16:creationId xmlns:a16="http://schemas.microsoft.com/office/drawing/2014/main" id="{E731D756-3EDD-F49C-05E4-586E861D2B5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09239" y="3681786"/>
              <a:ext cx="729248" cy="1025809"/>
            </a:xfrm>
            <a:prstGeom prst="rect">
              <a:avLst/>
            </a:prstGeom>
          </p:spPr>
        </p:pic>
        <p:pic>
          <p:nvPicPr>
            <p:cNvPr id="45" name="Picture 44" descr="A picture containing text, beverage, food, coffee&#10;&#10;Description automatically generated">
              <a:extLst>
                <a:ext uri="{FF2B5EF4-FFF2-40B4-BE49-F238E27FC236}">
                  <a16:creationId xmlns:a16="http://schemas.microsoft.com/office/drawing/2014/main" id="{584F5E92-540E-5380-781A-AAE0B94524F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28495" y="3864084"/>
              <a:ext cx="967873" cy="753005"/>
            </a:xfrm>
            <a:prstGeom prst="rect">
              <a:avLst/>
            </a:prstGeom>
          </p:spPr>
        </p:pic>
        <p:pic>
          <p:nvPicPr>
            <p:cNvPr id="48" name="Picture 47" descr="A picture containing text, beverage, food, coffee&#10;&#10;Description automatically generated">
              <a:extLst>
                <a:ext uri="{FF2B5EF4-FFF2-40B4-BE49-F238E27FC236}">
                  <a16:creationId xmlns:a16="http://schemas.microsoft.com/office/drawing/2014/main" id="{413B604B-8351-8EC3-5851-C63DC368F6F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84563" y="3931458"/>
              <a:ext cx="967873" cy="753005"/>
            </a:xfrm>
            <a:prstGeom prst="rect">
              <a:avLst/>
            </a:prstGeom>
          </p:spPr>
        </p:pic>
      </p:grpSp>
      <p:grpSp>
        <p:nvGrpSpPr>
          <p:cNvPr id="50" name="Group 49">
            <a:extLst>
              <a:ext uri="{FF2B5EF4-FFF2-40B4-BE49-F238E27FC236}">
                <a16:creationId xmlns:a16="http://schemas.microsoft.com/office/drawing/2014/main" id="{3E2C548C-A0CF-7FF2-E4DC-466B094200C8}"/>
              </a:ext>
            </a:extLst>
          </p:cNvPr>
          <p:cNvGrpSpPr/>
          <p:nvPr/>
        </p:nvGrpSpPr>
        <p:grpSpPr>
          <a:xfrm>
            <a:off x="2886263" y="2744349"/>
            <a:ext cx="1041028" cy="510216"/>
            <a:chOff x="2086007" y="5296379"/>
            <a:chExt cx="1931212" cy="946503"/>
          </a:xfrm>
        </p:grpSpPr>
        <p:pic>
          <p:nvPicPr>
            <p:cNvPr id="51" name="Picture 50" descr="A picture containing text, beverage, food, coffee&#10;&#10;Description automatically generated">
              <a:extLst>
                <a:ext uri="{FF2B5EF4-FFF2-40B4-BE49-F238E27FC236}">
                  <a16:creationId xmlns:a16="http://schemas.microsoft.com/office/drawing/2014/main" id="{F373A370-ED7E-AEDD-69B8-2675FA01286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86007" y="5325755"/>
              <a:ext cx="967873" cy="753005"/>
            </a:xfrm>
            <a:prstGeom prst="rect">
              <a:avLst/>
            </a:prstGeom>
          </p:spPr>
        </p:pic>
        <p:pic>
          <p:nvPicPr>
            <p:cNvPr id="52" name="Picture 51" descr="A picture containing text, beverage, food, coffee&#10;&#10;Description automatically generated">
              <a:extLst>
                <a:ext uri="{FF2B5EF4-FFF2-40B4-BE49-F238E27FC236}">
                  <a16:creationId xmlns:a16="http://schemas.microsoft.com/office/drawing/2014/main" id="{30D62A21-DBE5-48B4-0136-A4D8B20C705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42075" y="5393129"/>
              <a:ext cx="967873" cy="753005"/>
            </a:xfrm>
            <a:prstGeom prst="rect">
              <a:avLst/>
            </a:prstGeom>
          </p:spPr>
        </p:pic>
        <p:pic>
          <p:nvPicPr>
            <p:cNvPr id="53" name="Picture 52" descr="A white container with green lid&#10;&#10;Description automatically generated with medium confidence">
              <a:extLst>
                <a:ext uri="{FF2B5EF4-FFF2-40B4-BE49-F238E27FC236}">
                  <a16:creationId xmlns:a16="http://schemas.microsoft.com/office/drawing/2014/main" id="{C0831A45-C33F-1416-835B-C2DD1630CDC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45823" y="5296379"/>
              <a:ext cx="771396" cy="946503"/>
            </a:xfrm>
            <a:prstGeom prst="rect">
              <a:avLst/>
            </a:prstGeom>
          </p:spPr>
        </p:pic>
      </p:grpSp>
      <p:grpSp>
        <p:nvGrpSpPr>
          <p:cNvPr id="54" name="Group 53">
            <a:extLst>
              <a:ext uri="{FF2B5EF4-FFF2-40B4-BE49-F238E27FC236}">
                <a16:creationId xmlns:a16="http://schemas.microsoft.com/office/drawing/2014/main" id="{B734772F-EB2A-519D-474F-4398065FF550}"/>
              </a:ext>
            </a:extLst>
          </p:cNvPr>
          <p:cNvGrpSpPr/>
          <p:nvPr/>
        </p:nvGrpSpPr>
        <p:grpSpPr>
          <a:xfrm>
            <a:off x="2813857" y="1289134"/>
            <a:ext cx="900823" cy="573742"/>
            <a:chOff x="382335" y="2308880"/>
            <a:chExt cx="1270582" cy="809245"/>
          </a:xfrm>
        </p:grpSpPr>
        <p:pic>
          <p:nvPicPr>
            <p:cNvPr id="55" name="Picture 54" descr="A picture containing text, beverage, food, coffee&#10;&#10;Description automatically generated">
              <a:extLst>
                <a:ext uri="{FF2B5EF4-FFF2-40B4-BE49-F238E27FC236}">
                  <a16:creationId xmlns:a16="http://schemas.microsoft.com/office/drawing/2014/main" id="{EEBE1506-11E6-C22E-F9E5-39FF7242DE9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2335" y="2308880"/>
              <a:ext cx="967873" cy="753005"/>
            </a:xfrm>
            <a:prstGeom prst="rect">
              <a:avLst/>
            </a:prstGeom>
          </p:spPr>
        </p:pic>
        <p:pic>
          <p:nvPicPr>
            <p:cNvPr id="56" name="Picture 55" descr="A picture containing text, beverage, food, coffee&#10;&#10;Description automatically generated">
              <a:extLst>
                <a:ext uri="{FF2B5EF4-FFF2-40B4-BE49-F238E27FC236}">
                  <a16:creationId xmlns:a16="http://schemas.microsoft.com/office/drawing/2014/main" id="{8B0F4AB1-EEA3-DB9B-E478-D2C9A4BAA56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5044" y="2365120"/>
              <a:ext cx="967873" cy="753005"/>
            </a:xfrm>
            <a:prstGeom prst="rect">
              <a:avLst/>
            </a:prstGeom>
          </p:spPr>
        </p:pic>
      </p:grpSp>
      <p:sp>
        <p:nvSpPr>
          <p:cNvPr id="62" name="object 5">
            <a:extLst>
              <a:ext uri="{FF2B5EF4-FFF2-40B4-BE49-F238E27FC236}">
                <a16:creationId xmlns:a16="http://schemas.microsoft.com/office/drawing/2014/main" id="{FE6D11D7-7F64-6DD1-4FAF-7DB64EDF7A67}"/>
              </a:ext>
            </a:extLst>
          </p:cNvPr>
          <p:cNvSpPr txBox="1"/>
          <p:nvPr/>
        </p:nvSpPr>
        <p:spPr>
          <a:xfrm>
            <a:off x="3668361" y="1826303"/>
            <a:ext cx="1023956" cy="135935"/>
          </a:xfrm>
          <a:prstGeom prst="rect">
            <a:avLst/>
          </a:prstGeom>
        </p:spPr>
        <p:txBody>
          <a:bodyPr vert="horz" wrap="square" lIns="0" tIns="12700" rIns="0" bIns="0" rtlCol="0" anchor="t">
            <a:spAutoFit/>
          </a:bodyPr>
          <a:lstStyle/>
          <a:p>
            <a:pPr algn="ctr"/>
            <a:r>
              <a:rPr lang="en-US" sz="800">
                <a:solidFill>
                  <a:schemeClr val="tx1">
                    <a:lumMod val="65000"/>
                    <a:lumOff val="35000"/>
                  </a:schemeClr>
                </a:solidFill>
                <a:latin typeface="Arial"/>
                <a:cs typeface="Arial"/>
              </a:rPr>
              <a:t>Choose any 1 </a:t>
            </a:r>
            <a:r>
              <a:rPr lang="en-US" sz="800" err="1">
                <a:solidFill>
                  <a:schemeClr val="tx1">
                    <a:lumMod val="65000"/>
                    <a:lumOff val="35000"/>
                  </a:schemeClr>
                </a:solidFill>
                <a:latin typeface="Arial"/>
                <a:cs typeface="Arial"/>
              </a:rPr>
              <a:t>flavour</a:t>
            </a:r>
            <a:endParaRPr lang="en-US" sz="800">
              <a:solidFill>
                <a:schemeClr val="tx1">
                  <a:lumMod val="65000"/>
                  <a:lumOff val="35000"/>
                </a:schemeClr>
              </a:solidFill>
              <a:latin typeface="Arial"/>
              <a:cs typeface="Arial"/>
            </a:endParaRPr>
          </a:p>
        </p:txBody>
      </p:sp>
      <p:sp>
        <p:nvSpPr>
          <p:cNvPr id="26" name="Rectangle 25">
            <a:extLst>
              <a:ext uri="{FF2B5EF4-FFF2-40B4-BE49-F238E27FC236}">
                <a16:creationId xmlns:a16="http://schemas.microsoft.com/office/drawing/2014/main" id="{40B8897B-C450-21FB-A70F-FA345810F501}"/>
              </a:ext>
            </a:extLst>
          </p:cNvPr>
          <p:cNvSpPr/>
          <p:nvPr/>
        </p:nvSpPr>
        <p:spPr>
          <a:xfrm>
            <a:off x="4931230" y="5988231"/>
            <a:ext cx="2358520" cy="612255"/>
          </a:xfrm>
          <a:prstGeom prst="rect">
            <a:avLst/>
          </a:prstGeom>
          <a:solidFill>
            <a:srgbClr val="30BD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2">
            <a:extLst>
              <a:ext uri="{FF2B5EF4-FFF2-40B4-BE49-F238E27FC236}">
                <a16:creationId xmlns:a16="http://schemas.microsoft.com/office/drawing/2014/main" id="{E3F7B810-A694-F046-B519-D9BDE9800659}"/>
              </a:ext>
            </a:extLst>
          </p:cNvPr>
          <p:cNvSpPr txBox="1"/>
          <p:nvPr/>
        </p:nvSpPr>
        <p:spPr>
          <a:xfrm>
            <a:off x="4972826" y="6016933"/>
            <a:ext cx="2285901" cy="58477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base"/>
            <a:r>
              <a:rPr lang="en-US" sz="800" b="0" i="1" u="none" strike="noStrike">
                <a:solidFill>
                  <a:schemeClr val="bg1"/>
                </a:solidFill>
                <a:effectLst/>
                <a:latin typeface="Arial" panose="020B0604020202020204" pitchFamily="34" charset="0"/>
              </a:rPr>
              <a:t>*</a:t>
            </a:r>
            <a:r>
              <a:rPr lang="en-US" sz="800" b="0" i="1">
                <a:solidFill>
                  <a:schemeClr val="bg1"/>
                </a:solidFill>
                <a:effectLst/>
                <a:latin typeface="Arial" panose="020B0604020202020204" pitchFamily="34" charset="0"/>
              </a:rPr>
              <a:t>Product and B.O.B.A </a:t>
            </a:r>
            <a:r>
              <a:rPr lang="en-US" sz="800" b="0" i="1" err="1">
                <a:solidFill>
                  <a:schemeClr val="bg1"/>
                </a:solidFill>
                <a:effectLst/>
                <a:latin typeface="Arial" panose="020B0604020202020204" pitchFamily="34" charset="0"/>
              </a:rPr>
              <a:t>colour</a:t>
            </a:r>
            <a:r>
              <a:rPr lang="en-US" sz="800" b="0" i="1">
                <a:solidFill>
                  <a:schemeClr val="bg1"/>
                </a:solidFill>
                <a:effectLst/>
                <a:latin typeface="Arial" panose="020B0604020202020204" pitchFamily="34" charset="0"/>
              </a:rPr>
              <a:t> </a:t>
            </a:r>
            <a:r>
              <a:rPr lang="en-US" sz="800" b="0" i="1">
                <a:solidFill>
                  <a:schemeClr val="bg1"/>
                </a:solidFill>
                <a:effectLst/>
                <a:latin typeface="Arial" panose="020B0604020202020204" pitchFamily="34" charset="0"/>
                <a:cs typeface="Arial" panose="020B0604020202020204" pitchFamily="34" charset="0"/>
              </a:rPr>
              <a:t>may vary slightly, due to different device screen settings, the lighting in the photography location, and other factors</a:t>
            </a:r>
            <a:endParaRPr lang="en-US" sz="800" b="0" i="1">
              <a:solidFill>
                <a:schemeClr val="bg1"/>
              </a:solidFill>
              <a:effectLst/>
              <a:latin typeface="Arial" panose="020B0604020202020204" pitchFamily="34" charset="0"/>
            </a:endParaRPr>
          </a:p>
        </p:txBody>
      </p:sp>
      <p:sp>
        <p:nvSpPr>
          <p:cNvPr id="27" name="Triangle 26">
            <a:extLst>
              <a:ext uri="{FF2B5EF4-FFF2-40B4-BE49-F238E27FC236}">
                <a16:creationId xmlns:a16="http://schemas.microsoft.com/office/drawing/2014/main" id="{6A240976-DDA2-8864-6A50-9DC015B77385}"/>
              </a:ext>
            </a:extLst>
          </p:cNvPr>
          <p:cNvSpPr/>
          <p:nvPr/>
        </p:nvSpPr>
        <p:spPr>
          <a:xfrm rot="8693474">
            <a:off x="4996792" y="1470954"/>
            <a:ext cx="365252" cy="431956"/>
          </a:xfrm>
          <a:prstGeom prst="triangle">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of Rectangle 8">
            <a:extLst>
              <a:ext uri="{FF2B5EF4-FFF2-40B4-BE49-F238E27FC236}">
                <a16:creationId xmlns:a16="http://schemas.microsoft.com/office/drawing/2014/main" id="{30FDD717-A978-A595-470A-2CC473C9F4F5}"/>
              </a:ext>
            </a:extLst>
          </p:cNvPr>
          <p:cNvSpPr/>
          <p:nvPr/>
        </p:nvSpPr>
        <p:spPr>
          <a:xfrm>
            <a:off x="4880829" y="480506"/>
            <a:ext cx="2425846" cy="1109565"/>
          </a:xfrm>
          <a:prstGeom prst="round2DiagRect">
            <a:avLst/>
          </a:prstGeom>
          <a:solidFill>
            <a:schemeClr val="accent2"/>
          </a:solidFill>
          <a:ln w="28575">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hlinkClick r:id="rId15" action="ppaction://hlinksldjump"/>
            <a:extLst>
              <a:ext uri="{FF2B5EF4-FFF2-40B4-BE49-F238E27FC236}">
                <a16:creationId xmlns:a16="http://schemas.microsoft.com/office/drawing/2014/main" id="{1B6A60AB-D852-455C-5A8A-3800BEA5B0B3}"/>
              </a:ext>
            </a:extLst>
          </p:cNvPr>
          <p:cNvSpPr txBox="1"/>
          <p:nvPr/>
        </p:nvSpPr>
        <p:spPr>
          <a:xfrm>
            <a:off x="4907742" y="527456"/>
            <a:ext cx="2365515" cy="1015663"/>
          </a:xfrm>
          <a:prstGeom prst="rect">
            <a:avLst/>
          </a:prstGeom>
          <a:noFill/>
        </p:spPr>
        <p:txBody>
          <a:bodyPr wrap="square" rtlCol="0">
            <a:spAutoFit/>
          </a:bodyPr>
          <a:lstStyle/>
          <a:p>
            <a:pPr algn="ctr"/>
            <a:r>
              <a:rPr lang="en-US" sz="1300">
                <a:solidFill>
                  <a:schemeClr val="bg1"/>
                </a:solidFill>
                <a:latin typeface="Arial" panose="020B0604020202020204" pitchFamily="34" charset="0"/>
                <a:cs typeface="Arial" panose="020B0604020202020204" pitchFamily="34" charset="0"/>
              </a:rPr>
              <a:t>Complete Your Collection:</a:t>
            </a:r>
          </a:p>
          <a:p>
            <a:pPr algn="ctr"/>
            <a:r>
              <a:rPr lang="en-US" sz="1300">
                <a:solidFill>
                  <a:schemeClr val="bg1"/>
                </a:solidFill>
                <a:latin typeface="Arial" panose="020B0604020202020204" pitchFamily="34" charset="0"/>
                <a:cs typeface="Arial" panose="020B0604020202020204" pitchFamily="34" charset="0"/>
              </a:rPr>
              <a:t>Get </a:t>
            </a:r>
            <a:r>
              <a:rPr lang="en-US" sz="1300" err="1">
                <a:solidFill>
                  <a:schemeClr val="bg1"/>
                </a:solidFill>
                <a:latin typeface="Arial" panose="020B0604020202020204" pitchFamily="34" charset="0"/>
                <a:cs typeface="Arial" panose="020B0604020202020204" pitchFamily="34" charset="0"/>
              </a:rPr>
              <a:t>Nutrilite</a:t>
            </a:r>
            <a:r>
              <a:rPr lang="en-US" sz="1300">
                <a:solidFill>
                  <a:schemeClr val="bg1"/>
                </a:solidFill>
                <a:latin typeface="Arial" panose="020B0604020202020204" pitchFamily="34" charset="0"/>
                <a:cs typeface="Arial" panose="020B0604020202020204" pitchFamily="34" charset="0"/>
              </a:rPr>
              <a:t> Portable Blender (314662/314585) too!</a:t>
            </a:r>
          </a:p>
          <a:p>
            <a:pPr algn="ctr"/>
            <a:endParaRPr lang="en-US" sz="1000">
              <a:solidFill>
                <a:schemeClr val="bg1"/>
              </a:solidFill>
              <a:latin typeface="Arial" panose="020B0604020202020204" pitchFamily="34" charset="0"/>
              <a:cs typeface="Arial" panose="020B0604020202020204" pitchFamily="34" charset="0"/>
            </a:endParaRPr>
          </a:p>
          <a:p>
            <a:pPr algn="ctr"/>
            <a:r>
              <a:rPr lang="en-US" sz="1000">
                <a:solidFill>
                  <a:schemeClr val="bg1"/>
                </a:solidFill>
                <a:latin typeface="Arial" panose="020B0604020202020204" pitchFamily="34" charset="0"/>
                <a:cs typeface="Arial" panose="020B0604020202020204" pitchFamily="34" charset="0"/>
              </a:rPr>
              <a:t>Click here for more info</a:t>
            </a:r>
          </a:p>
        </p:txBody>
      </p:sp>
      <p:grpSp>
        <p:nvGrpSpPr>
          <p:cNvPr id="28" name="Group 27">
            <a:extLst>
              <a:ext uri="{FF2B5EF4-FFF2-40B4-BE49-F238E27FC236}">
                <a16:creationId xmlns:a16="http://schemas.microsoft.com/office/drawing/2014/main" id="{DA2DE211-83F0-C47F-09E3-82E09079FB15}"/>
              </a:ext>
            </a:extLst>
          </p:cNvPr>
          <p:cNvGrpSpPr/>
          <p:nvPr/>
        </p:nvGrpSpPr>
        <p:grpSpPr>
          <a:xfrm>
            <a:off x="3700217" y="1299800"/>
            <a:ext cx="968202" cy="592283"/>
            <a:chOff x="1466953" y="2357462"/>
            <a:chExt cx="1230934" cy="753006"/>
          </a:xfrm>
        </p:grpSpPr>
        <p:pic>
          <p:nvPicPr>
            <p:cNvPr id="29" name="Picture 28">
              <a:extLst>
                <a:ext uri="{FF2B5EF4-FFF2-40B4-BE49-F238E27FC236}">
                  <a16:creationId xmlns:a16="http://schemas.microsoft.com/office/drawing/2014/main" id="{C3E1A748-0F15-8F76-27DC-86E3AC066E38}"/>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1466953" y="2402313"/>
              <a:ext cx="446282" cy="646664"/>
            </a:xfrm>
            <a:prstGeom prst="rect">
              <a:avLst/>
            </a:prstGeom>
          </p:spPr>
        </p:pic>
        <p:pic>
          <p:nvPicPr>
            <p:cNvPr id="30" name="Picture 29">
              <a:extLst>
                <a:ext uri="{FF2B5EF4-FFF2-40B4-BE49-F238E27FC236}">
                  <a16:creationId xmlns:a16="http://schemas.microsoft.com/office/drawing/2014/main" id="{11C93C78-093D-A2AB-0E59-7EECAB880B84}"/>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281836" y="2434866"/>
              <a:ext cx="416051" cy="586633"/>
            </a:xfrm>
            <a:prstGeom prst="rect">
              <a:avLst/>
            </a:prstGeom>
          </p:spPr>
        </p:pic>
        <p:pic>
          <p:nvPicPr>
            <p:cNvPr id="31" name="Picture 30">
              <a:extLst>
                <a:ext uri="{FF2B5EF4-FFF2-40B4-BE49-F238E27FC236}">
                  <a16:creationId xmlns:a16="http://schemas.microsoft.com/office/drawing/2014/main" id="{61C9C854-9CC7-4241-82F5-577F24FBF49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1988790" y="2387104"/>
              <a:ext cx="492900" cy="666895"/>
            </a:xfrm>
            <a:prstGeom prst="rect">
              <a:avLst/>
            </a:prstGeom>
          </p:spPr>
        </p:pic>
        <p:pic>
          <p:nvPicPr>
            <p:cNvPr id="32" name="Picture 31" descr="A white plastic container with green lid&#10;&#10;Description automatically generated with low confidence">
              <a:extLst>
                <a:ext uri="{FF2B5EF4-FFF2-40B4-BE49-F238E27FC236}">
                  <a16:creationId xmlns:a16="http://schemas.microsoft.com/office/drawing/2014/main" id="{C46EE2F3-3865-2DDA-BDEE-FF632DFEF9C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92656" y="2357462"/>
              <a:ext cx="534230" cy="753006"/>
            </a:xfrm>
            <a:prstGeom prst="rect">
              <a:avLst/>
            </a:prstGeom>
          </p:spPr>
        </p:pic>
      </p:grpSp>
    </p:spTree>
    <p:extLst>
      <p:ext uri="{BB962C8B-B14F-4D97-AF65-F5344CB8AC3E}">
        <p14:creationId xmlns:p14="http://schemas.microsoft.com/office/powerpoint/2010/main" val="3427571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4261325-D03E-D08B-0A73-5A51D616AF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35" t="8567" r="14019" b="7881"/>
          <a:stretch/>
        </p:blipFill>
        <p:spPr>
          <a:xfrm>
            <a:off x="4171278" y="239083"/>
            <a:ext cx="4761535" cy="6421787"/>
          </a:xfrm>
          <a:prstGeom prst="rect">
            <a:avLst/>
          </a:prstGeom>
        </p:spPr>
      </p:pic>
      <p:sp>
        <p:nvSpPr>
          <p:cNvPr id="2" name="Rounded Rectangle 1">
            <a:extLst>
              <a:ext uri="{FF2B5EF4-FFF2-40B4-BE49-F238E27FC236}">
                <a16:creationId xmlns:a16="http://schemas.microsoft.com/office/drawing/2014/main" id="{CABFFC59-E3E8-3319-CE3E-CE9B7F72CB16}"/>
              </a:ext>
            </a:extLst>
          </p:cNvPr>
          <p:cNvSpPr/>
          <p:nvPr/>
        </p:nvSpPr>
        <p:spPr>
          <a:xfrm>
            <a:off x="2194814" y="480506"/>
            <a:ext cx="2438518" cy="5920845"/>
          </a:xfrm>
          <a:prstGeom prst="roundRect">
            <a:avLst>
              <a:gd name="adj" fmla="val 111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7D4DD50-4B3C-99D1-B90D-0DD9E2F0B6E9}"/>
              </a:ext>
            </a:extLst>
          </p:cNvPr>
          <p:cNvPicPr>
            <a:picLocks noChangeAspect="1"/>
          </p:cNvPicPr>
          <p:nvPr/>
        </p:nvPicPr>
        <p:blipFill rotWithShape="1">
          <a:blip r:embed="rId3">
            <a:extLst>
              <a:ext uri="{28A0092B-C50C-407E-A947-70E740481C1C}">
                <a14:useLocalDpi xmlns:a14="http://schemas.microsoft.com/office/drawing/2010/main" val="0"/>
              </a:ext>
            </a:extLst>
          </a:blip>
          <a:srcRect l="19275" t="24944" r="25528" b="25823"/>
          <a:stretch/>
        </p:blipFill>
        <p:spPr>
          <a:xfrm>
            <a:off x="4950926" y="1776250"/>
            <a:ext cx="3367356" cy="4001080"/>
          </a:xfrm>
          <a:prstGeom prst="rect">
            <a:avLst/>
          </a:prstGeom>
        </p:spPr>
      </p:pic>
      <p:sp>
        <p:nvSpPr>
          <p:cNvPr id="57" name="Rectangle 56">
            <a:extLst>
              <a:ext uri="{FF2B5EF4-FFF2-40B4-BE49-F238E27FC236}">
                <a16:creationId xmlns:a16="http://schemas.microsoft.com/office/drawing/2014/main" id="{47E8B1DE-8E87-4842-BC55-8D0499B0B387}"/>
              </a:ext>
            </a:extLst>
          </p:cNvPr>
          <p:cNvSpPr/>
          <p:nvPr/>
        </p:nvSpPr>
        <p:spPr>
          <a:xfrm>
            <a:off x="353337" y="-7749"/>
            <a:ext cx="1596581" cy="51919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0000"/>
              </a:highlight>
            </a:endParaRPr>
          </a:p>
        </p:txBody>
      </p:sp>
      <p:grpSp>
        <p:nvGrpSpPr>
          <p:cNvPr id="7" name="Group 6">
            <a:extLst>
              <a:ext uri="{FF2B5EF4-FFF2-40B4-BE49-F238E27FC236}">
                <a16:creationId xmlns:a16="http://schemas.microsoft.com/office/drawing/2014/main" id="{CD1CC177-9DE4-3243-B0B7-ED9B9619BFF9}"/>
              </a:ext>
            </a:extLst>
          </p:cNvPr>
          <p:cNvGrpSpPr/>
          <p:nvPr/>
        </p:nvGrpSpPr>
        <p:grpSpPr>
          <a:xfrm>
            <a:off x="308929" y="699038"/>
            <a:ext cx="4324404" cy="513771"/>
            <a:chOff x="4822456" y="632455"/>
            <a:chExt cx="4324404" cy="513771"/>
          </a:xfrm>
        </p:grpSpPr>
        <p:sp>
          <p:nvSpPr>
            <p:cNvPr id="8" name="Rectangle 7">
              <a:extLst>
                <a:ext uri="{FF2B5EF4-FFF2-40B4-BE49-F238E27FC236}">
                  <a16:creationId xmlns:a16="http://schemas.microsoft.com/office/drawing/2014/main" id="{E343B8B5-742F-934E-B02C-BAC177E979B4}"/>
                </a:ext>
              </a:extLst>
            </p:cNvPr>
            <p:cNvSpPr/>
            <p:nvPr/>
          </p:nvSpPr>
          <p:spPr>
            <a:xfrm>
              <a:off x="4822456" y="632455"/>
              <a:ext cx="4324404" cy="513770"/>
            </a:xfrm>
            <a:prstGeom prst="rect">
              <a:avLst/>
            </a:prstGeom>
            <a:solidFill>
              <a:schemeClr val="bg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E844732-7885-FB44-A27A-4874CAA53A06}"/>
                </a:ext>
              </a:extLst>
            </p:cNvPr>
            <p:cNvSpPr txBox="1"/>
            <p:nvPr/>
          </p:nvSpPr>
          <p:spPr>
            <a:xfrm>
              <a:off x="6552706" y="753467"/>
              <a:ext cx="2295952" cy="310341"/>
            </a:xfrm>
            <a:prstGeom prst="rect">
              <a:avLst/>
            </a:prstGeom>
            <a:noFill/>
            <a:ln>
              <a:noFill/>
            </a:ln>
            <a:effectLst/>
          </p:spPr>
          <p:txBody>
            <a:bodyPr wrap="square" rtlCol="0" anchor="b">
              <a:spAutoFit/>
            </a:bodyPr>
            <a:lstStyle/>
            <a:p>
              <a:pPr>
                <a:lnSpc>
                  <a:spcPts val="1680"/>
                </a:lnSpc>
                <a:defRPr/>
              </a:pPr>
              <a:r>
                <a:rPr lang="en-US" sz="1600">
                  <a:latin typeface="Arial" panose="020B0604020202020204" pitchFamily="34" charset="0"/>
                  <a:cs typeface="Arial" panose="020B0604020202020204" pitchFamily="34" charset="0"/>
                </a:rPr>
                <a:t>1 Jul 2023 onwards</a:t>
              </a:r>
            </a:p>
          </p:txBody>
        </p:sp>
        <p:grpSp>
          <p:nvGrpSpPr>
            <p:cNvPr id="10" name="Group 9">
              <a:extLst>
                <a:ext uri="{FF2B5EF4-FFF2-40B4-BE49-F238E27FC236}">
                  <a16:creationId xmlns:a16="http://schemas.microsoft.com/office/drawing/2014/main" id="{F075FE14-BFE1-3A40-BB27-54E4B455783B}"/>
                </a:ext>
              </a:extLst>
            </p:cNvPr>
            <p:cNvGrpSpPr/>
            <p:nvPr/>
          </p:nvGrpSpPr>
          <p:grpSpPr>
            <a:xfrm>
              <a:off x="5979253" y="675988"/>
              <a:ext cx="580290" cy="454560"/>
              <a:chOff x="479323" y="5672003"/>
              <a:chExt cx="497132" cy="389420"/>
            </a:xfrm>
          </p:grpSpPr>
          <p:sp>
            <p:nvSpPr>
              <p:cNvPr id="13" name="Freeform 12">
                <a:extLst>
                  <a:ext uri="{FF2B5EF4-FFF2-40B4-BE49-F238E27FC236}">
                    <a16:creationId xmlns:a16="http://schemas.microsoft.com/office/drawing/2014/main" id="{E0B88755-56E8-984E-905E-4B881F1AFC02}"/>
                  </a:ext>
                </a:extLst>
              </p:cNvPr>
              <p:cNvSpPr/>
              <p:nvPr/>
            </p:nvSpPr>
            <p:spPr>
              <a:xfrm>
                <a:off x="521776" y="5786034"/>
                <a:ext cx="356461" cy="237641"/>
              </a:xfrm>
              <a:custGeom>
                <a:avLst/>
                <a:gdLst>
                  <a:gd name="connsiteX0" fmla="*/ 0 w 356461"/>
                  <a:gd name="connsiteY0" fmla="*/ 25831 h 237641"/>
                  <a:gd name="connsiteX1" fmla="*/ 46495 w 356461"/>
                  <a:gd name="connsiteY1" fmla="*/ 237641 h 237641"/>
                  <a:gd name="connsiteX2" fmla="*/ 320299 w 356461"/>
                  <a:gd name="connsiteY2" fmla="*/ 222142 h 237641"/>
                  <a:gd name="connsiteX3" fmla="*/ 356461 w 356461"/>
                  <a:gd name="connsiteY3" fmla="*/ 0 h 237641"/>
                  <a:gd name="connsiteX4" fmla="*/ 0 w 356461"/>
                  <a:gd name="connsiteY4" fmla="*/ 25831 h 23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461" h="237641">
                    <a:moveTo>
                      <a:pt x="0" y="25831"/>
                    </a:moveTo>
                    <a:lnTo>
                      <a:pt x="46495" y="237641"/>
                    </a:lnTo>
                    <a:lnTo>
                      <a:pt x="320299" y="222142"/>
                    </a:lnTo>
                    <a:lnTo>
                      <a:pt x="356461" y="0"/>
                    </a:lnTo>
                    <a:lnTo>
                      <a:pt x="0" y="258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C0AF71EC-14B3-3D45-841B-B585BDD493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323" y="5672003"/>
                <a:ext cx="497132" cy="389420"/>
              </a:xfrm>
              <a:prstGeom prst="rect">
                <a:avLst/>
              </a:prstGeom>
            </p:spPr>
          </p:pic>
        </p:grpSp>
        <p:sp>
          <p:nvSpPr>
            <p:cNvPr id="11" name="Rectangle 10">
              <a:extLst>
                <a:ext uri="{FF2B5EF4-FFF2-40B4-BE49-F238E27FC236}">
                  <a16:creationId xmlns:a16="http://schemas.microsoft.com/office/drawing/2014/main" id="{41CF9ED2-8EA4-8043-ABD9-23EDDE2D55D1}"/>
                </a:ext>
              </a:extLst>
            </p:cNvPr>
            <p:cNvSpPr/>
            <p:nvPr/>
          </p:nvSpPr>
          <p:spPr>
            <a:xfrm>
              <a:off x="4827044" y="632456"/>
              <a:ext cx="1074635" cy="51377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90C2D5E-9414-2A49-B580-B48EDB6A3356}"/>
                </a:ext>
              </a:extLst>
            </p:cNvPr>
            <p:cNvSpPr txBox="1"/>
            <p:nvPr/>
          </p:nvSpPr>
          <p:spPr>
            <a:xfrm>
              <a:off x="4895323" y="675988"/>
              <a:ext cx="910890" cy="461665"/>
            </a:xfrm>
            <a:prstGeom prst="rect">
              <a:avLst/>
            </a:prstGeom>
            <a:noFill/>
          </p:spPr>
          <p:txBody>
            <a:bodyPr wrap="none" rtlCol="0">
              <a:spAutoFit/>
            </a:bodyPr>
            <a:lstStyle/>
            <a:p>
              <a:r>
                <a:rPr lang="en-US" sz="2400" b="1">
                  <a:solidFill>
                    <a:schemeClr val="bg1"/>
                  </a:solidFill>
                  <a:latin typeface="Arial Black" panose="020B0604020202020204" pitchFamily="34" charset="0"/>
                  <a:cs typeface="Arial Black" panose="020B0604020202020204" pitchFamily="34" charset="0"/>
                </a:rPr>
                <a:t>BUY</a:t>
              </a:r>
            </a:p>
          </p:txBody>
        </p:sp>
      </p:grpSp>
      <p:graphicFrame>
        <p:nvGraphicFramePr>
          <p:cNvPr id="34" name="Table 33">
            <a:extLst>
              <a:ext uri="{FF2B5EF4-FFF2-40B4-BE49-F238E27FC236}">
                <a16:creationId xmlns:a16="http://schemas.microsoft.com/office/drawing/2014/main" id="{583B3AD3-4224-4650-9EC7-2904A5AA45E8}"/>
              </a:ext>
            </a:extLst>
          </p:cNvPr>
          <p:cNvGraphicFramePr>
            <a:graphicFrameLocks noGrp="1"/>
          </p:cNvGraphicFramePr>
          <p:nvPr>
            <p:extLst>
              <p:ext uri="{D42A27DB-BD31-4B8C-83A1-F6EECF244321}">
                <p14:modId xmlns:p14="http://schemas.microsoft.com/office/powerpoint/2010/main" val="1661821884"/>
              </p:ext>
            </p:extLst>
          </p:nvPr>
        </p:nvGraphicFramePr>
        <p:xfrm>
          <a:off x="335801" y="5189186"/>
          <a:ext cx="3627227" cy="796782"/>
        </p:xfrm>
        <a:graphic>
          <a:graphicData uri="http://schemas.openxmlformats.org/drawingml/2006/table">
            <a:tbl>
              <a:tblPr/>
              <a:tblGrid>
                <a:gridCol w="820069">
                  <a:extLst>
                    <a:ext uri="{9D8B030D-6E8A-4147-A177-3AD203B41FA5}">
                      <a16:colId xmlns:a16="http://schemas.microsoft.com/office/drawing/2014/main" val="1112604167"/>
                    </a:ext>
                  </a:extLst>
                </a:gridCol>
                <a:gridCol w="662363">
                  <a:extLst>
                    <a:ext uri="{9D8B030D-6E8A-4147-A177-3AD203B41FA5}">
                      <a16:colId xmlns:a16="http://schemas.microsoft.com/office/drawing/2014/main" val="629035838"/>
                    </a:ext>
                  </a:extLst>
                </a:gridCol>
                <a:gridCol w="683391">
                  <a:extLst>
                    <a:ext uri="{9D8B030D-6E8A-4147-A177-3AD203B41FA5}">
                      <a16:colId xmlns:a16="http://schemas.microsoft.com/office/drawing/2014/main" val="1816466020"/>
                    </a:ext>
                  </a:extLst>
                </a:gridCol>
                <a:gridCol w="683391">
                  <a:extLst>
                    <a:ext uri="{9D8B030D-6E8A-4147-A177-3AD203B41FA5}">
                      <a16:colId xmlns:a16="http://schemas.microsoft.com/office/drawing/2014/main" val="710238951"/>
                    </a:ext>
                  </a:extLst>
                </a:gridCol>
                <a:gridCol w="778013">
                  <a:extLst>
                    <a:ext uri="{9D8B030D-6E8A-4147-A177-3AD203B41FA5}">
                      <a16:colId xmlns:a16="http://schemas.microsoft.com/office/drawing/2014/main" val="3805287609"/>
                    </a:ext>
                  </a:extLst>
                </a:gridCol>
              </a:tblGrid>
              <a:tr h="231094">
                <a:tc>
                  <a:txBody>
                    <a:bodyPr/>
                    <a:lstStyle/>
                    <a:p>
                      <a:pPr algn="l" fontAlgn="base"/>
                      <a:r>
                        <a:rPr lang="en-US" sz="1050" b="1" i="0">
                          <a:solidFill>
                            <a:srgbClr val="FFFFFF"/>
                          </a:solidFill>
                          <a:effectLst/>
                          <a:latin typeface="Arial" panose="020B0604020202020204" pitchFamily="34" charset="0"/>
                          <a:cs typeface="Arial" panose="020B0604020202020204" pitchFamily="34" charset="0"/>
                        </a:rPr>
                        <a:t>292828</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a:txBody>
                    <a:bodyPr/>
                    <a:lstStyle/>
                    <a:p>
                      <a:pPr algn="ctr" fontAlgn="base"/>
                      <a:r>
                        <a:rPr lang="en-US" sz="1050" b="1" i="0">
                          <a:solidFill>
                            <a:srgbClr val="FFFFFF"/>
                          </a:solidFill>
                          <a:effectLst/>
                          <a:latin typeface="Arial" panose="020B0604020202020204" pitchFamily="34" charset="0"/>
                        </a:rPr>
                        <a:t>PV​</a:t>
                      </a:r>
                      <a:endParaRPr lang="en-US" sz="1050" b="1" i="0">
                        <a:solidFill>
                          <a:srgbClr val="FFFFFF"/>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a:txBody>
                    <a:bodyPr/>
                    <a:lstStyle/>
                    <a:p>
                      <a:pPr algn="ctr" fontAlgn="base"/>
                      <a:r>
                        <a:rPr lang="en-US" sz="1050" b="1" i="0">
                          <a:solidFill>
                            <a:srgbClr val="FFFFFF"/>
                          </a:solidFill>
                          <a:effectLst/>
                          <a:latin typeface="Arial" panose="020B0604020202020204" pitchFamily="34" charset="0"/>
                        </a:rPr>
                        <a:t>BV​</a:t>
                      </a:r>
                      <a:endParaRPr lang="en-US" sz="1050" b="1" i="0">
                        <a:solidFill>
                          <a:srgbClr val="FFFFFF"/>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a:txBody>
                    <a:bodyPr/>
                    <a:lstStyle/>
                    <a:p>
                      <a:pPr algn="ctr" fontAlgn="base"/>
                      <a:r>
                        <a:rPr lang="en-US" sz="1050" b="1" i="0">
                          <a:solidFill>
                            <a:srgbClr val="FFFFFF"/>
                          </a:solidFill>
                          <a:effectLst/>
                          <a:latin typeface="Arial" panose="020B0604020202020204" pitchFamily="34" charset="0"/>
                        </a:rPr>
                        <a:t>AP​</a:t>
                      </a:r>
                      <a:endParaRPr lang="en-US" sz="1050" b="1" i="0">
                        <a:solidFill>
                          <a:srgbClr val="FFFFFF"/>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a:txBody>
                    <a:bodyPr/>
                    <a:lstStyle/>
                    <a:p>
                      <a:pPr algn="ctr" fontAlgn="base"/>
                      <a:r>
                        <a:rPr lang="en-US" sz="1050" b="1" i="0">
                          <a:solidFill>
                            <a:srgbClr val="FFFFFF"/>
                          </a:solidFill>
                          <a:effectLst/>
                          <a:latin typeface="Arial" panose="020B0604020202020204" pitchFamily="34" charset="0"/>
                        </a:rPr>
                        <a:t>RP​</a:t>
                      </a:r>
                      <a:endParaRPr lang="en-US" sz="1050" b="1" i="0">
                        <a:solidFill>
                          <a:srgbClr val="FFFFFF"/>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extLst>
                  <a:ext uri="{0D108BD9-81ED-4DB2-BD59-A6C34878D82A}">
                    <a16:rowId xmlns:a16="http://schemas.microsoft.com/office/drawing/2014/main" val="2091984077"/>
                  </a:ext>
                </a:extLst>
              </a:tr>
              <a:tr h="272661">
                <a:tc>
                  <a:txBody>
                    <a:bodyPr/>
                    <a:lstStyle/>
                    <a:p>
                      <a:pPr algn="l" fontAlgn="base"/>
                      <a:r>
                        <a:rPr lang="en-US" sz="1050" b="0" i="0">
                          <a:solidFill>
                            <a:srgbClr val="404040"/>
                          </a:solidFill>
                          <a:effectLst/>
                          <a:latin typeface="Arial" panose="020B0604020202020204" pitchFamily="34" charset="0"/>
                        </a:rPr>
                        <a:t>MY (RM)</a:t>
                      </a:r>
                      <a:r>
                        <a:rPr lang="en-US" sz="1050" b="0" i="0">
                          <a:solidFill>
                            <a:srgbClr val="000000"/>
                          </a:solidFill>
                          <a:effectLst/>
                          <a:latin typeface="Arial" panose="020B0604020202020204" pitchFamily="34" charset="0"/>
                        </a:rPr>
                        <a:t>​</a:t>
                      </a:r>
                      <a:endParaRPr lang="en-US" sz="1050" b="0" i="0">
                        <a:solidFill>
                          <a:srgbClr val="000000"/>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9D9"/>
                    </a:solidFill>
                  </a:tcPr>
                </a:tc>
                <a:tc>
                  <a:txBody>
                    <a:bodyPr/>
                    <a:lstStyle/>
                    <a:p>
                      <a:pPr algn="ctr"/>
                      <a:r>
                        <a:rPr lang="en-GB" sz="1050">
                          <a:latin typeface="Arial" panose="020B0604020202020204" pitchFamily="34" charset="0"/>
                          <a:cs typeface="Arial" panose="020B0604020202020204" pitchFamily="34" charset="0"/>
                        </a:rPr>
                        <a:t>181.00</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9D9"/>
                    </a:solidFill>
                  </a:tcPr>
                </a:tc>
                <a:tc>
                  <a:txBody>
                    <a:bodyPr/>
                    <a:lstStyle/>
                    <a:p>
                      <a:pPr algn="ctr"/>
                      <a:r>
                        <a:rPr lang="en-GB" sz="1050">
                          <a:latin typeface="Arial" panose="020B0604020202020204" pitchFamily="34" charset="0"/>
                          <a:cs typeface="Arial" panose="020B0604020202020204" pitchFamily="34" charset="0"/>
                        </a:rPr>
                        <a:t>490.00</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9D9"/>
                    </a:solidFill>
                  </a:tcPr>
                </a:tc>
                <a:tc>
                  <a:txBody>
                    <a:bodyPr/>
                    <a:lstStyle/>
                    <a:p>
                      <a:pPr algn="ctr"/>
                      <a:r>
                        <a:rPr lang="en-GB" sz="1050">
                          <a:latin typeface="Arial" panose="020B0604020202020204" pitchFamily="34" charset="0"/>
                          <a:cs typeface="Arial" panose="020B0604020202020204" pitchFamily="34" charset="0"/>
                        </a:rPr>
                        <a:t>980.00</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9D9"/>
                    </a:solidFill>
                  </a:tcPr>
                </a:tc>
                <a:tc>
                  <a:txBody>
                    <a:bodyPr/>
                    <a:lstStyle/>
                    <a:p>
                      <a:pPr algn="ctr"/>
                      <a:r>
                        <a:rPr lang="en-GB" sz="1050">
                          <a:latin typeface="Arial" panose="020B0604020202020204" pitchFamily="34" charset="0"/>
                          <a:cs typeface="Arial" panose="020B0604020202020204" pitchFamily="34" charset="0"/>
                        </a:rPr>
                        <a:t>980.00</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9D9"/>
                    </a:solidFill>
                  </a:tcPr>
                </a:tc>
                <a:extLst>
                  <a:ext uri="{0D108BD9-81ED-4DB2-BD59-A6C34878D82A}">
                    <a16:rowId xmlns:a16="http://schemas.microsoft.com/office/drawing/2014/main" val="4050081432"/>
                  </a:ext>
                </a:extLst>
              </a:tr>
              <a:tr h="272661">
                <a:tc>
                  <a:txBody>
                    <a:bodyPr/>
                    <a:lstStyle/>
                    <a:p>
                      <a:pPr algn="l" fontAlgn="base"/>
                      <a:r>
                        <a:rPr lang="en-US" sz="1050" b="0" i="0">
                          <a:solidFill>
                            <a:srgbClr val="404040"/>
                          </a:solidFill>
                          <a:effectLst/>
                          <a:latin typeface="Arial" panose="020B0604020202020204" pitchFamily="34" charset="0"/>
                        </a:rPr>
                        <a:t>BR (B$)</a:t>
                      </a:r>
                      <a:r>
                        <a:rPr lang="en-US" sz="1050" b="0" i="0">
                          <a:solidFill>
                            <a:srgbClr val="000000"/>
                          </a:solidFill>
                          <a:effectLst/>
                          <a:latin typeface="Arial" panose="020B0604020202020204" pitchFamily="34" charset="0"/>
                        </a:rPr>
                        <a:t>​</a:t>
                      </a:r>
                      <a:endParaRPr lang="en-US" sz="1050" b="0" i="0">
                        <a:solidFill>
                          <a:srgbClr val="000000"/>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9D9"/>
                    </a:solidFill>
                  </a:tcPr>
                </a:tc>
                <a:tc>
                  <a:txBody>
                    <a:bodyPr/>
                    <a:lstStyle/>
                    <a:p>
                      <a:pPr algn="ctr"/>
                      <a:r>
                        <a:rPr lang="en-GB" sz="1050">
                          <a:latin typeface="Arial" panose="020B0604020202020204" pitchFamily="34" charset="0"/>
                          <a:cs typeface="Arial" panose="020B0604020202020204" pitchFamily="34" charset="0"/>
                        </a:rPr>
                        <a:t>181.00</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9D9"/>
                    </a:solidFill>
                  </a:tcPr>
                </a:tc>
                <a:tc>
                  <a:txBody>
                    <a:bodyPr/>
                    <a:lstStyle/>
                    <a:p>
                      <a:pPr algn="ctr"/>
                      <a:r>
                        <a:rPr lang="en-GB" sz="1050">
                          <a:latin typeface="Arial" panose="020B0604020202020204" pitchFamily="34" charset="0"/>
                          <a:cs typeface="Arial" panose="020B0604020202020204" pitchFamily="34" charset="0"/>
                        </a:rPr>
                        <a:t>150.00</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9D9"/>
                    </a:solidFill>
                  </a:tcPr>
                </a:tc>
                <a:tc>
                  <a:txBody>
                    <a:bodyPr/>
                    <a:lstStyle/>
                    <a:p>
                      <a:pPr algn="ctr"/>
                      <a:r>
                        <a:rPr lang="en-GB" sz="1050">
                          <a:latin typeface="Arial" panose="020B0604020202020204" pitchFamily="34" charset="0"/>
                          <a:cs typeface="Arial" panose="020B0604020202020204" pitchFamily="34" charset="0"/>
                        </a:rPr>
                        <a:t>300.00</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9D9"/>
                    </a:solidFill>
                  </a:tcPr>
                </a:tc>
                <a:tc>
                  <a:txBody>
                    <a:bodyPr/>
                    <a:lstStyle/>
                    <a:p>
                      <a:pPr algn="ctr"/>
                      <a:r>
                        <a:rPr lang="en-GB" sz="1050">
                          <a:latin typeface="Arial" panose="020B0604020202020204" pitchFamily="34" charset="0"/>
                          <a:cs typeface="Arial" panose="020B0604020202020204" pitchFamily="34" charset="0"/>
                        </a:rPr>
                        <a:t>300.00</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9D9"/>
                    </a:solidFill>
                  </a:tcPr>
                </a:tc>
                <a:extLst>
                  <a:ext uri="{0D108BD9-81ED-4DB2-BD59-A6C34878D82A}">
                    <a16:rowId xmlns:a16="http://schemas.microsoft.com/office/drawing/2014/main" val="1971255559"/>
                  </a:ext>
                </a:extLst>
              </a:tr>
            </a:tbl>
          </a:graphicData>
        </a:graphic>
      </p:graphicFrame>
      <p:sp>
        <p:nvSpPr>
          <p:cNvPr id="35" name="TextBox 34">
            <a:extLst>
              <a:ext uri="{FF2B5EF4-FFF2-40B4-BE49-F238E27FC236}">
                <a16:creationId xmlns:a16="http://schemas.microsoft.com/office/drawing/2014/main" id="{0F0E611C-8229-4957-8292-A9B0483EF97B}"/>
              </a:ext>
            </a:extLst>
          </p:cNvPr>
          <p:cNvSpPr txBox="1"/>
          <p:nvPr/>
        </p:nvSpPr>
        <p:spPr>
          <a:xfrm>
            <a:off x="307824" y="148001"/>
            <a:ext cx="1664219" cy="338554"/>
          </a:xfrm>
          <a:prstGeom prst="rect">
            <a:avLst/>
          </a:prstGeom>
          <a:noFill/>
          <a:effectLst/>
        </p:spPr>
        <p:txBody>
          <a:bodyPr wrap="square" rtlCol="0">
            <a:spAutoFit/>
          </a:bodyPr>
          <a:lstStyle/>
          <a:p>
            <a:pPr algn="ctr">
              <a:defRPr/>
            </a:pPr>
            <a:r>
              <a:rPr lang="en-US" sz="1600" b="1">
                <a:solidFill>
                  <a:schemeClr val="bg1"/>
                </a:solidFill>
                <a:latin typeface="Arial" panose="020B0604020202020204" pitchFamily="34" charset="0"/>
                <a:cs typeface="Arial" panose="020B0604020202020204" pitchFamily="34" charset="0"/>
              </a:rPr>
              <a:t>NEW LAUNCH</a:t>
            </a:r>
          </a:p>
        </p:txBody>
      </p:sp>
      <p:sp>
        <p:nvSpPr>
          <p:cNvPr id="36" name="Rectangle 35">
            <a:extLst>
              <a:ext uri="{FF2B5EF4-FFF2-40B4-BE49-F238E27FC236}">
                <a16:creationId xmlns:a16="http://schemas.microsoft.com/office/drawing/2014/main" id="{EE4F144C-443D-4E7E-B97A-DECAA6F6115D}"/>
              </a:ext>
            </a:extLst>
          </p:cNvPr>
          <p:cNvSpPr/>
          <p:nvPr/>
        </p:nvSpPr>
        <p:spPr>
          <a:xfrm>
            <a:off x="335800" y="1270423"/>
            <a:ext cx="4297531" cy="1264251"/>
          </a:xfrm>
          <a:prstGeom prst="rect">
            <a:avLst/>
          </a:prstGeom>
        </p:spPr>
        <p:txBody>
          <a:bodyPr wrap="square" lIns="63305" tIns="31652" rIns="63305" bIns="31652" anchor="t">
            <a:spAutoFit/>
          </a:bodyPr>
          <a:lstStyle/>
          <a:p>
            <a:r>
              <a:rPr lang="en-MY" sz="3600" b="1" err="1">
                <a:solidFill>
                  <a:srgbClr val="374151"/>
                </a:solidFill>
                <a:ea typeface="+mn-lt"/>
                <a:cs typeface="+mn-lt"/>
              </a:rPr>
              <a:t>InBody</a:t>
            </a:r>
            <a:r>
              <a:rPr lang="en-MY" sz="3600" b="1">
                <a:solidFill>
                  <a:srgbClr val="374151"/>
                </a:solidFill>
                <a:ea typeface="+mn-lt"/>
                <a:cs typeface="+mn-lt"/>
              </a:rPr>
              <a:t> Dial </a:t>
            </a:r>
            <a:r>
              <a:rPr lang="en-MY" sz="1400" b="1">
                <a:solidFill>
                  <a:srgbClr val="374151"/>
                </a:solidFill>
                <a:ea typeface="+mn-lt"/>
                <a:cs typeface="+mn-lt"/>
              </a:rPr>
              <a:t>(Worth RM1500/B$521)</a:t>
            </a:r>
            <a:endParaRPr lang="en-US" sz="1400">
              <a:solidFill>
                <a:srgbClr val="000000"/>
              </a:solidFill>
              <a:ea typeface="+mn-lt"/>
              <a:cs typeface="+mn-lt"/>
            </a:endParaRPr>
          </a:p>
          <a:p>
            <a:r>
              <a:rPr lang="en-MY" sz="1400" b="1">
                <a:solidFill>
                  <a:srgbClr val="374151"/>
                </a:solidFill>
                <a:ea typeface="+mn-lt"/>
                <a:cs typeface="+mn-lt"/>
              </a:rPr>
              <a:t>is now exclusively available for individual</a:t>
            </a:r>
          </a:p>
          <a:p>
            <a:r>
              <a:rPr lang="en-MY" sz="1400" b="1">
                <a:solidFill>
                  <a:srgbClr val="374151"/>
                </a:solidFill>
                <a:ea typeface="+mn-lt"/>
                <a:cs typeface="+mn-lt"/>
              </a:rPr>
              <a:t>purchase or PWP at RM600/B$194.50 when you buy a</a:t>
            </a:r>
          </a:p>
          <a:p>
            <a:r>
              <a:rPr lang="en-MY" sz="1400" b="1" err="1">
                <a:solidFill>
                  <a:srgbClr val="374151"/>
                </a:solidFill>
                <a:ea typeface="+mn-lt"/>
                <a:cs typeface="+mn-lt"/>
              </a:rPr>
              <a:t>BodyKey</a:t>
            </a:r>
            <a:r>
              <a:rPr lang="en-MY" sz="1400" b="1">
                <a:solidFill>
                  <a:srgbClr val="374151"/>
                </a:solidFill>
                <a:ea typeface="+mn-lt"/>
                <a:cs typeface="+mn-lt"/>
              </a:rPr>
              <a:t> Jump Start Kit</a:t>
            </a:r>
            <a:endParaRPr lang="en-US" sz="1400" b="1">
              <a:cs typeface="Calibri"/>
            </a:endParaRPr>
          </a:p>
        </p:txBody>
      </p:sp>
      <p:grpSp>
        <p:nvGrpSpPr>
          <p:cNvPr id="6" name="Group 5">
            <a:extLst>
              <a:ext uri="{FF2B5EF4-FFF2-40B4-BE49-F238E27FC236}">
                <a16:creationId xmlns:a16="http://schemas.microsoft.com/office/drawing/2014/main" id="{58AB1088-23F6-1D61-B413-163F216354EF}"/>
              </a:ext>
            </a:extLst>
          </p:cNvPr>
          <p:cNvGrpSpPr/>
          <p:nvPr/>
        </p:nvGrpSpPr>
        <p:grpSpPr>
          <a:xfrm>
            <a:off x="211187" y="6190176"/>
            <a:ext cx="1497595" cy="470694"/>
            <a:chOff x="213966" y="6223633"/>
            <a:chExt cx="1497595" cy="470694"/>
          </a:xfrm>
        </p:grpSpPr>
        <p:sp>
          <p:nvSpPr>
            <p:cNvPr id="37" name="TextBox 36">
              <a:extLst>
                <a:ext uri="{FF2B5EF4-FFF2-40B4-BE49-F238E27FC236}">
                  <a16:creationId xmlns:a16="http://schemas.microsoft.com/office/drawing/2014/main" id="{9AE88827-9A47-8073-E45D-A3BA113132D9}"/>
                </a:ext>
              </a:extLst>
            </p:cNvPr>
            <p:cNvSpPr txBox="1"/>
            <p:nvPr/>
          </p:nvSpPr>
          <p:spPr>
            <a:xfrm>
              <a:off x="213966" y="6239546"/>
              <a:ext cx="881873" cy="430887"/>
            </a:xfrm>
            <a:prstGeom prst="rect">
              <a:avLst/>
            </a:prstGeom>
            <a:noFill/>
          </p:spPr>
          <p:txBody>
            <a:bodyPr wrap="square" rtlCol="0">
              <a:spAutoFit/>
            </a:bodyPr>
            <a:lstStyle/>
            <a:p>
              <a:r>
                <a:rPr lang="en-US" sz="1100">
                  <a:solidFill>
                    <a:schemeClr val="accent6"/>
                  </a:solidFill>
                  <a:latin typeface="Arial" panose="020B0604020202020204" pitchFamily="34" charset="0"/>
                  <a:cs typeface="Arial" panose="020B0604020202020204" pitchFamily="34" charset="0"/>
                </a:rPr>
                <a:t>MORE INFO:</a:t>
              </a:r>
            </a:p>
          </p:txBody>
        </p:sp>
        <p:grpSp>
          <p:nvGrpSpPr>
            <p:cNvPr id="40" name="Group 39">
              <a:extLst>
                <a:ext uri="{FF2B5EF4-FFF2-40B4-BE49-F238E27FC236}">
                  <a16:creationId xmlns:a16="http://schemas.microsoft.com/office/drawing/2014/main" id="{4183D94E-BD89-082B-B97E-96B65FA44BB8}"/>
                </a:ext>
              </a:extLst>
            </p:cNvPr>
            <p:cNvGrpSpPr/>
            <p:nvPr/>
          </p:nvGrpSpPr>
          <p:grpSpPr>
            <a:xfrm>
              <a:off x="788235" y="6243889"/>
              <a:ext cx="391885" cy="388882"/>
              <a:chOff x="358767" y="6197164"/>
              <a:chExt cx="391885" cy="388882"/>
            </a:xfrm>
          </p:grpSpPr>
          <p:cxnSp>
            <p:nvCxnSpPr>
              <p:cNvPr id="48" name="Straight Connector 47">
                <a:extLst>
                  <a:ext uri="{FF2B5EF4-FFF2-40B4-BE49-F238E27FC236}">
                    <a16:creationId xmlns:a16="http://schemas.microsoft.com/office/drawing/2014/main" id="{767326A3-0E4C-069E-AE94-88564F14C02F}"/>
                  </a:ext>
                </a:extLst>
              </p:cNvPr>
              <p:cNvCxnSpPr>
                <a:cxnSpLocks/>
              </p:cNvCxnSpPr>
              <p:nvPr/>
            </p:nvCxnSpPr>
            <p:spPr>
              <a:xfrm>
                <a:off x="746238" y="6205737"/>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2E471C2-6299-6742-AC4F-2BDF47F93234}"/>
                  </a:ext>
                </a:extLst>
              </p:cNvPr>
              <p:cNvCxnSpPr>
                <a:cxnSpLocks/>
              </p:cNvCxnSpPr>
              <p:nvPr/>
            </p:nvCxnSpPr>
            <p:spPr>
              <a:xfrm>
                <a:off x="746238" y="6205737"/>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7457C52-92CC-D9A2-B75C-6DD3B3EBECE8}"/>
                  </a:ext>
                </a:extLst>
              </p:cNvPr>
              <p:cNvCxnSpPr>
                <a:cxnSpLocks/>
              </p:cNvCxnSpPr>
              <p:nvPr/>
            </p:nvCxnSpPr>
            <p:spPr>
              <a:xfrm>
                <a:off x="746238" y="6205737"/>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Rounded Rectangle 61">
                <a:extLst>
                  <a:ext uri="{FF2B5EF4-FFF2-40B4-BE49-F238E27FC236}">
                    <a16:creationId xmlns:a16="http://schemas.microsoft.com/office/drawing/2014/main" id="{0581A08D-4074-2777-97A3-FF2472DEF5DA}"/>
                  </a:ext>
                </a:extLst>
              </p:cNvPr>
              <p:cNvSpPr/>
              <p:nvPr/>
            </p:nvSpPr>
            <p:spPr>
              <a:xfrm>
                <a:off x="358767" y="6197164"/>
                <a:ext cx="391885" cy="38888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hlinkClick r:id="" action="ppaction://noaction"/>
                <a:extLst>
                  <a:ext uri="{FF2B5EF4-FFF2-40B4-BE49-F238E27FC236}">
                    <a16:creationId xmlns:a16="http://schemas.microsoft.com/office/drawing/2014/main" id="{C2DADC2C-5D04-05E0-38C8-EF4E77AC622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76725" y="6223827"/>
                <a:ext cx="341749" cy="341749"/>
              </a:xfrm>
              <a:prstGeom prst="rect">
                <a:avLst/>
              </a:prstGeom>
              <a:solidFill>
                <a:schemeClr val="accent6"/>
              </a:solidFill>
            </p:spPr>
          </p:pic>
        </p:grpSp>
        <p:grpSp>
          <p:nvGrpSpPr>
            <p:cNvPr id="43" name="Group 42">
              <a:extLst>
                <a:ext uri="{FF2B5EF4-FFF2-40B4-BE49-F238E27FC236}">
                  <a16:creationId xmlns:a16="http://schemas.microsoft.com/office/drawing/2014/main" id="{3F571791-E967-0AB6-68D8-B6183177354D}"/>
                </a:ext>
              </a:extLst>
            </p:cNvPr>
            <p:cNvGrpSpPr/>
            <p:nvPr/>
          </p:nvGrpSpPr>
          <p:grpSpPr>
            <a:xfrm>
              <a:off x="1131098" y="6223633"/>
              <a:ext cx="580463" cy="470694"/>
              <a:chOff x="746238" y="6176908"/>
              <a:chExt cx="580463" cy="470694"/>
            </a:xfrm>
          </p:grpSpPr>
          <p:sp>
            <p:nvSpPr>
              <p:cNvPr id="46" name="TextBox 45">
                <a:extLst>
                  <a:ext uri="{FF2B5EF4-FFF2-40B4-BE49-F238E27FC236}">
                    <a16:creationId xmlns:a16="http://schemas.microsoft.com/office/drawing/2014/main" id="{53080B1C-B49E-3E0D-9466-6EB214D9687F}"/>
                  </a:ext>
                </a:extLst>
              </p:cNvPr>
              <p:cNvSpPr txBox="1"/>
              <p:nvPr/>
            </p:nvSpPr>
            <p:spPr>
              <a:xfrm>
                <a:off x="747696" y="6176908"/>
                <a:ext cx="579005" cy="261610"/>
              </a:xfrm>
              <a:prstGeom prst="rect">
                <a:avLst/>
              </a:prstGeom>
              <a:noFill/>
            </p:spPr>
            <p:txBody>
              <a:bodyPr wrap="none" rtlCol="0">
                <a:spAutoFit/>
              </a:bodyPr>
              <a:lstStyle/>
              <a:p>
                <a:r>
                  <a:rPr lang="en-US" sz="1100">
                    <a:solidFill>
                      <a:schemeClr val="tx1">
                        <a:lumMod val="75000"/>
                        <a:lumOff val="25000"/>
                      </a:schemeClr>
                    </a:solidFill>
                    <a:latin typeface="Arial" panose="020B0604020202020204" pitchFamily="34" charset="0"/>
                    <a:cs typeface="Arial" panose="020B0604020202020204" pitchFamily="34" charset="0"/>
                  </a:rPr>
                  <a:t>READ</a:t>
                </a:r>
              </a:p>
            </p:txBody>
          </p:sp>
          <p:sp>
            <p:nvSpPr>
              <p:cNvPr id="47" name="TextBox 46">
                <a:extLst>
                  <a:ext uri="{FF2B5EF4-FFF2-40B4-BE49-F238E27FC236}">
                    <a16:creationId xmlns:a16="http://schemas.microsoft.com/office/drawing/2014/main" id="{9B224EE0-33D3-DE34-F4FE-CBD8B0E5A9DD}"/>
                  </a:ext>
                </a:extLst>
              </p:cNvPr>
              <p:cNvSpPr txBox="1"/>
              <p:nvPr/>
            </p:nvSpPr>
            <p:spPr>
              <a:xfrm>
                <a:off x="746238" y="6339825"/>
                <a:ext cx="543739" cy="307777"/>
              </a:xfrm>
              <a:prstGeom prst="rect">
                <a:avLst/>
              </a:prstGeom>
              <a:noFill/>
            </p:spPr>
            <p:txBody>
              <a:bodyPr wrap="none" rtlCol="0">
                <a:spAutoFit/>
              </a:bodyPr>
              <a:lstStyle/>
              <a:p>
                <a:r>
                  <a:rPr lang="en-US" sz="1400">
                    <a:solidFill>
                      <a:schemeClr val="tx1">
                        <a:lumMod val="75000"/>
                        <a:lumOff val="25000"/>
                      </a:schemeClr>
                    </a:solidFill>
                    <a:latin typeface="Arial" panose="020B0604020202020204" pitchFamily="34" charset="0"/>
                    <a:cs typeface="Arial" panose="020B0604020202020204" pitchFamily="34" charset="0"/>
                  </a:rPr>
                  <a:t>T&amp;C</a:t>
                </a:r>
              </a:p>
            </p:txBody>
          </p:sp>
        </p:grpSp>
      </p:grpSp>
      <p:sp>
        <p:nvSpPr>
          <p:cNvPr id="4" name="TextBox 3">
            <a:extLst>
              <a:ext uri="{FF2B5EF4-FFF2-40B4-BE49-F238E27FC236}">
                <a16:creationId xmlns:a16="http://schemas.microsoft.com/office/drawing/2014/main" id="{122F348D-BE30-58B3-A9A9-B5A4A4E04461}"/>
              </a:ext>
            </a:extLst>
          </p:cNvPr>
          <p:cNvSpPr txBox="1"/>
          <p:nvPr/>
        </p:nvSpPr>
        <p:spPr>
          <a:xfrm>
            <a:off x="307824" y="2587353"/>
            <a:ext cx="3759324" cy="2308324"/>
          </a:xfrm>
          <a:prstGeom prst="rect">
            <a:avLst/>
          </a:prstGeom>
          <a:noFill/>
        </p:spPr>
        <p:txBody>
          <a:bodyPr wrap="square">
            <a:spAutoFit/>
          </a:bodyPr>
          <a:lstStyle/>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8-point tactile electrode method which accurately measures both upper and lower body using your height information only. </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Uses the Bioimpedance Analysis (BIA) to measure water content in your body and </a:t>
            </a:r>
            <a:r>
              <a:rPr lang="en-US" sz="1200" err="1">
                <a:latin typeface="Arial" panose="020B0604020202020204" pitchFamily="34" charset="0"/>
                <a:cs typeface="Arial" panose="020B0604020202020204" pitchFamily="34" charset="0"/>
              </a:rPr>
              <a:t>analyse</a:t>
            </a:r>
            <a:r>
              <a:rPr lang="en-US" sz="1200">
                <a:latin typeface="Arial" panose="020B0604020202020204" pitchFamily="34" charset="0"/>
                <a:cs typeface="Arial" panose="020B0604020202020204" pitchFamily="34" charset="0"/>
              </a:rPr>
              <a:t> body composition. </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Easily synced with a smartphone via Bluetooth, offering advanced tracking features in tandem with the </a:t>
            </a:r>
            <a:r>
              <a:rPr lang="en-US" sz="1200" err="1">
                <a:latin typeface="Arial" panose="020B0604020202020204" pitchFamily="34" charset="0"/>
                <a:cs typeface="Arial" panose="020B0604020202020204" pitchFamily="34" charset="0"/>
              </a:rPr>
              <a:t>BodyKey</a:t>
            </a:r>
            <a:r>
              <a:rPr lang="en-US" sz="1200">
                <a:latin typeface="Arial" panose="020B0604020202020204" pitchFamily="34" charset="0"/>
                <a:cs typeface="Arial" panose="020B0604020202020204" pitchFamily="34" charset="0"/>
              </a:rPr>
              <a:t> app.</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Complements the </a:t>
            </a:r>
            <a:r>
              <a:rPr lang="en-US" sz="1200" err="1">
                <a:latin typeface="Arial" panose="020B0604020202020204" pitchFamily="34" charset="0"/>
                <a:cs typeface="Arial" panose="020B0604020202020204" pitchFamily="34" charset="0"/>
              </a:rPr>
              <a:t>BodyKey</a:t>
            </a:r>
            <a:r>
              <a:rPr lang="en-US" sz="1200">
                <a:latin typeface="Arial" panose="020B0604020202020204" pitchFamily="34" charset="0"/>
                <a:cs typeface="Arial" panose="020B0604020202020204" pitchFamily="34" charset="0"/>
              </a:rPr>
              <a:t> Jump Start Kit and results in more effective and healthy weight management when used together</a:t>
            </a:r>
            <a:endParaRPr lang="en-GB" sz="1200">
              <a:latin typeface="Arial" panose="020B0604020202020204" pitchFamily="34" charset="0"/>
              <a:cs typeface="Arial" panose="020B0604020202020204" pitchFamily="34" charset="0"/>
            </a:endParaRPr>
          </a:p>
        </p:txBody>
      </p:sp>
      <p:sp>
        <p:nvSpPr>
          <p:cNvPr id="23" name="Round Single Corner of Rectangle 22">
            <a:extLst>
              <a:ext uri="{FF2B5EF4-FFF2-40B4-BE49-F238E27FC236}">
                <a16:creationId xmlns:a16="http://schemas.microsoft.com/office/drawing/2014/main" id="{36254CD8-9EBB-C4D5-192B-D2DEF885CBA8}"/>
              </a:ext>
            </a:extLst>
          </p:cNvPr>
          <p:cNvSpPr/>
          <p:nvPr/>
        </p:nvSpPr>
        <p:spPr>
          <a:xfrm flipH="1">
            <a:off x="5206784" y="582180"/>
            <a:ext cx="3753656" cy="755358"/>
          </a:xfrm>
          <a:prstGeom prst="round1Rect">
            <a:avLst/>
          </a:prstGeom>
          <a:solidFill>
            <a:schemeClr val="accent2"/>
          </a:solidFill>
          <a:ln>
            <a:noFill/>
          </a:ln>
          <a:effectLst>
            <a:reflection blurRad="6350" stA="28692" endPos="28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38A9E6D-49C5-EAB1-FE10-F1ACA787371D}"/>
              </a:ext>
            </a:extLst>
          </p:cNvPr>
          <p:cNvSpPr txBox="1"/>
          <p:nvPr/>
        </p:nvSpPr>
        <p:spPr>
          <a:xfrm>
            <a:off x="5256762" y="615796"/>
            <a:ext cx="4073236" cy="707886"/>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Now Sold Separately as an </a:t>
            </a:r>
          </a:p>
          <a:p>
            <a:r>
              <a:rPr lang="en-US" sz="2000" b="1">
                <a:solidFill>
                  <a:schemeClr val="bg1"/>
                </a:solidFill>
                <a:latin typeface="Arial" panose="020B0604020202020204" pitchFamily="34" charset="0"/>
                <a:cs typeface="Arial" panose="020B0604020202020204" pitchFamily="34" charset="0"/>
              </a:rPr>
              <a:t>Independent SKU (non-PWP)</a:t>
            </a:r>
            <a:endParaRPr lang="en-GB" sz="20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0908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51D78E-BF75-5043-C3E5-9617B7244818}"/>
              </a:ext>
            </a:extLst>
          </p:cNvPr>
          <p:cNvSpPr/>
          <p:nvPr/>
        </p:nvSpPr>
        <p:spPr>
          <a:xfrm>
            <a:off x="4067683" y="920027"/>
            <a:ext cx="4912198" cy="2353535"/>
          </a:xfrm>
          <a:prstGeom prst="rect">
            <a:avLst/>
          </a:prstGeom>
          <a:solidFill>
            <a:srgbClr val="A1E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B5D95217-CBEB-1910-591C-80ED060A80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77" t="21910" r="19716" b="8808"/>
          <a:stretch/>
        </p:blipFill>
        <p:spPr>
          <a:xfrm>
            <a:off x="3787580" y="3354537"/>
            <a:ext cx="5200974" cy="3362148"/>
          </a:xfrm>
          <a:prstGeom prst="rect">
            <a:avLst/>
          </a:prstGeom>
        </p:spPr>
      </p:pic>
      <p:sp>
        <p:nvSpPr>
          <p:cNvPr id="11" name="Rounded Rectangle 10">
            <a:extLst>
              <a:ext uri="{FF2B5EF4-FFF2-40B4-BE49-F238E27FC236}">
                <a16:creationId xmlns:a16="http://schemas.microsoft.com/office/drawing/2014/main" id="{779967C6-4CD8-98D6-9732-77141466F2A5}"/>
              </a:ext>
            </a:extLst>
          </p:cNvPr>
          <p:cNvSpPr/>
          <p:nvPr/>
        </p:nvSpPr>
        <p:spPr>
          <a:xfrm>
            <a:off x="2050852" y="511808"/>
            <a:ext cx="2438518" cy="5909535"/>
          </a:xfrm>
          <a:prstGeom prst="roundRect">
            <a:avLst>
              <a:gd name="adj" fmla="val 111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onfetti flying in the air&#10;&#10;Description automatically generated with medium confidence">
            <a:extLst>
              <a:ext uri="{FF2B5EF4-FFF2-40B4-BE49-F238E27FC236}">
                <a16:creationId xmlns:a16="http://schemas.microsoft.com/office/drawing/2014/main" id="{91A0F897-B482-9807-2AD8-185C651166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28297" r="-6186" b="46822"/>
          <a:stretch/>
        </p:blipFill>
        <p:spPr>
          <a:xfrm>
            <a:off x="1680076" y="7625"/>
            <a:ext cx="6656042" cy="1195785"/>
          </a:xfrm>
          <a:prstGeom prst="rect">
            <a:avLst/>
          </a:prstGeom>
        </p:spPr>
      </p:pic>
      <p:sp>
        <p:nvSpPr>
          <p:cNvPr id="12" name="TextBox 11">
            <a:extLst>
              <a:ext uri="{FF2B5EF4-FFF2-40B4-BE49-F238E27FC236}">
                <a16:creationId xmlns:a16="http://schemas.microsoft.com/office/drawing/2014/main" id="{33258EED-7B91-0E96-2E4A-64039465CA94}"/>
              </a:ext>
            </a:extLst>
          </p:cNvPr>
          <p:cNvSpPr txBox="1"/>
          <p:nvPr/>
        </p:nvSpPr>
        <p:spPr>
          <a:xfrm>
            <a:off x="2811514" y="363262"/>
            <a:ext cx="3641006" cy="400110"/>
          </a:xfrm>
          <a:prstGeom prst="rect">
            <a:avLst/>
          </a:prstGeom>
          <a:solidFill>
            <a:srgbClr val="C00000"/>
          </a:solidFill>
        </p:spPr>
        <p:txBody>
          <a:bodyPr wrap="square" lIns="91440" tIns="45720" rIns="91440" bIns="45720" rtlCol="0" anchor="t">
            <a:spAutoFit/>
          </a:bodyPr>
          <a:lstStyle/>
          <a:p>
            <a:pPr algn="ctr"/>
            <a:r>
              <a:rPr lang="en-US" sz="2000" b="1" i="0" u="none" strike="noStrike">
                <a:solidFill>
                  <a:srgbClr val="FFFF00"/>
                </a:solidFill>
                <a:effectLst/>
                <a:latin typeface="Arial" panose="020B0604020202020204" pitchFamily="34" charset="0"/>
                <a:cs typeface="Arial" panose="020B0604020202020204" pitchFamily="34" charset="0"/>
              </a:rPr>
              <a:t>Promo Extended</a:t>
            </a:r>
            <a:endParaRPr lang="en-US" sz="2000" b="1">
              <a:solidFill>
                <a:srgbClr val="FFFF00"/>
              </a:solidFill>
              <a:latin typeface="Arial" panose="020B0604020202020204" pitchFamily="34" charset="0"/>
              <a:cs typeface="Arial" panose="020B0604020202020204" pitchFamily="34" charset="0"/>
            </a:endParaRPr>
          </a:p>
        </p:txBody>
      </p:sp>
      <p:pic>
        <p:nvPicPr>
          <p:cNvPr id="15" name="Picture 14" descr="A red and white megaphone&#10;&#10;Description automatically generated with medium confidence">
            <a:extLst>
              <a:ext uri="{FF2B5EF4-FFF2-40B4-BE49-F238E27FC236}">
                <a16:creationId xmlns:a16="http://schemas.microsoft.com/office/drawing/2014/main" id="{52F12E11-BB29-92B6-B7B4-D5E231FC2D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00486">
            <a:off x="2181513" y="110804"/>
            <a:ext cx="987523" cy="1033669"/>
          </a:xfrm>
          <a:prstGeom prst="rect">
            <a:avLst/>
          </a:prstGeom>
        </p:spPr>
      </p:pic>
      <p:sp>
        <p:nvSpPr>
          <p:cNvPr id="62" name="Rectangle 61">
            <a:extLst>
              <a:ext uri="{FF2B5EF4-FFF2-40B4-BE49-F238E27FC236}">
                <a16:creationId xmlns:a16="http://schemas.microsoft.com/office/drawing/2014/main" id="{E2492D9F-DAAC-DBC0-33A5-DCBC4061AF7F}"/>
              </a:ext>
            </a:extLst>
          </p:cNvPr>
          <p:cNvSpPr/>
          <p:nvPr/>
        </p:nvSpPr>
        <p:spPr>
          <a:xfrm>
            <a:off x="328935" y="920028"/>
            <a:ext cx="4160436" cy="51377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Rectangle 18">
            <a:extLst>
              <a:ext uri="{FF2B5EF4-FFF2-40B4-BE49-F238E27FC236}">
                <a16:creationId xmlns:a16="http://schemas.microsoft.com/office/drawing/2014/main" id="{DF9E8AE7-854D-7C49-A3EB-A058C47B3642}"/>
              </a:ext>
            </a:extLst>
          </p:cNvPr>
          <p:cNvSpPr/>
          <p:nvPr/>
        </p:nvSpPr>
        <p:spPr>
          <a:xfrm>
            <a:off x="353337" y="-7749"/>
            <a:ext cx="1596581" cy="51919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AFB8C3D-0323-7346-BE61-1BA312D8EDEB}"/>
              </a:ext>
            </a:extLst>
          </p:cNvPr>
          <p:cNvSpPr txBox="1"/>
          <p:nvPr/>
        </p:nvSpPr>
        <p:spPr>
          <a:xfrm>
            <a:off x="414105" y="124999"/>
            <a:ext cx="1497413" cy="338554"/>
          </a:xfrm>
          <a:prstGeom prst="rect">
            <a:avLst/>
          </a:prstGeom>
          <a:noFill/>
          <a:effectLst/>
        </p:spPr>
        <p:txBody>
          <a:bodyPr wrap="square" rtlCol="0">
            <a:spAutoFit/>
          </a:bodyPr>
          <a:lstStyle/>
          <a:p>
            <a:pPr algn="ctr">
              <a:defRPr/>
            </a:pPr>
            <a:r>
              <a:rPr lang="en-US" sz="1600" b="1">
                <a:solidFill>
                  <a:schemeClr val="bg1"/>
                </a:solidFill>
                <a:latin typeface="Arial" panose="020B0604020202020204" pitchFamily="34" charset="0"/>
                <a:cs typeface="Arial" panose="020B0604020202020204" pitchFamily="34" charset="0"/>
              </a:rPr>
              <a:t>PROMOTION</a:t>
            </a:r>
          </a:p>
        </p:txBody>
      </p:sp>
      <p:sp>
        <p:nvSpPr>
          <p:cNvPr id="64" name="TextBox 63">
            <a:extLst>
              <a:ext uri="{FF2B5EF4-FFF2-40B4-BE49-F238E27FC236}">
                <a16:creationId xmlns:a16="http://schemas.microsoft.com/office/drawing/2014/main" id="{74B49413-FE8E-8747-7867-71C29F12384F}"/>
              </a:ext>
            </a:extLst>
          </p:cNvPr>
          <p:cNvSpPr txBox="1"/>
          <p:nvPr/>
        </p:nvSpPr>
        <p:spPr>
          <a:xfrm>
            <a:off x="286732" y="1566999"/>
            <a:ext cx="2966669" cy="1415772"/>
          </a:xfrm>
          <a:prstGeom prst="rect">
            <a:avLst/>
          </a:prstGeom>
          <a:noFill/>
        </p:spPr>
        <p:txBody>
          <a:bodyPr wrap="square" lIns="91440" tIns="45720" rIns="91440" bIns="45720" anchor="t">
            <a:spAutoFit/>
          </a:bodyPr>
          <a:lstStyle/>
          <a:p>
            <a:r>
              <a:rPr lang="en-US" err="1">
                <a:solidFill>
                  <a:schemeClr val="tx1">
                    <a:lumMod val="95000"/>
                    <a:lumOff val="5000"/>
                  </a:schemeClr>
                </a:solidFill>
                <a:latin typeface="Arial"/>
                <a:ea typeface="+mn-lt"/>
                <a:cs typeface="Arial"/>
              </a:rPr>
              <a:t>BodyKey</a:t>
            </a:r>
            <a:r>
              <a:rPr lang="en-US">
                <a:solidFill>
                  <a:schemeClr val="tx1">
                    <a:lumMod val="95000"/>
                    <a:lumOff val="5000"/>
                  </a:schemeClr>
                </a:solidFill>
                <a:latin typeface="Arial"/>
                <a:ea typeface="+mn-lt"/>
                <a:cs typeface="Arial"/>
              </a:rPr>
              <a:t> </a:t>
            </a:r>
          </a:p>
          <a:p>
            <a:r>
              <a:rPr lang="en-US">
                <a:solidFill>
                  <a:schemeClr val="tx1">
                    <a:lumMod val="95000"/>
                    <a:lumOff val="5000"/>
                  </a:schemeClr>
                </a:solidFill>
                <a:latin typeface="Arial"/>
                <a:ea typeface="+mn-lt"/>
                <a:cs typeface="Arial"/>
              </a:rPr>
              <a:t>Start-Up Pack </a:t>
            </a:r>
          </a:p>
          <a:p>
            <a:r>
              <a:rPr lang="en-US">
                <a:solidFill>
                  <a:schemeClr val="tx1">
                    <a:lumMod val="95000"/>
                    <a:lumOff val="5000"/>
                  </a:schemeClr>
                </a:solidFill>
                <a:latin typeface="Arial"/>
                <a:ea typeface="+mn-lt"/>
                <a:cs typeface="Arial"/>
              </a:rPr>
              <a:t>(Gut Reset Edition) </a:t>
            </a:r>
          </a:p>
          <a:p>
            <a:r>
              <a:rPr lang="en-MY" sz="1400">
                <a:solidFill>
                  <a:schemeClr val="tx1">
                    <a:lumMod val="95000"/>
                    <a:lumOff val="5000"/>
                  </a:schemeClr>
                </a:solidFill>
                <a:latin typeface="Arial"/>
                <a:ea typeface="+mn-lt"/>
                <a:cs typeface="Arial"/>
              </a:rPr>
              <a:t>(318226) </a:t>
            </a:r>
            <a:endParaRPr lang="en-MY" sz="1400" strike="sngStrike">
              <a:latin typeface="Arial"/>
              <a:ea typeface="+mn-lt"/>
              <a:cs typeface="Arial"/>
            </a:endParaRPr>
          </a:p>
          <a:p>
            <a:endParaRPr lang="en-MY" b="1">
              <a:solidFill>
                <a:srgbClr val="FF0000"/>
              </a:solidFill>
              <a:latin typeface="Arial"/>
              <a:ea typeface="+mn-lt"/>
              <a:cs typeface="Arial"/>
            </a:endParaRPr>
          </a:p>
        </p:txBody>
      </p:sp>
      <p:grpSp>
        <p:nvGrpSpPr>
          <p:cNvPr id="18" name="Group 17">
            <a:extLst>
              <a:ext uri="{FF2B5EF4-FFF2-40B4-BE49-F238E27FC236}">
                <a16:creationId xmlns:a16="http://schemas.microsoft.com/office/drawing/2014/main" id="{9BDB13E0-D82D-4F21-B640-5A4C07818A96}"/>
              </a:ext>
            </a:extLst>
          </p:cNvPr>
          <p:cNvGrpSpPr/>
          <p:nvPr/>
        </p:nvGrpSpPr>
        <p:grpSpPr>
          <a:xfrm>
            <a:off x="4656894" y="1026862"/>
            <a:ext cx="2468009" cy="1240114"/>
            <a:chOff x="284934" y="1951139"/>
            <a:chExt cx="2468009" cy="1240114"/>
          </a:xfrm>
        </p:grpSpPr>
        <p:sp>
          <p:nvSpPr>
            <p:cNvPr id="47" name="Rectangle 46">
              <a:extLst>
                <a:ext uri="{FF2B5EF4-FFF2-40B4-BE49-F238E27FC236}">
                  <a16:creationId xmlns:a16="http://schemas.microsoft.com/office/drawing/2014/main" id="{AA07E1DA-8463-08B4-0889-F9E41FDEF969}"/>
                </a:ext>
              </a:extLst>
            </p:cNvPr>
            <p:cNvSpPr/>
            <p:nvPr/>
          </p:nvSpPr>
          <p:spPr>
            <a:xfrm>
              <a:off x="284934" y="2450222"/>
              <a:ext cx="2468009" cy="741031"/>
            </a:xfrm>
            <a:prstGeom prst="rect">
              <a:avLst/>
            </a:prstGeom>
          </p:spPr>
          <p:txBody>
            <a:bodyPr wrap="square" lIns="63305" tIns="31652" rIns="63305" bIns="31652" anchor="t">
              <a:spAutoFit/>
            </a:bodyPr>
            <a:lstStyle/>
            <a:p>
              <a:r>
                <a:rPr lang="en-GB" sz="1600" b="1">
                  <a:latin typeface="Arial"/>
                  <a:ea typeface="Arial" panose="020B0604020202020204" pitchFamily="34" charset="0"/>
                  <a:cs typeface="Arial"/>
                </a:rPr>
                <a:t>1</a:t>
              </a:r>
              <a:r>
                <a:rPr lang="en-GB" sz="1600" b="1">
                  <a:effectLst/>
                  <a:latin typeface="Arial"/>
                  <a:ea typeface="Arial" panose="020B0604020202020204" pitchFamily="34" charset="0"/>
                  <a:cs typeface="Arial"/>
                </a:rPr>
                <a:t>X Health Screening Passes* at</a:t>
              </a:r>
              <a:r>
                <a:rPr lang="en-GB" sz="1600" b="1">
                  <a:latin typeface="Arial"/>
                  <a:cs typeface="Arial"/>
                </a:rPr>
                <a:t> RM60 </a:t>
              </a:r>
            </a:p>
            <a:p>
              <a:r>
                <a:rPr lang="en-GB" sz="1200">
                  <a:latin typeface="Arial"/>
                  <a:cs typeface="Arial"/>
                </a:rPr>
                <a:t>(worth RM150)</a:t>
              </a:r>
            </a:p>
          </p:txBody>
        </p:sp>
        <p:sp>
          <p:nvSpPr>
            <p:cNvPr id="77" name="Rectangle 76">
              <a:extLst>
                <a:ext uri="{FF2B5EF4-FFF2-40B4-BE49-F238E27FC236}">
                  <a16:creationId xmlns:a16="http://schemas.microsoft.com/office/drawing/2014/main" id="{4F3EF40F-ED11-964E-7A58-E47EF8C3D6EC}"/>
                </a:ext>
              </a:extLst>
            </p:cNvPr>
            <p:cNvSpPr/>
            <p:nvPr/>
          </p:nvSpPr>
          <p:spPr>
            <a:xfrm>
              <a:off x="349537" y="1951139"/>
              <a:ext cx="978141" cy="474760"/>
            </a:xfrm>
            <a:prstGeom prst="rect">
              <a:avLst/>
            </a:prstGeom>
            <a:solidFill>
              <a:srgbClr val="53A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 Black" panose="020B0A04020102020204" pitchFamily="34" charset="0"/>
                </a:rPr>
                <a:t>PWP</a:t>
              </a:r>
            </a:p>
          </p:txBody>
        </p:sp>
      </p:grpSp>
      <p:grpSp>
        <p:nvGrpSpPr>
          <p:cNvPr id="2" name="Group 1">
            <a:extLst>
              <a:ext uri="{FF2B5EF4-FFF2-40B4-BE49-F238E27FC236}">
                <a16:creationId xmlns:a16="http://schemas.microsoft.com/office/drawing/2014/main" id="{9FFEB543-548E-8353-B41A-598F3870D1B3}"/>
              </a:ext>
            </a:extLst>
          </p:cNvPr>
          <p:cNvGrpSpPr/>
          <p:nvPr/>
        </p:nvGrpSpPr>
        <p:grpSpPr>
          <a:xfrm>
            <a:off x="2525489" y="1784331"/>
            <a:ext cx="1541653" cy="811726"/>
            <a:chOff x="1235010" y="4476942"/>
            <a:chExt cx="2205857" cy="1161449"/>
          </a:xfrm>
        </p:grpSpPr>
        <p:pic>
          <p:nvPicPr>
            <p:cNvPr id="3" name="Picture 2" descr="A picture containing container, plastic, vegetable&#10;&#10;Description automatically generated">
              <a:extLst>
                <a:ext uri="{FF2B5EF4-FFF2-40B4-BE49-F238E27FC236}">
                  <a16:creationId xmlns:a16="http://schemas.microsoft.com/office/drawing/2014/main" id="{9FFDA3C2-8E28-1CDD-7B71-8C84F97990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4429" y="4654700"/>
              <a:ext cx="596438" cy="948129"/>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DCB82893-02E7-AEAD-3452-B30345D218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9891" y="4476942"/>
              <a:ext cx="824857" cy="1117625"/>
            </a:xfrm>
            <a:prstGeom prst="rect">
              <a:avLst/>
            </a:prstGeom>
          </p:spPr>
        </p:pic>
        <p:pic>
          <p:nvPicPr>
            <p:cNvPr id="5" name="Picture 4">
              <a:extLst>
                <a:ext uri="{FF2B5EF4-FFF2-40B4-BE49-F238E27FC236}">
                  <a16:creationId xmlns:a16="http://schemas.microsoft.com/office/drawing/2014/main" id="{29F9C5ED-D9E7-1379-80BB-7D25AB8EE03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35010" y="4815315"/>
              <a:ext cx="779530" cy="779530"/>
            </a:xfrm>
            <a:prstGeom prst="rect">
              <a:avLst/>
            </a:prstGeom>
          </p:spPr>
        </p:pic>
        <p:pic>
          <p:nvPicPr>
            <p:cNvPr id="6" name="Picture 5" descr="A picture containing text, skin cream&#10;&#10;Description automatically generated">
              <a:extLst>
                <a:ext uri="{FF2B5EF4-FFF2-40B4-BE49-F238E27FC236}">
                  <a16:creationId xmlns:a16="http://schemas.microsoft.com/office/drawing/2014/main" id="{C821180D-B98C-1DBD-DD28-105D9A7958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89200" y="5018504"/>
              <a:ext cx="338347" cy="611441"/>
            </a:xfrm>
            <a:prstGeom prst="rect">
              <a:avLst/>
            </a:prstGeom>
          </p:spPr>
        </p:pic>
        <p:pic>
          <p:nvPicPr>
            <p:cNvPr id="7" name="Picture 6" descr="Diagram&#10;&#10;Description automatically generated with low confidence">
              <a:extLst>
                <a:ext uri="{FF2B5EF4-FFF2-40B4-BE49-F238E27FC236}">
                  <a16:creationId xmlns:a16="http://schemas.microsoft.com/office/drawing/2014/main" id="{695EF49C-A8BE-8268-740C-6BE7166C955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63294" y="4809079"/>
              <a:ext cx="848116" cy="829312"/>
            </a:xfrm>
            <a:prstGeom prst="rect">
              <a:avLst/>
            </a:prstGeom>
          </p:spPr>
        </p:pic>
      </p:grpSp>
      <p:sp>
        <p:nvSpPr>
          <p:cNvPr id="63" name="Rectangle 62">
            <a:extLst>
              <a:ext uri="{FF2B5EF4-FFF2-40B4-BE49-F238E27FC236}">
                <a16:creationId xmlns:a16="http://schemas.microsoft.com/office/drawing/2014/main" id="{6F856F56-B7F1-463A-BC92-210FDD71EF2C}"/>
              </a:ext>
            </a:extLst>
          </p:cNvPr>
          <p:cNvSpPr/>
          <p:nvPr/>
        </p:nvSpPr>
        <p:spPr>
          <a:xfrm>
            <a:off x="4743937" y="3153441"/>
            <a:ext cx="1037382" cy="288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85000"/>
                    <a:lumOff val="15000"/>
                  </a:schemeClr>
                </a:solidFill>
                <a:latin typeface="Arial Black" panose="020B0A04020102020204" pitchFamily="34" charset="0"/>
              </a:rPr>
              <a:t>And / Or</a:t>
            </a:r>
          </a:p>
        </p:txBody>
      </p:sp>
      <p:sp>
        <p:nvSpPr>
          <p:cNvPr id="58" name="TextBox 4">
            <a:extLst>
              <a:ext uri="{FF2B5EF4-FFF2-40B4-BE49-F238E27FC236}">
                <a16:creationId xmlns:a16="http://schemas.microsoft.com/office/drawing/2014/main" id="{012D1763-AC4F-4FCA-8D9B-823331BEE31A}"/>
              </a:ext>
            </a:extLst>
          </p:cNvPr>
          <p:cNvSpPr txBox="1"/>
          <p:nvPr/>
        </p:nvSpPr>
        <p:spPr>
          <a:xfrm>
            <a:off x="8028425" y="4328938"/>
            <a:ext cx="823500" cy="34881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000"/>
              </a:lnSpc>
            </a:pPr>
            <a:r>
              <a:rPr lang="en-US" sz="1100" b="1">
                <a:latin typeface="Arial"/>
                <a:ea typeface="+mn-lt"/>
                <a:cs typeface="Arial"/>
              </a:rPr>
              <a:t>Mint </a:t>
            </a:r>
            <a:r>
              <a:rPr lang="en-US" sz="1100">
                <a:latin typeface="Arial"/>
                <a:ea typeface="+mn-lt"/>
                <a:cs typeface="Arial"/>
              </a:rPr>
              <a:t>(</a:t>
            </a:r>
            <a:r>
              <a:rPr lang="en-US" sz="1000" b="0" i="0">
                <a:solidFill>
                  <a:srgbClr val="000000"/>
                </a:solidFill>
                <a:effectLst/>
                <a:latin typeface="Arial" panose="020B0604020202020204" pitchFamily="34" charset="0"/>
              </a:rPr>
              <a:t>314585</a:t>
            </a:r>
            <a:r>
              <a:rPr lang="en-US" sz="1100">
                <a:latin typeface="Arial"/>
                <a:ea typeface="+mn-lt"/>
                <a:cs typeface="Arial"/>
              </a:rPr>
              <a:t>)</a:t>
            </a:r>
            <a:endParaRPr lang="en-US" sz="1100">
              <a:latin typeface="Arial"/>
              <a:cs typeface="Arial"/>
            </a:endParaRPr>
          </a:p>
        </p:txBody>
      </p:sp>
      <p:sp>
        <p:nvSpPr>
          <p:cNvPr id="86" name="TextBox 4">
            <a:extLst>
              <a:ext uri="{FF2B5EF4-FFF2-40B4-BE49-F238E27FC236}">
                <a16:creationId xmlns:a16="http://schemas.microsoft.com/office/drawing/2014/main" id="{C7E9BB41-9C92-0F3C-4D9E-D2EC073DF077}"/>
              </a:ext>
            </a:extLst>
          </p:cNvPr>
          <p:cNvSpPr txBox="1"/>
          <p:nvPr/>
        </p:nvSpPr>
        <p:spPr>
          <a:xfrm>
            <a:off x="7138786" y="3653306"/>
            <a:ext cx="1086034" cy="41549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latin typeface="Arial"/>
                <a:ea typeface="+mn-lt"/>
                <a:cs typeface="Arial"/>
              </a:rPr>
              <a:t>Peach</a:t>
            </a:r>
            <a:endParaRPr lang="en-US" sz="1100">
              <a:latin typeface="Arial"/>
              <a:ea typeface="+mn-lt"/>
              <a:cs typeface="Arial"/>
            </a:endParaRPr>
          </a:p>
          <a:p>
            <a:pPr algn="ctr"/>
            <a:r>
              <a:rPr lang="en-US" sz="1000">
                <a:latin typeface="Arial"/>
                <a:ea typeface="+mn-lt"/>
                <a:cs typeface="Arial"/>
              </a:rPr>
              <a:t>(</a:t>
            </a:r>
            <a:r>
              <a:rPr lang="en-US" sz="1000" b="0" i="0">
                <a:solidFill>
                  <a:srgbClr val="000000"/>
                </a:solidFill>
                <a:effectLst/>
                <a:latin typeface="Arial" panose="020B0604020202020204" pitchFamily="34" charset="0"/>
              </a:rPr>
              <a:t>314662</a:t>
            </a:r>
            <a:r>
              <a:rPr lang="en-US" sz="1000">
                <a:latin typeface="Arial"/>
                <a:ea typeface="+mn-lt"/>
                <a:cs typeface="Arial"/>
              </a:rPr>
              <a:t>)</a:t>
            </a:r>
            <a:endParaRPr lang="en-US" sz="1000">
              <a:latin typeface="Arial"/>
              <a:cs typeface="Arial"/>
            </a:endParaRPr>
          </a:p>
        </p:txBody>
      </p:sp>
      <p:sp>
        <p:nvSpPr>
          <p:cNvPr id="17" name="TextBox 16">
            <a:extLst>
              <a:ext uri="{FF2B5EF4-FFF2-40B4-BE49-F238E27FC236}">
                <a16:creationId xmlns:a16="http://schemas.microsoft.com/office/drawing/2014/main" id="{911BA9F1-AF28-7DE8-AC7E-EB1D128AC23B}"/>
              </a:ext>
            </a:extLst>
          </p:cNvPr>
          <p:cNvSpPr txBox="1"/>
          <p:nvPr/>
        </p:nvSpPr>
        <p:spPr>
          <a:xfrm>
            <a:off x="286732" y="6023624"/>
            <a:ext cx="1105171" cy="261610"/>
          </a:xfrm>
          <a:prstGeom prst="rect">
            <a:avLst/>
          </a:prstGeom>
          <a:noFill/>
        </p:spPr>
        <p:txBody>
          <a:bodyPr wrap="square" rtlCol="0">
            <a:spAutoFit/>
          </a:bodyPr>
          <a:lstStyle/>
          <a:p>
            <a:r>
              <a:rPr lang="en-US" sz="1100">
                <a:solidFill>
                  <a:schemeClr val="accent2">
                    <a:lumMod val="75000"/>
                  </a:schemeClr>
                </a:solidFill>
                <a:latin typeface="Arial" panose="020B0604020202020204" pitchFamily="34" charset="0"/>
                <a:cs typeface="Arial" panose="020B0604020202020204" pitchFamily="34" charset="0"/>
              </a:rPr>
              <a:t>MORE INFO:</a:t>
            </a:r>
          </a:p>
        </p:txBody>
      </p:sp>
      <p:grpSp>
        <p:nvGrpSpPr>
          <p:cNvPr id="22" name="Group 21">
            <a:extLst>
              <a:ext uri="{FF2B5EF4-FFF2-40B4-BE49-F238E27FC236}">
                <a16:creationId xmlns:a16="http://schemas.microsoft.com/office/drawing/2014/main" id="{C7407BC1-4473-F0C2-6E28-52BF6C42213D}"/>
              </a:ext>
            </a:extLst>
          </p:cNvPr>
          <p:cNvGrpSpPr/>
          <p:nvPr/>
        </p:nvGrpSpPr>
        <p:grpSpPr>
          <a:xfrm>
            <a:off x="383106" y="6319267"/>
            <a:ext cx="391885" cy="388882"/>
            <a:chOff x="358767" y="6197164"/>
            <a:chExt cx="391885" cy="388882"/>
          </a:xfrm>
        </p:grpSpPr>
        <p:cxnSp>
          <p:nvCxnSpPr>
            <p:cNvPr id="30" name="Straight Connector 29">
              <a:extLst>
                <a:ext uri="{FF2B5EF4-FFF2-40B4-BE49-F238E27FC236}">
                  <a16:creationId xmlns:a16="http://schemas.microsoft.com/office/drawing/2014/main" id="{2D19FC06-9245-3250-3FF8-4C79AC929D3C}"/>
                </a:ext>
              </a:extLst>
            </p:cNvPr>
            <p:cNvCxnSpPr>
              <a:cxnSpLocks/>
            </p:cNvCxnSpPr>
            <p:nvPr/>
          </p:nvCxnSpPr>
          <p:spPr>
            <a:xfrm>
              <a:off x="746238" y="6205737"/>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D76E8ED-F2BD-0C4E-3554-5E6A366957E4}"/>
                </a:ext>
              </a:extLst>
            </p:cNvPr>
            <p:cNvCxnSpPr>
              <a:cxnSpLocks/>
            </p:cNvCxnSpPr>
            <p:nvPr/>
          </p:nvCxnSpPr>
          <p:spPr>
            <a:xfrm>
              <a:off x="746238" y="6205737"/>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62C0532-9B23-871C-7295-BD3B00565741}"/>
                </a:ext>
              </a:extLst>
            </p:cNvPr>
            <p:cNvCxnSpPr>
              <a:cxnSpLocks/>
            </p:cNvCxnSpPr>
            <p:nvPr/>
          </p:nvCxnSpPr>
          <p:spPr>
            <a:xfrm>
              <a:off x="746238" y="6205737"/>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ounded Rectangle 61">
              <a:extLst>
                <a:ext uri="{FF2B5EF4-FFF2-40B4-BE49-F238E27FC236}">
                  <a16:creationId xmlns:a16="http://schemas.microsoft.com/office/drawing/2014/main" id="{49ACE411-9DD5-D108-54CB-A5EB1A8BD1CA}"/>
                </a:ext>
              </a:extLst>
            </p:cNvPr>
            <p:cNvSpPr/>
            <p:nvPr/>
          </p:nvSpPr>
          <p:spPr>
            <a:xfrm>
              <a:off x="358767" y="6197164"/>
              <a:ext cx="391885" cy="388882"/>
            </a:xfrm>
            <a:prstGeom prst="roundRect">
              <a:avLst/>
            </a:prstGeom>
            <a:solidFill>
              <a:srgbClr val="E74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hlinkClick r:id="rId11" action="ppaction://hlinksldjump"/>
              <a:extLst>
                <a:ext uri="{FF2B5EF4-FFF2-40B4-BE49-F238E27FC236}">
                  <a16:creationId xmlns:a16="http://schemas.microsoft.com/office/drawing/2014/main" id="{DE94FBDF-1BBA-2881-428F-CFDD4B268459}"/>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376725" y="6223827"/>
              <a:ext cx="341749" cy="341749"/>
            </a:xfrm>
            <a:prstGeom prst="rect">
              <a:avLst/>
            </a:prstGeom>
            <a:solidFill>
              <a:srgbClr val="E74E3C"/>
            </a:solidFill>
          </p:spPr>
        </p:pic>
      </p:grpSp>
      <p:grpSp>
        <p:nvGrpSpPr>
          <p:cNvPr id="24" name="Group 23">
            <a:extLst>
              <a:ext uri="{FF2B5EF4-FFF2-40B4-BE49-F238E27FC236}">
                <a16:creationId xmlns:a16="http://schemas.microsoft.com/office/drawing/2014/main" id="{37404BF0-732D-62EE-AC33-C74558A35F0A}"/>
              </a:ext>
            </a:extLst>
          </p:cNvPr>
          <p:cNvGrpSpPr/>
          <p:nvPr/>
        </p:nvGrpSpPr>
        <p:grpSpPr>
          <a:xfrm>
            <a:off x="725969" y="6326042"/>
            <a:ext cx="541991" cy="397496"/>
            <a:chOff x="746238" y="6203939"/>
            <a:chExt cx="541991" cy="397496"/>
          </a:xfrm>
        </p:grpSpPr>
        <p:sp>
          <p:nvSpPr>
            <p:cNvPr id="25" name="TextBox 24">
              <a:extLst>
                <a:ext uri="{FF2B5EF4-FFF2-40B4-BE49-F238E27FC236}">
                  <a16:creationId xmlns:a16="http://schemas.microsoft.com/office/drawing/2014/main" id="{2454030B-32AE-611D-91A3-DD0A517E642F}"/>
                </a:ext>
              </a:extLst>
            </p:cNvPr>
            <p:cNvSpPr txBox="1"/>
            <p:nvPr/>
          </p:nvSpPr>
          <p:spPr>
            <a:xfrm>
              <a:off x="747696" y="6203939"/>
              <a:ext cx="540533" cy="246221"/>
            </a:xfrm>
            <a:prstGeom prst="rect">
              <a:avLst/>
            </a:prstGeom>
            <a:noFill/>
          </p:spPr>
          <p:txBody>
            <a:bodyPr wrap="none" rtlCol="0">
              <a:spAutoFit/>
            </a:bodyPr>
            <a:lstStyle/>
            <a:p>
              <a:r>
                <a:rPr lang="en-US" sz="1000">
                  <a:latin typeface="Arial" panose="020B0604020202020204" pitchFamily="34" charset="0"/>
                  <a:cs typeface="Arial" panose="020B0604020202020204" pitchFamily="34" charset="0"/>
                </a:rPr>
                <a:t>READ</a:t>
              </a:r>
            </a:p>
          </p:txBody>
        </p:sp>
        <p:sp>
          <p:nvSpPr>
            <p:cNvPr id="26" name="TextBox 25">
              <a:extLst>
                <a:ext uri="{FF2B5EF4-FFF2-40B4-BE49-F238E27FC236}">
                  <a16:creationId xmlns:a16="http://schemas.microsoft.com/office/drawing/2014/main" id="{B03B015E-BC08-F7DF-C656-3F95F09B045E}"/>
                </a:ext>
              </a:extLst>
            </p:cNvPr>
            <p:cNvSpPr txBox="1"/>
            <p:nvPr/>
          </p:nvSpPr>
          <p:spPr>
            <a:xfrm>
              <a:off x="746238" y="6339825"/>
              <a:ext cx="468398" cy="261610"/>
            </a:xfrm>
            <a:prstGeom prst="rect">
              <a:avLst/>
            </a:prstGeom>
            <a:noFill/>
          </p:spPr>
          <p:txBody>
            <a:bodyPr wrap="none" rtlCol="0">
              <a:spAutoFit/>
            </a:bodyPr>
            <a:lstStyle/>
            <a:p>
              <a:r>
                <a:rPr lang="en-US" sz="1100">
                  <a:latin typeface="Arial" panose="020B0604020202020204" pitchFamily="34" charset="0"/>
                  <a:cs typeface="Arial" panose="020B0604020202020204" pitchFamily="34" charset="0"/>
                </a:rPr>
                <a:t>T&amp;C</a:t>
              </a:r>
            </a:p>
          </p:txBody>
        </p:sp>
      </p:grpSp>
      <p:sp>
        <p:nvSpPr>
          <p:cNvPr id="40" name="TextBox 1">
            <a:extLst>
              <a:ext uri="{FF2B5EF4-FFF2-40B4-BE49-F238E27FC236}">
                <a16:creationId xmlns:a16="http://schemas.microsoft.com/office/drawing/2014/main" id="{1CC390C0-7C8A-12F1-3A24-54A87B22F39B}"/>
              </a:ext>
            </a:extLst>
          </p:cNvPr>
          <p:cNvSpPr txBox="1"/>
          <p:nvPr/>
        </p:nvSpPr>
        <p:spPr>
          <a:xfrm>
            <a:off x="2821185" y="6335631"/>
            <a:ext cx="910125"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Arial"/>
                <a:cs typeface="Arial"/>
              </a:rPr>
              <a:t>BNPL</a:t>
            </a:r>
            <a:r>
              <a:rPr lang="en-US" sz="900">
                <a:latin typeface="Arial"/>
                <a:cs typeface="Arial"/>
              </a:rPr>
              <a:t> </a:t>
            </a:r>
            <a:r>
              <a:rPr lang="en-US" sz="1000">
                <a:latin typeface="Arial"/>
                <a:cs typeface="Arial"/>
              </a:rPr>
              <a:t>AVAILABLE</a:t>
            </a:r>
            <a:endParaRPr lang="en-US" sz="900">
              <a:latin typeface="Arial"/>
              <a:cs typeface="Arial"/>
            </a:endParaRPr>
          </a:p>
        </p:txBody>
      </p:sp>
      <p:cxnSp>
        <p:nvCxnSpPr>
          <p:cNvPr id="113" name="Straight Connector 112">
            <a:extLst>
              <a:ext uri="{FF2B5EF4-FFF2-40B4-BE49-F238E27FC236}">
                <a16:creationId xmlns:a16="http://schemas.microsoft.com/office/drawing/2014/main" id="{0023F09B-CC38-2188-59E1-809A226547F5}"/>
              </a:ext>
            </a:extLst>
          </p:cNvPr>
          <p:cNvCxnSpPr>
            <a:cxnSpLocks/>
          </p:cNvCxnSpPr>
          <p:nvPr/>
        </p:nvCxnSpPr>
        <p:spPr>
          <a:xfrm>
            <a:off x="2861431" y="6327840"/>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874A19D0-FE8F-922D-F825-7FE958D10030}"/>
              </a:ext>
            </a:extLst>
          </p:cNvPr>
          <p:cNvCxnSpPr>
            <a:cxnSpLocks/>
          </p:cNvCxnSpPr>
          <p:nvPr/>
        </p:nvCxnSpPr>
        <p:spPr>
          <a:xfrm>
            <a:off x="2861431" y="6327840"/>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F923FA4-75BC-DF52-C747-47CDEA3CF045}"/>
              </a:ext>
            </a:extLst>
          </p:cNvPr>
          <p:cNvCxnSpPr>
            <a:cxnSpLocks/>
          </p:cNvCxnSpPr>
          <p:nvPr/>
        </p:nvCxnSpPr>
        <p:spPr>
          <a:xfrm>
            <a:off x="2861431" y="6327840"/>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113CE15A-E6C7-5BD1-37C1-4F2D3808B5F1}"/>
              </a:ext>
            </a:extLst>
          </p:cNvPr>
          <p:cNvSpPr/>
          <p:nvPr/>
        </p:nvSpPr>
        <p:spPr>
          <a:xfrm>
            <a:off x="4677022" y="4247196"/>
            <a:ext cx="1910132" cy="1264251"/>
          </a:xfrm>
          <a:prstGeom prst="rect">
            <a:avLst/>
          </a:prstGeom>
        </p:spPr>
        <p:txBody>
          <a:bodyPr wrap="square" lIns="63305" tIns="31652" rIns="63305" bIns="31652" anchor="t">
            <a:spAutoFit/>
          </a:bodyPr>
          <a:lstStyle/>
          <a:p>
            <a:r>
              <a:rPr lang="en-US" sz="1600" b="1" err="1">
                <a:latin typeface="Arial"/>
                <a:cs typeface="Arial"/>
              </a:rPr>
              <a:t>Nutrilite</a:t>
            </a:r>
            <a:r>
              <a:rPr lang="en-US" sz="1600" b="1">
                <a:latin typeface="Arial"/>
                <a:cs typeface="Arial"/>
              </a:rPr>
              <a:t> </a:t>
            </a:r>
            <a:br>
              <a:rPr lang="en-US" sz="1600" b="1">
                <a:latin typeface="Arial"/>
                <a:cs typeface="Arial"/>
              </a:rPr>
            </a:br>
            <a:r>
              <a:rPr lang="en-US" sz="1600" b="1">
                <a:latin typeface="Arial"/>
                <a:cs typeface="Arial"/>
              </a:rPr>
              <a:t>Portable Blender</a:t>
            </a:r>
            <a:br>
              <a:rPr lang="en-US" b="1">
                <a:latin typeface="Arial"/>
                <a:cs typeface="Arial"/>
              </a:rPr>
            </a:br>
            <a:r>
              <a:rPr lang="en-US" sz="1600" b="1">
                <a:latin typeface="Arial"/>
                <a:cs typeface="Arial"/>
              </a:rPr>
              <a:t>at RM49.90/</a:t>
            </a:r>
            <a:br>
              <a:rPr lang="en-US" sz="1600" b="1">
                <a:latin typeface="Arial"/>
                <a:cs typeface="Arial"/>
              </a:rPr>
            </a:br>
            <a:r>
              <a:rPr lang="en-US" sz="1600" b="1">
                <a:latin typeface="Arial"/>
                <a:cs typeface="Arial"/>
              </a:rPr>
              <a:t>B$16.00 </a:t>
            </a:r>
          </a:p>
          <a:p>
            <a:r>
              <a:rPr lang="en-US" sz="1200">
                <a:latin typeface="Arial"/>
                <a:cs typeface="Arial"/>
              </a:rPr>
              <a:t>(worth RM160/B$50)</a:t>
            </a:r>
          </a:p>
        </p:txBody>
      </p:sp>
      <p:sp>
        <p:nvSpPr>
          <p:cNvPr id="10" name="Rectangle 9">
            <a:extLst>
              <a:ext uri="{FF2B5EF4-FFF2-40B4-BE49-F238E27FC236}">
                <a16:creationId xmlns:a16="http://schemas.microsoft.com/office/drawing/2014/main" id="{C4CB1CBA-8CBF-122F-3189-7800D3D99B1C}"/>
              </a:ext>
            </a:extLst>
          </p:cNvPr>
          <p:cNvSpPr/>
          <p:nvPr/>
        </p:nvSpPr>
        <p:spPr>
          <a:xfrm>
            <a:off x="323960" y="3180693"/>
            <a:ext cx="1072213" cy="474760"/>
          </a:xfrm>
          <a:prstGeom prst="rect">
            <a:avLst/>
          </a:prstGeom>
          <a:solidFill>
            <a:srgbClr val="53A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 Black" panose="020B0A04020102020204" pitchFamily="34" charset="0"/>
              </a:rPr>
              <a:t>GET</a:t>
            </a:r>
          </a:p>
        </p:txBody>
      </p:sp>
      <p:sp>
        <p:nvSpPr>
          <p:cNvPr id="92" name="Rectangle 91">
            <a:extLst>
              <a:ext uri="{FF2B5EF4-FFF2-40B4-BE49-F238E27FC236}">
                <a16:creationId xmlns:a16="http://schemas.microsoft.com/office/drawing/2014/main" id="{AC3D58DA-40E6-88B4-17B4-DF4B96B2E622}"/>
              </a:ext>
            </a:extLst>
          </p:cNvPr>
          <p:cNvSpPr/>
          <p:nvPr/>
        </p:nvSpPr>
        <p:spPr>
          <a:xfrm>
            <a:off x="292075" y="3735035"/>
            <a:ext cx="4080873" cy="1171918"/>
          </a:xfrm>
          <a:prstGeom prst="rect">
            <a:avLst/>
          </a:prstGeom>
        </p:spPr>
        <p:txBody>
          <a:bodyPr wrap="square" lIns="63305" tIns="31652" rIns="63305" bIns="31652" anchor="t">
            <a:spAutoFit/>
          </a:bodyPr>
          <a:lstStyle/>
          <a:p>
            <a:r>
              <a:rPr lang="en-GB" b="1" dirty="0">
                <a:latin typeface="Arial"/>
                <a:ea typeface="Arial" panose="020B0604020202020204" pitchFamily="34" charset="0"/>
                <a:cs typeface="Arial"/>
              </a:rPr>
              <a:t>1x </a:t>
            </a:r>
            <a:r>
              <a:rPr lang="en-GB" b="1" dirty="0" err="1">
                <a:latin typeface="Arial"/>
                <a:ea typeface="Arial" panose="020B0604020202020204" pitchFamily="34" charset="0"/>
                <a:cs typeface="Arial"/>
              </a:rPr>
              <a:t>eCoupon</a:t>
            </a:r>
            <a:r>
              <a:rPr lang="en-GB" b="1" dirty="0">
                <a:latin typeface="Arial"/>
                <a:ea typeface="Arial" panose="020B0604020202020204" pitchFamily="34" charset="0"/>
                <a:cs typeface="Arial"/>
              </a:rPr>
              <a:t> worth RM39.75/B$17.25 for your next purchase </a:t>
            </a:r>
            <a:endParaRPr lang="en-US" dirty="0"/>
          </a:p>
          <a:p>
            <a:r>
              <a:rPr lang="en-GB" b="1" dirty="0">
                <a:latin typeface="Arial"/>
                <a:ea typeface="Arial" panose="020B0604020202020204" pitchFamily="34" charset="0"/>
                <a:cs typeface="Arial"/>
              </a:rPr>
              <a:t>of </a:t>
            </a:r>
            <a:r>
              <a:rPr lang="it-IT" b="1" dirty="0">
                <a:latin typeface="Arial"/>
                <a:ea typeface="Arial" panose="020B0604020202020204" pitchFamily="34" charset="0"/>
                <a:cs typeface="Arial"/>
              </a:rPr>
              <a:t>Nutrilite Lecithin-E </a:t>
            </a:r>
          </a:p>
          <a:p>
            <a:r>
              <a:rPr lang="it-IT" b="1" dirty="0">
                <a:latin typeface="Arial"/>
                <a:ea typeface="Arial" panose="020B0604020202020204" pitchFamily="34" charset="0"/>
                <a:cs typeface="Arial"/>
              </a:rPr>
              <a:t>(150 tabs) (425300)</a:t>
            </a:r>
            <a:endParaRPr lang="en-GB" b="1" dirty="0">
              <a:latin typeface="Arial"/>
              <a:ea typeface="Arial" panose="020B0604020202020204" pitchFamily="34" charset="0"/>
              <a:cs typeface="Arial"/>
            </a:endParaRPr>
          </a:p>
        </p:txBody>
      </p:sp>
      <p:sp>
        <p:nvSpPr>
          <p:cNvPr id="14" name="object 5">
            <a:extLst>
              <a:ext uri="{FF2B5EF4-FFF2-40B4-BE49-F238E27FC236}">
                <a16:creationId xmlns:a16="http://schemas.microsoft.com/office/drawing/2014/main" id="{A74BF693-5C6D-BD6C-B9C5-31F4DB41755D}"/>
              </a:ext>
            </a:extLst>
          </p:cNvPr>
          <p:cNvSpPr txBox="1"/>
          <p:nvPr/>
        </p:nvSpPr>
        <p:spPr>
          <a:xfrm>
            <a:off x="4729818" y="2294393"/>
            <a:ext cx="1890844" cy="535724"/>
          </a:xfrm>
          <a:prstGeom prst="rect">
            <a:avLst/>
          </a:prstGeom>
        </p:spPr>
        <p:txBody>
          <a:bodyPr vert="horz" wrap="square" lIns="0" tIns="12700" rIns="0" bIns="0" rtlCol="0" anchor="t">
            <a:spAutoFit/>
          </a:bodyPr>
          <a:lstStyle/>
          <a:p>
            <a:pPr>
              <a:lnSpc>
                <a:spcPts val="1400"/>
              </a:lnSpc>
            </a:pPr>
            <a:r>
              <a:rPr lang="en-GB" sz="1000" b="1">
                <a:latin typeface="Arial"/>
                <a:cs typeface="Arial"/>
              </a:rPr>
              <a:t>For more HSP information, </a:t>
            </a:r>
            <a:r>
              <a:rPr lang="en-GB" sz="1000" b="1">
                <a:latin typeface="Arial"/>
                <a:cs typeface="Arial"/>
                <a:hlinkClick r:id="rId13"/>
              </a:rPr>
              <a:t>VISIT WEBSITE</a:t>
            </a:r>
            <a:r>
              <a:rPr lang="en-GB" sz="1000" b="1">
                <a:latin typeface="Arial"/>
                <a:cs typeface="Arial"/>
              </a:rPr>
              <a:t>.</a:t>
            </a:r>
          </a:p>
          <a:p>
            <a:pPr>
              <a:lnSpc>
                <a:spcPts val="1400"/>
              </a:lnSpc>
            </a:pPr>
            <a:r>
              <a:rPr lang="en-GB" sz="1000" b="1">
                <a:solidFill>
                  <a:srgbClr val="FF0000"/>
                </a:solidFill>
                <a:latin typeface="Arial"/>
                <a:cs typeface="Arial"/>
              </a:rPr>
              <a:t>*Available in Malaysia only.</a:t>
            </a:r>
          </a:p>
        </p:txBody>
      </p:sp>
      <p:sp>
        <p:nvSpPr>
          <p:cNvPr id="57" name="Rectangle 56">
            <a:extLst>
              <a:ext uri="{FF2B5EF4-FFF2-40B4-BE49-F238E27FC236}">
                <a16:creationId xmlns:a16="http://schemas.microsoft.com/office/drawing/2014/main" id="{B2642CDF-75B9-58A1-BC39-AB012F78275F}"/>
              </a:ext>
            </a:extLst>
          </p:cNvPr>
          <p:cNvSpPr/>
          <p:nvPr/>
        </p:nvSpPr>
        <p:spPr>
          <a:xfrm>
            <a:off x="7752904" y="4105717"/>
            <a:ext cx="502713" cy="288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lumMod val="85000"/>
                    <a:lumOff val="15000"/>
                  </a:schemeClr>
                </a:solidFill>
                <a:latin typeface="Arial Narrow" panose="020B0604020202020204" pitchFamily="34" charset="0"/>
                <a:cs typeface="Arial Narrow" panose="020B0604020202020204" pitchFamily="34" charset="0"/>
              </a:rPr>
              <a:t>OR</a:t>
            </a:r>
          </a:p>
        </p:txBody>
      </p:sp>
      <p:sp>
        <p:nvSpPr>
          <p:cNvPr id="50" name="object 5">
            <a:extLst>
              <a:ext uri="{FF2B5EF4-FFF2-40B4-BE49-F238E27FC236}">
                <a16:creationId xmlns:a16="http://schemas.microsoft.com/office/drawing/2014/main" id="{B458BE9B-2B32-8FE9-347F-933EF6BEE76D}"/>
              </a:ext>
            </a:extLst>
          </p:cNvPr>
          <p:cNvSpPr txBox="1"/>
          <p:nvPr/>
        </p:nvSpPr>
        <p:spPr>
          <a:xfrm>
            <a:off x="322952" y="4953869"/>
            <a:ext cx="3425413" cy="837024"/>
          </a:xfrm>
          <a:prstGeom prst="rect">
            <a:avLst/>
          </a:prstGeom>
        </p:spPr>
        <p:txBody>
          <a:bodyPr vert="horz" wrap="square" lIns="0" tIns="12700" rIns="0" bIns="0" rtlCol="0" anchor="t">
            <a:spAutoFit/>
          </a:bodyPr>
          <a:lstStyle/>
          <a:p>
            <a:pPr marL="171450" indent="-171450">
              <a:buFont typeface="Arial" panose="020B0604020202020204" pitchFamily="34" charset="0"/>
              <a:buChar char="•"/>
            </a:pPr>
            <a:r>
              <a:rPr lang="en-GB" sz="1200" b="1" dirty="0" err="1">
                <a:solidFill>
                  <a:srgbClr val="FF0000"/>
                </a:solidFill>
                <a:latin typeface="Arial"/>
                <a:cs typeface="Arial"/>
              </a:rPr>
              <a:t>eCoupon</a:t>
            </a:r>
            <a:r>
              <a:rPr lang="en-GB" sz="1200" b="1" dirty="0">
                <a:solidFill>
                  <a:srgbClr val="FF0000"/>
                </a:solidFill>
                <a:latin typeface="Arial"/>
                <a:cs typeface="Arial"/>
              </a:rPr>
              <a:t> expires on 31 Aug 2023 (11.59pm).</a:t>
            </a:r>
          </a:p>
          <a:p>
            <a:pPr marL="171450" indent="-171450">
              <a:buFont typeface="Arial" panose="020B0604020202020204" pitchFamily="34" charset="0"/>
              <a:buChar char="•"/>
            </a:pPr>
            <a:r>
              <a:rPr lang="en-US" sz="1200" b="1" dirty="0">
                <a:latin typeface="Arial"/>
                <a:cs typeface="Arial"/>
              </a:rPr>
              <a:t>Purchase the Start-Up Pack early to use the GWP </a:t>
            </a:r>
            <a:r>
              <a:rPr lang="en-US" sz="1200" b="1" dirty="0" err="1">
                <a:latin typeface="Arial"/>
                <a:cs typeface="Arial"/>
              </a:rPr>
              <a:t>eCoupon</a:t>
            </a:r>
            <a:r>
              <a:rPr lang="en-US" sz="1200" b="1" dirty="0">
                <a:latin typeface="Arial"/>
                <a:cs typeface="Arial"/>
              </a:rPr>
              <a:t> before it expires.</a:t>
            </a:r>
            <a:endParaRPr lang="en-GB" sz="1200" b="1" dirty="0">
              <a:latin typeface="Arial"/>
              <a:cs typeface="Arial"/>
            </a:endParaRPr>
          </a:p>
          <a:p>
            <a:pPr marL="171450" indent="-171450">
              <a:lnSpc>
                <a:spcPts val="1100"/>
              </a:lnSpc>
              <a:buFont typeface="Arial" panose="020B0604020202020204" pitchFamily="34" charset="0"/>
              <a:buChar char="•"/>
            </a:pPr>
            <a:r>
              <a:rPr lang="en-US" sz="800" b="1" dirty="0">
                <a:latin typeface="Arial"/>
                <a:cs typeface="Arial"/>
              </a:rPr>
              <a:t>Limit ONE (1) </a:t>
            </a:r>
            <a:r>
              <a:rPr lang="en-US" sz="800" b="1" dirty="0" err="1">
                <a:latin typeface="Arial"/>
                <a:cs typeface="Arial"/>
              </a:rPr>
              <a:t>eCoupon</a:t>
            </a:r>
            <a:r>
              <a:rPr lang="en-US" sz="800" b="1" dirty="0">
                <a:latin typeface="Arial"/>
                <a:cs typeface="Arial"/>
              </a:rPr>
              <a:t> per SKU.</a:t>
            </a:r>
          </a:p>
          <a:p>
            <a:pPr marL="171450" indent="-171450">
              <a:lnSpc>
                <a:spcPts val="1100"/>
              </a:lnSpc>
              <a:buFont typeface="Arial" panose="020B0604020202020204" pitchFamily="34" charset="0"/>
              <a:buChar char="•"/>
            </a:pPr>
            <a:r>
              <a:rPr lang="en-GB" sz="800" b="1" dirty="0">
                <a:latin typeface="Arial"/>
                <a:ea typeface="Arial" panose="020B0604020202020204" pitchFamily="34" charset="0"/>
                <a:cs typeface="Arial"/>
              </a:rPr>
              <a:t>PV, BV and AP reduced accordingly.</a:t>
            </a:r>
            <a:endParaRPr lang="en-US" sz="800" b="1" u="none" dirty="0">
              <a:latin typeface="Arial"/>
              <a:cs typeface="Arial"/>
            </a:endParaRPr>
          </a:p>
        </p:txBody>
      </p:sp>
      <p:sp>
        <p:nvSpPr>
          <p:cNvPr id="88" name="TextBox 87">
            <a:extLst>
              <a:ext uri="{FF2B5EF4-FFF2-40B4-BE49-F238E27FC236}">
                <a16:creationId xmlns:a16="http://schemas.microsoft.com/office/drawing/2014/main" id="{4554D29E-6F5C-4CEF-A23B-CAC81832F631}"/>
              </a:ext>
            </a:extLst>
          </p:cNvPr>
          <p:cNvSpPr txBox="1"/>
          <p:nvPr/>
        </p:nvSpPr>
        <p:spPr>
          <a:xfrm>
            <a:off x="2059232" y="1033856"/>
            <a:ext cx="2295952" cy="310341"/>
          </a:xfrm>
          <a:prstGeom prst="rect">
            <a:avLst/>
          </a:prstGeom>
          <a:noFill/>
          <a:ln>
            <a:noFill/>
          </a:ln>
          <a:effectLst/>
        </p:spPr>
        <p:txBody>
          <a:bodyPr wrap="square" rtlCol="0" anchor="b">
            <a:spAutoFit/>
          </a:bodyPr>
          <a:lstStyle/>
          <a:p>
            <a:pPr>
              <a:lnSpc>
                <a:spcPts val="1680"/>
              </a:lnSpc>
              <a:defRPr/>
            </a:pPr>
            <a:r>
              <a:rPr lang="en-US" sz="1600" dirty="0">
                <a:latin typeface="Arial" panose="020B0604020202020204" pitchFamily="34" charset="0"/>
                <a:cs typeface="Arial" panose="020B0604020202020204" pitchFamily="34" charset="0"/>
              </a:rPr>
              <a:t>1 May – 31 Jul 2023 </a:t>
            </a:r>
          </a:p>
        </p:txBody>
      </p:sp>
      <p:grpSp>
        <p:nvGrpSpPr>
          <p:cNvPr id="89" name="Group 88">
            <a:extLst>
              <a:ext uri="{FF2B5EF4-FFF2-40B4-BE49-F238E27FC236}">
                <a16:creationId xmlns:a16="http://schemas.microsoft.com/office/drawing/2014/main" id="{41D236EC-8EF5-1015-7CD3-B18C45B328DC}"/>
              </a:ext>
            </a:extLst>
          </p:cNvPr>
          <p:cNvGrpSpPr/>
          <p:nvPr/>
        </p:nvGrpSpPr>
        <p:grpSpPr>
          <a:xfrm>
            <a:off x="1485779" y="956377"/>
            <a:ext cx="580290" cy="454560"/>
            <a:chOff x="479323" y="5672003"/>
            <a:chExt cx="497132" cy="389420"/>
          </a:xfrm>
        </p:grpSpPr>
        <p:sp>
          <p:nvSpPr>
            <p:cNvPr id="123" name="Freeform 122">
              <a:extLst>
                <a:ext uri="{FF2B5EF4-FFF2-40B4-BE49-F238E27FC236}">
                  <a16:creationId xmlns:a16="http://schemas.microsoft.com/office/drawing/2014/main" id="{96DDE472-274C-9369-6D79-B14328E3A0C4}"/>
                </a:ext>
              </a:extLst>
            </p:cNvPr>
            <p:cNvSpPr/>
            <p:nvPr/>
          </p:nvSpPr>
          <p:spPr>
            <a:xfrm>
              <a:off x="521776" y="5786034"/>
              <a:ext cx="356461" cy="237641"/>
            </a:xfrm>
            <a:custGeom>
              <a:avLst/>
              <a:gdLst>
                <a:gd name="connsiteX0" fmla="*/ 0 w 356461"/>
                <a:gd name="connsiteY0" fmla="*/ 25831 h 237641"/>
                <a:gd name="connsiteX1" fmla="*/ 46495 w 356461"/>
                <a:gd name="connsiteY1" fmla="*/ 237641 h 237641"/>
                <a:gd name="connsiteX2" fmla="*/ 320299 w 356461"/>
                <a:gd name="connsiteY2" fmla="*/ 222142 h 237641"/>
                <a:gd name="connsiteX3" fmla="*/ 356461 w 356461"/>
                <a:gd name="connsiteY3" fmla="*/ 0 h 237641"/>
                <a:gd name="connsiteX4" fmla="*/ 0 w 356461"/>
                <a:gd name="connsiteY4" fmla="*/ 25831 h 23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461" h="237641">
                  <a:moveTo>
                    <a:pt x="0" y="25831"/>
                  </a:moveTo>
                  <a:lnTo>
                    <a:pt x="46495" y="237641"/>
                  </a:lnTo>
                  <a:lnTo>
                    <a:pt x="320299" y="222142"/>
                  </a:lnTo>
                  <a:lnTo>
                    <a:pt x="356461" y="0"/>
                  </a:lnTo>
                  <a:lnTo>
                    <a:pt x="0" y="258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descr="Icon&#10;&#10;Description automatically generated">
              <a:extLst>
                <a:ext uri="{FF2B5EF4-FFF2-40B4-BE49-F238E27FC236}">
                  <a16:creationId xmlns:a16="http://schemas.microsoft.com/office/drawing/2014/main" id="{06DC0F0D-685F-1AB5-16A3-26D01CF981B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9323" y="5672003"/>
              <a:ext cx="497132" cy="389420"/>
            </a:xfrm>
            <a:prstGeom prst="rect">
              <a:avLst/>
            </a:prstGeom>
          </p:spPr>
        </p:pic>
      </p:grpSp>
      <p:sp>
        <p:nvSpPr>
          <p:cNvPr id="90" name="Rectangle 89">
            <a:extLst>
              <a:ext uri="{FF2B5EF4-FFF2-40B4-BE49-F238E27FC236}">
                <a16:creationId xmlns:a16="http://schemas.microsoft.com/office/drawing/2014/main" id="{3144B474-2D81-73E3-2F87-08AD50621A11}"/>
              </a:ext>
            </a:extLst>
          </p:cNvPr>
          <p:cNvSpPr/>
          <p:nvPr/>
        </p:nvSpPr>
        <p:spPr>
          <a:xfrm>
            <a:off x="333570" y="912845"/>
            <a:ext cx="1074635" cy="513770"/>
          </a:xfrm>
          <a:prstGeom prst="rect">
            <a:avLst/>
          </a:prstGeom>
          <a:solidFill>
            <a:srgbClr val="53A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id="{FA5C1838-A7DA-C82C-17EB-A9C34F2EBDB0}"/>
              </a:ext>
            </a:extLst>
          </p:cNvPr>
          <p:cNvSpPr txBox="1"/>
          <p:nvPr/>
        </p:nvSpPr>
        <p:spPr>
          <a:xfrm>
            <a:off x="401849" y="956377"/>
            <a:ext cx="910890" cy="461665"/>
          </a:xfrm>
          <a:prstGeom prst="rect">
            <a:avLst/>
          </a:prstGeom>
          <a:noFill/>
        </p:spPr>
        <p:txBody>
          <a:bodyPr wrap="none" rtlCol="0">
            <a:spAutoFit/>
          </a:bodyPr>
          <a:lstStyle/>
          <a:p>
            <a:r>
              <a:rPr lang="en-US" sz="2400" b="1">
                <a:solidFill>
                  <a:schemeClr val="bg1"/>
                </a:solidFill>
                <a:latin typeface="Arial Black" panose="020B0604020202020204" pitchFamily="34" charset="0"/>
                <a:cs typeface="Arial Black" panose="020B0604020202020204" pitchFamily="34" charset="0"/>
              </a:rPr>
              <a:t>BUY</a:t>
            </a:r>
          </a:p>
        </p:txBody>
      </p:sp>
      <p:pic>
        <p:nvPicPr>
          <p:cNvPr id="13" name="Picture 12" descr="A picture containing text, clipart&#10;&#10;Description automatically generated">
            <a:hlinkClick r:id="rId15" action="ppaction://hlinksldjump"/>
            <a:extLst>
              <a:ext uri="{FF2B5EF4-FFF2-40B4-BE49-F238E27FC236}">
                <a16:creationId xmlns:a16="http://schemas.microsoft.com/office/drawing/2014/main" id="{FB1FFC0A-430B-4EE1-8E51-F5653AF55270}"/>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966" b="88966" l="6500" r="95000">
                        <a14:foregroundMark x1="11000" y1="44138" x2="12000" y2="49655"/>
                        <a14:foregroundMark x1="6500" y1="53103" x2="6500" y2="53103"/>
                        <a14:foregroundMark x1="22000" y1="53793" x2="22000" y2="53793"/>
                        <a14:foregroundMark x1="34250" y1="49655" x2="34250" y2="49655"/>
                        <a14:foregroundMark x1="41500" y1="48276" x2="41500" y2="48276"/>
                        <a14:foregroundMark x1="63500" y1="44138" x2="63500" y2="44138"/>
                        <a14:foregroundMark x1="89250" y1="55172" x2="90750" y2="59310"/>
                        <a14:foregroundMark x1="92250" y1="40690" x2="92500" y2="51034"/>
                        <a14:foregroundMark x1="92653" y1="25803" x2="90750" y2="26207"/>
                        <a14:foregroundMark x1="94750" y1="46207" x2="94750" y2="46207"/>
                        <a14:foregroundMark x1="94500" y1="75172" x2="94500" y2="75172"/>
                        <a14:foregroundMark x1="94500" y1="75172" x2="94500" y2="75172"/>
                        <a14:foregroundMark x1="94500" y1="75172" x2="94500" y2="75172"/>
                        <a14:foregroundMark x1="94000" y1="24828" x2="94000" y2="24828"/>
                        <a14:foregroundMark x1="94000" y1="73793" x2="95000" y2="75172"/>
                        <a14:backgroundMark x1="96215" y1="24828" x2="97000" y2="26207"/>
                        <a14:backgroundMark x1="94250" y1="21379" x2="96215" y2="24828"/>
                        <a14:backgroundMark x1="94000" y1="80690" x2="98750" y2="75862"/>
                        <a14:backgroundMark x1="95625" y1="75172" x2="97250" y2="71034"/>
                        <a14:backgroundMark x1="94000" y1="79310" x2="95625" y2="75172"/>
                        <a14:backgroundMark x1="94003" y1="78216" x2="92250" y2="88966"/>
                      </a14:backgroundRemoval>
                    </a14:imgEffect>
                  </a14:imgLayer>
                </a14:imgProps>
              </a:ext>
              <a:ext uri="{28A0092B-C50C-407E-A947-70E740481C1C}">
                <a14:useLocalDpi xmlns:a14="http://schemas.microsoft.com/office/drawing/2010/main" val="0"/>
              </a:ext>
            </a:extLst>
          </a:blip>
          <a:srcRect l="72038" t="20040" r="2845" b="19058"/>
          <a:stretch/>
        </p:blipFill>
        <p:spPr>
          <a:xfrm>
            <a:off x="2494381" y="6345741"/>
            <a:ext cx="402143" cy="362798"/>
          </a:xfrm>
          <a:prstGeom prst="rect">
            <a:avLst/>
          </a:prstGeom>
        </p:spPr>
      </p:pic>
      <p:pic>
        <p:nvPicPr>
          <p:cNvPr id="23" name="Picture 22" descr="A picture containing medical equipment, healthcare, medical, indoor&#10;&#10;Description automatically generated">
            <a:extLst>
              <a:ext uri="{FF2B5EF4-FFF2-40B4-BE49-F238E27FC236}">
                <a16:creationId xmlns:a16="http://schemas.microsoft.com/office/drawing/2014/main" id="{EE637DDE-9002-825F-BF5B-2EF73075A0D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976344" y="1149656"/>
            <a:ext cx="1776043" cy="1776043"/>
          </a:xfrm>
          <a:prstGeom prst="rect">
            <a:avLst/>
          </a:prstGeom>
          <a:effectLst>
            <a:outerShdw blurRad="50800" dist="38100" dir="2700000" algn="tl" rotWithShape="0">
              <a:prstClr val="black">
                <a:alpha val="22719"/>
              </a:prstClr>
            </a:outerShdw>
          </a:effectLst>
        </p:spPr>
      </p:pic>
      <p:grpSp>
        <p:nvGrpSpPr>
          <p:cNvPr id="39" name="Group 38">
            <a:extLst>
              <a:ext uri="{FF2B5EF4-FFF2-40B4-BE49-F238E27FC236}">
                <a16:creationId xmlns:a16="http://schemas.microsoft.com/office/drawing/2014/main" id="{3EE4D4C5-228B-FD50-2566-C1FF23007955}"/>
              </a:ext>
            </a:extLst>
          </p:cNvPr>
          <p:cNvGrpSpPr/>
          <p:nvPr/>
        </p:nvGrpSpPr>
        <p:grpSpPr>
          <a:xfrm>
            <a:off x="3035632" y="4183872"/>
            <a:ext cx="1248822" cy="619231"/>
            <a:chOff x="3030205" y="4145772"/>
            <a:chExt cx="1248822" cy="619231"/>
          </a:xfrm>
        </p:grpSpPr>
        <p:sp>
          <p:nvSpPr>
            <p:cNvPr id="95" name="Rectangle 94">
              <a:extLst>
                <a:ext uri="{FF2B5EF4-FFF2-40B4-BE49-F238E27FC236}">
                  <a16:creationId xmlns:a16="http://schemas.microsoft.com/office/drawing/2014/main" id="{BBBB7872-7CC2-CFC7-7EA9-28153CC592CF}"/>
                </a:ext>
              </a:extLst>
            </p:cNvPr>
            <p:cNvSpPr/>
            <p:nvPr/>
          </p:nvSpPr>
          <p:spPr>
            <a:xfrm rot="314033">
              <a:off x="3050687" y="4145772"/>
              <a:ext cx="1228340" cy="6192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E6A04A1A-466A-DA93-7BD2-443707902251}"/>
                </a:ext>
              </a:extLst>
            </p:cNvPr>
            <p:cNvSpPr/>
            <p:nvPr/>
          </p:nvSpPr>
          <p:spPr>
            <a:xfrm rot="314033">
              <a:off x="3091823" y="4300061"/>
              <a:ext cx="1142936" cy="412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60"/>
                </a:lnSpc>
              </a:pPr>
              <a:r>
                <a:rPr lang="en-GB" sz="1300">
                  <a:solidFill>
                    <a:schemeClr val="accent4">
                      <a:lumMod val="75000"/>
                    </a:schemeClr>
                  </a:solidFill>
                  <a:latin typeface="Arial" panose="020B0604020202020204" pitchFamily="34" charset="0"/>
                  <a:ea typeface="Arial" panose="020B0604020202020204" pitchFamily="34" charset="0"/>
                  <a:cs typeface="Arial" panose="020B0604020202020204" pitchFamily="34" charset="0"/>
                </a:rPr>
                <a:t>Lecithin-E</a:t>
              </a:r>
            </a:p>
            <a:p>
              <a:pPr algn="ctr">
                <a:lnSpc>
                  <a:spcPts val="1060"/>
                </a:lnSpc>
              </a:pPr>
              <a:r>
                <a:rPr lang="en-US" sz="1000" err="1">
                  <a:solidFill>
                    <a:schemeClr val="accent4">
                      <a:lumMod val="75000"/>
                    </a:schemeClr>
                  </a:solidFill>
                  <a:latin typeface="Arial Black" panose="020B0A04020102020204" pitchFamily="34" charset="0"/>
                </a:rPr>
                <a:t>eCoupon</a:t>
              </a:r>
              <a:endParaRPr lang="en-US" sz="1100">
                <a:solidFill>
                  <a:schemeClr val="accent4">
                    <a:lumMod val="75000"/>
                  </a:schemeClr>
                </a:solidFill>
                <a:latin typeface="Arial Black" panose="020B0A04020102020204" pitchFamily="34" charset="0"/>
              </a:endParaRPr>
            </a:p>
          </p:txBody>
        </p:sp>
        <p:sp>
          <p:nvSpPr>
            <p:cNvPr id="100" name="Rectangle 99">
              <a:extLst>
                <a:ext uri="{FF2B5EF4-FFF2-40B4-BE49-F238E27FC236}">
                  <a16:creationId xmlns:a16="http://schemas.microsoft.com/office/drawing/2014/main" id="{A1C495F7-F824-5D71-6F56-AF4CB822D4C6}"/>
                </a:ext>
              </a:extLst>
            </p:cNvPr>
            <p:cNvSpPr/>
            <p:nvPr/>
          </p:nvSpPr>
          <p:spPr>
            <a:xfrm rot="314033" flipV="1">
              <a:off x="3030205" y="4659387"/>
              <a:ext cx="1228340" cy="3920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green text on a black background&#10;&#10;Description automatically generated with medium confidence">
              <a:extLst>
                <a:ext uri="{FF2B5EF4-FFF2-40B4-BE49-F238E27FC236}">
                  <a16:creationId xmlns:a16="http://schemas.microsoft.com/office/drawing/2014/main" id="{3EDAB5F5-4152-1FD6-042E-AB676D64D014}"/>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7581" t="41494" r="9629" b="34298"/>
            <a:stretch/>
          </p:blipFill>
          <p:spPr>
            <a:xfrm rot="345427">
              <a:off x="3338250" y="4207137"/>
              <a:ext cx="726439" cy="93603"/>
            </a:xfrm>
            <a:prstGeom prst="rect">
              <a:avLst/>
            </a:prstGeom>
          </p:spPr>
        </p:pic>
      </p:grpSp>
    </p:spTree>
    <p:extLst>
      <p:ext uri="{BB962C8B-B14F-4D97-AF65-F5344CB8AC3E}">
        <p14:creationId xmlns:p14="http://schemas.microsoft.com/office/powerpoint/2010/main" val="3010520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Confetti flying in the air&#10;&#10;Description automatically generated with medium confidence">
            <a:extLst>
              <a:ext uri="{FF2B5EF4-FFF2-40B4-BE49-F238E27FC236}">
                <a16:creationId xmlns:a16="http://schemas.microsoft.com/office/drawing/2014/main" id="{82525BC0-C384-BB4A-A27F-412D5335F6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28297" r="-6186" b="46822"/>
          <a:stretch/>
        </p:blipFill>
        <p:spPr>
          <a:xfrm>
            <a:off x="1680076" y="7625"/>
            <a:ext cx="6656042" cy="1195785"/>
          </a:xfrm>
          <a:prstGeom prst="rect">
            <a:avLst/>
          </a:prstGeom>
        </p:spPr>
      </p:pic>
      <p:sp>
        <p:nvSpPr>
          <p:cNvPr id="2" name="TextBox 1">
            <a:extLst>
              <a:ext uri="{FF2B5EF4-FFF2-40B4-BE49-F238E27FC236}">
                <a16:creationId xmlns:a16="http://schemas.microsoft.com/office/drawing/2014/main" id="{F0BE5139-55B5-6D1F-A445-2A221B8EDC48}"/>
              </a:ext>
            </a:extLst>
          </p:cNvPr>
          <p:cNvSpPr txBox="1"/>
          <p:nvPr/>
        </p:nvSpPr>
        <p:spPr>
          <a:xfrm>
            <a:off x="2811514" y="363262"/>
            <a:ext cx="3641006" cy="400110"/>
          </a:xfrm>
          <a:prstGeom prst="rect">
            <a:avLst/>
          </a:prstGeom>
          <a:solidFill>
            <a:srgbClr val="C00000"/>
          </a:solidFill>
        </p:spPr>
        <p:txBody>
          <a:bodyPr wrap="square" lIns="91440" tIns="45720" rIns="91440" bIns="45720" rtlCol="0" anchor="t">
            <a:spAutoFit/>
          </a:bodyPr>
          <a:lstStyle/>
          <a:p>
            <a:pPr algn="ctr"/>
            <a:r>
              <a:rPr lang="en-US" sz="2000" b="1" i="0" u="none" strike="noStrike">
                <a:solidFill>
                  <a:srgbClr val="FFFF00"/>
                </a:solidFill>
                <a:effectLst/>
                <a:latin typeface="Arial" panose="020B0604020202020204" pitchFamily="34" charset="0"/>
                <a:cs typeface="Arial" panose="020B0604020202020204" pitchFamily="34" charset="0"/>
              </a:rPr>
              <a:t>Promo Extended</a:t>
            </a:r>
            <a:endParaRPr lang="en-US" sz="2000" b="1">
              <a:solidFill>
                <a:srgbClr val="FFFF00"/>
              </a:solidFill>
              <a:latin typeface="Arial" panose="020B0604020202020204" pitchFamily="34" charset="0"/>
              <a:cs typeface="Arial" panose="020B0604020202020204" pitchFamily="34" charset="0"/>
            </a:endParaRPr>
          </a:p>
        </p:txBody>
      </p:sp>
      <p:pic>
        <p:nvPicPr>
          <p:cNvPr id="26" name="Picture 25" descr="A red and white megaphone&#10;&#10;Description automatically generated with medium confidence">
            <a:extLst>
              <a:ext uri="{FF2B5EF4-FFF2-40B4-BE49-F238E27FC236}">
                <a16:creationId xmlns:a16="http://schemas.microsoft.com/office/drawing/2014/main" id="{A5AACB5D-D4F7-E10F-1765-D33F8A7D95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00486">
            <a:off x="2181513" y="110804"/>
            <a:ext cx="987523" cy="1033669"/>
          </a:xfrm>
          <a:prstGeom prst="rect">
            <a:avLst/>
          </a:prstGeom>
        </p:spPr>
      </p:pic>
      <p:sp>
        <p:nvSpPr>
          <p:cNvPr id="101" name="Rectangle 100">
            <a:extLst>
              <a:ext uri="{FF2B5EF4-FFF2-40B4-BE49-F238E27FC236}">
                <a16:creationId xmlns:a16="http://schemas.microsoft.com/office/drawing/2014/main" id="{4CB760F2-1039-B284-2E84-EA66D60567F0}"/>
              </a:ext>
            </a:extLst>
          </p:cNvPr>
          <p:cNvSpPr/>
          <p:nvPr/>
        </p:nvSpPr>
        <p:spPr>
          <a:xfrm>
            <a:off x="3616765" y="899405"/>
            <a:ext cx="5387510" cy="2569239"/>
          </a:xfrm>
          <a:prstGeom prst="rect">
            <a:avLst/>
          </a:prstGeom>
          <a:solidFill>
            <a:srgbClr val="B6E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9" name="Picture 128">
            <a:extLst>
              <a:ext uri="{FF2B5EF4-FFF2-40B4-BE49-F238E27FC236}">
                <a16:creationId xmlns:a16="http://schemas.microsoft.com/office/drawing/2014/main" id="{37E2C17A-0D8E-0633-8417-57ACA8259F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91" t="3673" r="14576" b="5512"/>
          <a:stretch/>
        </p:blipFill>
        <p:spPr>
          <a:xfrm>
            <a:off x="4296379" y="3535249"/>
            <a:ext cx="4709470" cy="3167411"/>
          </a:xfrm>
          <a:prstGeom prst="rect">
            <a:avLst/>
          </a:prstGeom>
        </p:spPr>
      </p:pic>
      <p:sp>
        <p:nvSpPr>
          <p:cNvPr id="91" name="Rectangle 90">
            <a:extLst>
              <a:ext uri="{FF2B5EF4-FFF2-40B4-BE49-F238E27FC236}">
                <a16:creationId xmlns:a16="http://schemas.microsoft.com/office/drawing/2014/main" id="{729103EC-B001-9F80-A758-0EA6E1715124}"/>
              </a:ext>
            </a:extLst>
          </p:cNvPr>
          <p:cNvSpPr/>
          <p:nvPr/>
        </p:nvSpPr>
        <p:spPr>
          <a:xfrm>
            <a:off x="2438809" y="901895"/>
            <a:ext cx="1943100" cy="5845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9735AD57-616D-A019-0C16-36BD5D567873}"/>
              </a:ext>
            </a:extLst>
          </p:cNvPr>
          <p:cNvSpPr/>
          <p:nvPr/>
        </p:nvSpPr>
        <p:spPr>
          <a:xfrm>
            <a:off x="330312" y="906889"/>
            <a:ext cx="4051598" cy="51377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nvGrpSpPr>
          <p:cNvPr id="18" name="Group 17">
            <a:extLst>
              <a:ext uri="{FF2B5EF4-FFF2-40B4-BE49-F238E27FC236}">
                <a16:creationId xmlns:a16="http://schemas.microsoft.com/office/drawing/2014/main" id="{9BDB13E0-D82D-4F21-B640-5A4C07818A96}"/>
              </a:ext>
            </a:extLst>
          </p:cNvPr>
          <p:cNvGrpSpPr/>
          <p:nvPr/>
        </p:nvGrpSpPr>
        <p:grpSpPr>
          <a:xfrm>
            <a:off x="4495773" y="1077987"/>
            <a:ext cx="4203699" cy="1440947"/>
            <a:chOff x="284934" y="1869878"/>
            <a:chExt cx="4203699" cy="1440947"/>
          </a:xfrm>
        </p:grpSpPr>
        <p:sp>
          <p:nvSpPr>
            <p:cNvPr id="47" name="Rectangle 46">
              <a:extLst>
                <a:ext uri="{FF2B5EF4-FFF2-40B4-BE49-F238E27FC236}">
                  <a16:creationId xmlns:a16="http://schemas.microsoft.com/office/drawing/2014/main" id="{AA07E1DA-8463-08B4-0889-F9E41FDEF969}"/>
                </a:ext>
              </a:extLst>
            </p:cNvPr>
            <p:cNvSpPr/>
            <p:nvPr/>
          </p:nvSpPr>
          <p:spPr>
            <a:xfrm>
              <a:off x="284934" y="2569794"/>
              <a:ext cx="4203699" cy="741031"/>
            </a:xfrm>
            <a:prstGeom prst="rect">
              <a:avLst/>
            </a:prstGeom>
          </p:spPr>
          <p:txBody>
            <a:bodyPr wrap="square" lIns="63305" tIns="31652" rIns="63305" bIns="31652" anchor="t">
              <a:spAutoFit/>
            </a:bodyPr>
            <a:lstStyle/>
            <a:p>
              <a:r>
                <a:rPr lang="en-GB" sz="1600" b="1">
                  <a:effectLst/>
                  <a:latin typeface="Arial"/>
                  <a:ea typeface="Arial" panose="020B0604020202020204" pitchFamily="34" charset="0"/>
                  <a:cs typeface="Arial"/>
                </a:rPr>
                <a:t>2X Health Screening </a:t>
              </a:r>
            </a:p>
            <a:p>
              <a:r>
                <a:rPr lang="en-GB" sz="1600" b="1">
                  <a:effectLst/>
                  <a:latin typeface="Arial"/>
                  <a:ea typeface="Arial" panose="020B0604020202020204" pitchFamily="34" charset="0"/>
                  <a:cs typeface="Arial"/>
                </a:rPr>
                <a:t>Passes* at</a:t>
              </a:r>
              <a:r>
                <a:rPr lang="en-GB" sz="1600" b="1">
                  <a:latin typeface="Arial"/>
                  <a:cs typeface="Arial"/>
                </a:rPr>
                <a:t> RM100 </a:t>
              </a:r>
            </a:p>
            <a:p>
              <a:r>
                <a:rPr lang="en-GB" sz="1200">
                  <a:latin typeface="Arial"/>
                  <a:cs typeface="Arial"/>
                </a:rPr>
                <a:t>(worth RM300)</a:t>
              </a:r>
            </a:p>
          </p:txBody>
        </p:sp>
        <p:sp>
          <p:nvSpPr>
            <p:cNvPr id="77" name="Rectangle 76">
              <a:extLst>
                <a:ext uri="{FF2B5EF4-FFF2-40B4-BE49-F238E27FC236}">
                  <a16:creationId xmlns:a16="http://schemas.microsoft.com/office/drawing/2014/main" id="{4F3EF40F-ED11-964E-7A58-E47EF8C3D6EC}"/>
                </a:ext>
              </a:extLst>
            </p:cNvPr>
            <p:cNvSpPr/>
            <p:nvPr/>
          </p:nvSpPr>
          <p:spPr>
            <a:xfrm>
              <a:off x="349537" y="1869878"/>
              <a:ext cx="978141" cy="474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 Black" panose="020B0A04020102020204" pitchFamily="34" charset="0"/>
                </a:rPr>
                <a:t>PWP</a:t>
              </a:r>
            </a:p>
          </p:txBody>
        </p:sp>
      </p:grpSp>
      <p:sp>
        <p:nvSpPr>
          <p:cNvPr id="12" name="Rectangle 11">
            <a:extLst>
              <a:ext uri="{FF2B5EF4-FFF2-40B4-BE49-F238E27FC236}">
                <a16:creationId xmlns:a16="http://schemas.microsoft.com/office/drawing/2014/main" id="{CB131BC6-829D-7191-A8CD-5DBB90380C8D}"/>
              </a:ext>
            </a:extLst>
          </p:cNvPr>
          <p:cNvSpPr/>
          <p:nvPr/>
        </p:nvSpPr>
        <p:spPr>
          <a:xfrm>
            <a:off x="4502036" y="4478064"/>
            <a:ext cx="1902816" cy="1233473"/>
          </a:xfrm>
          <a:prstGeom prst="rect">
            <a:avLst/>
          </a:prstGeom>
        </p:spPr>
        <p:txBody>
          <a:bodyPr wrap="square" lIns="63305" tIns="31652" rIns="63305" bIns="31652" anchor="t">
            <a:spAutoFit/>
          </a:bodyPr>
          <a:lstStyle/>
          <a:p>
            <a:r>
              <a:rPr lang="en-US" sz="1600" b="1" err="1">
                <a:latin typeface="Arial"/>
                <a:cs typeface="Arial"/>
              </a:rPr>
              <a:t>Nutrilite</a:t>
            </a:r>
            <a:r>
              <a:rPr lang="en-US" sz="1600" b="1">
                <a:latin typeface="Arial"/>
                <a:cs typeface="Arial"/>
              </a:rPr>
              <a:t> </a:t>
            </a:r>
            <a:br>
              <a:rPr lang="en-US" sz="1600" b="1">
                <a:latin typeface="Arial"/>
                <a:cs typeface="Arial"/>
              </a:rPr>
            </a:br>
            <a:r>
              <a:rPr lang="en-US" sz="1600" b="1">
                <a:latin typeface="Arial"/>
                <a:cs typeface="Arial"/>
              </a:rPr>
              <a:t>Portable Blender</a:t>
            </a:r>
            <a:br>
              <a:rPr lang="en-US" sz="1600" b="1">
                <a:latin typeface="Arial"/>
                <a:cs typeface="Arial"/>
              </a:rPr>
            </a:br>
            <a:r>
              <a:rPr lang="en-US" sz="1600" b="1">
                <a:latin typeface="Arial"/>
                <a:cs typeface="Arial"/>
              </a:rPr>
              <a:t>at RM24.90/</a:t>
            </a:r>
          </a:p>
          <a:p>
            <a:r>
              <a:rPr lang="en-US" sz="1600" b="1">
                <a:latin typeface="Arial"/>
                <a:cs typeface="Arial"/>
              </a:rPr>
              <a:t>B$8.00 </a:t>
            </a:r>
          </a:p>
          <a:p>
            <a:r>
              <a:rPr lang="en-US" sz="1200">
                <a:latin typeface="Arial"/>
                <a:cs typeface="Arial"/>
              </a:rPr>
              <a:t>(worth RM160/B$50)</a:t>
            </a:r>
          </a:p>
        </p:txBody>
      </p:sp>
      <p:sp>
        <p:nvSpPr>
          <p:cNvPr id="63" name="Rectangle 62">
            <a:extLst>
              <a:ext uri="{FF2B5EF4-FFF2-40B4-BE49-F238E27FC236}">
                <a16:creationId xmlns:a16="http://schemas.microsoft.com/office/drawing/2014/main" id="{6F856F56-B7F1-463A-BC92-210FDD71EF2C}"/>
              </a:ext>
            </a:extLst>
          </p:cNvPr>
          <p:cNvSpPr/>
          <p:nvPr/>
        </p:nvSpPr>
        <p:spPr>
          <a:xfrm>
            <a:off x="4523702" y="3384180"/>
            <a:ext cx="1037382" cy="288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85000"/>
                    <a:lumOff val="15000"/>
                  </a:schemeClr>
                </a:solidFill>
                <a:latin typeface="Arial Black" panose="020B0A04020102020204" pitchFamily="34" charset="0"/>
              </a:rPr>
              <a:t>And / Or</a:t>
            </a:r>
          </a:p>
        </p:txBody>
      </p:sp>
      <p:sp>
        <p:nvSpPr>
          <p:cNvPr id="10" name="Rectangle 9">
            <a:extLst>
              <a:ext uri="{FF2B5EF4-FFF2-40B4-BE49-F238E27FC236}">
                <a16:creationId xmlns:a16="http://schemas.microsoft.com/office/drawing/2014/main" id="{C4CB1CBA-8CBF-122F-3189-7800D3D99B1C}"/>
              </a:ext>
            </a:extLst>
          </p:cNvPr>
          <p:cNvSpPr/>
          <p:nvPr/>
        </p:nvSpPr>
        <p:spPr>
          <a:xfrm>
            <a:off x="353337" y="2365034"/>
            <a:ext cx="978141" cy="474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 Black" panose="020B0A04020102020204" pitchFamily="34" charset="0"/>
              </a:rPr>
              <a:t>GET</a:t>
            </a:r>
          </a:p>
        </p:txBody>
      </p:sp>
      <p:sp>
        <p:nvSpPr>
          <p:cNvPr id="15" name="Rectangle 14">
            <a:extLst>
              <a:ext uri="{FF2B5EF4-FFF2-40B4-BE49-F238E27FC236}">
                <a16:creationId xmlns:a16="http://schemas.microsoft.com/office/drawing/2014/main" id="{BB0A2166-134A-CA98-0712-47F2F750F252}"/>
              </a:ext>
            </a:extLst>
          </p:cNvPr>
          <p:cNvSpPr/>
          <p:nvPr/>
        </p:nvSpPr>
        <p:spPr>
          <a:xfrm>
            <a:off x="306764" y="2854598"/>
            <a:ext cx="2228095" cy="833364"/>
          </a:xfrm>
          <a:prstGeom prst="rect">
            <a:avLst/>
          </a:prstGeom>
        </p:spPr>
        <p:txBody>
          <a:bodyPr wrap="square" lIns="63305" tIns="31652" rIns="63305" bIns="31652" anchor="t">
            <a:spAutoFit/>
          </a:bodyPr>
          <a:lstStyle/>
          <a:p>
            <a:r>
              <a:rPr lang="en-GB" b="1" err="1">
                <a:latin typeface="Arial"/>
                <a:ea typeface="Arial" panose="020B0604020202020204" pitchFamily="34" charset="0"/>
                <a:cs typeface="Arial"/>
              </a:rPr>
              <a:t>Nutrilite</a:t>
            </a:r>
            <a:r>
              <a:rPr lang="en-GB" b="1">
                <a:latin typeface="Arial"/>
                <a:ea typeface="Arial" panose="020B0604020202020204" pitchFamily="34" charset="0"/>
                <a:cs typeface="Arial"/>
              </a:rPr>
              <a:t> Paper</a:t>
            </a:r>
          </a:p>
          <a:p>
            <a:r>
              <a:rPr lang="en-GB" b="1">
                <a:latin typeface="Arial"/>
                <a:ea typeface="Arial" panose="020B0604020202020204" pitchFamily="34" charset="0"/>
                <a:cs typeface="Arial"/>
              </a:rPr>
              <a:t>Gift Bags </a:t>
            </a:r>
            <a:r>
              <a:rPr lang="en-GB" b="1">
                <a:latin typeface="Arial"/>
                <a:cs typeface="Arial"/>
              </a:rPr>
              <a:t>(316656) </a:t>
            </a:r>
          </a:p>
          <a:p>
            <a:r>
              <a:rPr lang="en-GB" sz="1400">
                <a:latin typeface="Arial"/>
                <a:cs typeface="Arial"/>
              </a:rPr>
              <a:t>(worth RM30/B$10)</a:t>
            </a:r>
          </a:p>
        </p:txBody>
      </p:sp>
      <p:sp>
        <p:nvSpPr>
          <p:cNvPr id="66" name="Rectangle 65">
            <a:extLst>
              <a:ext uri="{FF2B5EF4-FFF2-40B4-BE49-F238E27FC236}">
                <a16:creationId xmlns:a16="http://schemas.microsoft.com/office/drawing/2014/main" id="{E1036893-8544-E7AF-99F4-F696877D18FA}"/>
              </a:ext>
            </a:extLst>
          </p:cNvPr>
          <p:cNvSpPr/>
          <p:nvPr/>
        </p:nvSpPr>
        <p:spPr>
          <a:xfrm>
            <a:off x="311507" y="3849476"/>
            <a:ext cx="1037382" cy="288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b="1">
                <a:solidFill>
                  <a:srgbClr val="53A76A"/>
                </a:solidFill>
                <a:latin typeface="Arial" panose="020B0604020202020204" pitchFamily="34" charset="0"/>
                <a:cs typeface="Arial" panose="020B0604020202020204" pitchFamily="34" charset="0"/>
              </a:rPr>
              <a:t>And</a:t>
            </a:r>
          </a:p>
        </p:txBody>
      </p:sp>
      <p:sp>
        <p:nvSpPr>
          <p:cNvPr id="102" name="object 5">
            <a:extLst>
              <a:ext uri="{FF2B5EF4-FFF2-40B4-BE49-F238E27FC236}">
                <a16:creationId xmlns:a16="http://schemas.microsoft.com/office/drawing/2014/main" id="{2C08AAE6-9B66-37D5-67BA-7166332BBA3C}"/>
              </a:ext>
            </a:extLst>
          </p:cNvPr>
          <p:cNvSpPr txBox="1"/>
          <p:nvPr/>
        </p:nvSpPr>
        <p:spPr>
          <a:xfrm>
            <a:off x="4578071" y="2582690"/>
            <a:ext cx="1890844" cy="474489"/>
          </a:xfrm>
          <a:prstGeom prst="rect">
            <a:avLst/>
          </a:prstGeom>
        </p:spPr>
        <p:txBody>
          <a:bodyPr vert="horz" wrap="square" lIns="0" tIns="12700" rIns="0" bIns="0" rtlCol="0" anchor="t">
            <a:spAutoFit/>
          </a:bodyPr>
          <a:lstStyle/>
          <a:p>
            <a:r>
              <a:rPr lang="en-GB" sz="1000" b="1">
                <a:latin typeface="Arial"/>
                <a:cs typeface="Arial"/>
              </a:rPr>
              <a:t>For more HSP information, </a:t>
            </a:r>
            <a:r>
              <a:rPr lang="en-GB" sz="1000" b="1">
                <a:latin typeface="Arial"/>
                <a:cs typeface="Arial"/>
                <a:hlinkClick r:id="rId6"/>
              </a:rPr>
              <a:t>VISIT WEBSITE</a:t>
            </a:r>
            <a:r>
              <a:rPr lang="en-GB" sz="1000" b="1">
                <a:latin typeface="Arial"/>
                <a:cs typeface="Arial"/>
              </a:rPr>
              <a:t>.</a:t>
            </a:r>
          </a:p>
          <a:p>
            <a:r>
              <a:rPr lang="en-GB" sz="1000" b="1">
                <a:solidFill>
                  <a:srgbClr val="FF0000"/>
                </a:solidFill>
                <a:latin typeface="Arial"/>
                <a:cs typeface="Arial"/>
              </a:rPr>
              <a:t>*Available in Malaysia only.</a:t>
            </a:r>
          </a:p>
        </p:txBody>
      </p:sp>
      <p:pic>
        <p:nvPicPr>
          <p:cNvPr id="106" name="Picture 105">
            <a:extLst>
              <a:ext uri="{FF2B5EF4-FFF2-40B4-BE49-F238E27FC236}">
                <a16:creationId xmlns:a16="http://schemas.microsoft.com/office/drawing/2014/main" id="{8777A3D7-FBE6-A472-3448-FA3DCC182DA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753333">
            <a:off x="7248426" y="3647728"/>
            <a:ext cx="1583777" cy="2232839"/>
          </a:xfrm>
          <a:prstGeom prst="rect">
            <a:avLst/>
          </a:prstGeom>
          <a:effectLst/>
        </p:spPr>
      </p:pic>
      <p:sp>
        <p:nvSpPr>
          <p:cNvPr id="107" name="TextBox 4">
            <a:extLst>
              <a:ext uri="{FF2B5EF4-FFF2-40B4-BE49-F238E27FC236}">
                <a16:creationId xmlns:a16="http://schemas.microsoft.com/office/drawing/2014/main" id="{8C3EEE8C-B352-895F-B143-E1AAC32F2CFD}"/>
              </a:ext>
            </a:extLst>
          </p:cNvPr>
          <p:cNvSpPr txBox="1"/>
          <p:nvPr/>
        </p:nvSpPr>
        <p:spPr>
          <a:xfrm>
            <a:off x="7469474" y="5773974"/>
            <a:ext cx="870073"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latin typeface="Arial"/>
                <a:ea typeface="+mn-lt"/>
                <a:cs typeface="Arial"/>
              </a:rPr>
              <a:t>Mint </a:t>
            </a:r>
            <a:r>
              <a:rPr lang="en-US" sz="1000">
                <a:latin typeface="Arial"/>
                <a:ea typeface="+mn-lt"/>
                <a:cs typeface="Arial"/>
              </a:rPr>
              <a:t>(</a:t>
            </a:r>
            <a:r>
              <a:rPr lang="en-US" sz="1000" b="0" i="0">
                <a:solidFill>
                  <a:srgbClr val="000000"/>
                </a:solidFill>
                <a:effectLst/>
                <a:latin typeface="Arial" panose="020B0604020202020204" pitchFamily="34" charset="0"/>
              </a:rPr>
              <a:t>314585</a:t>
            </a:r>
            <a:r>
              <a:rPr lang="en-US" sz="1000">
                <a:latin typeface="Arial"/>
                <a:ea typeface="+mn-lt"/>
                <a:cs typeface="Arial"/>
              </a:rPr>
              <a:t>)</a:t>
            </a:r>
            <a:endParaRPr lang="en-US" sz="1000">
              <a:latin typeface="Arial"/>
              <a:cs typeface="Arial"/>
            </a:endParaRPr>
          </a:p>
        </p:txBody>
      </p:sp>
      <p:pic>
        <p:nvPicPr>
          <p:cNvPr id="13" name="Picture 12">
            <a:extLst>
              <a:ext uri="{FF2B5EF4-FFF2-40B4-BE49-F238E27FC236}">
                <a16:creationId xmlns:a16="http://schemas.microsoft.com/office/drawing/2014/main" id="{CA6E1003-E8E7-94C0-4A55-C87BBAA3595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385" t="19938" r="17406" b="10051"/>
          <a:stretch/>
        </p:blipFill>
        <p:spPr>
          <a:xfrm rot="21057986">
            <a:off x="6304878" y="3654116"/>
            <a:ext cx="1229222" cy="2075106"/>
          </a:xfrm>
          <a:prstGeom prst="rect">
            <a:avLst/>
          </a:prstGeom>
          <a:effectLst/>
        </p:spPr>
      </p:pic>
      <p:pic>
        <p:nvPicPr>
          <p:cNvPr id="104" name="Picture 103">
            <a:extLst>
              <a:ext uri="{FF2B5EF4-FFF2-40B4-BE49-F238E27FC236}">
                <a16:creationId xmlns:a16="http://schemas.microsoft.com/office/drawing/2014/main" id="{9AD49F54-16CC-3CA2-34B2-D2CB84ADA396}"/>
              </a:ext>
            </a:extLst>
          </p:cNvPr>
          <p:cNvPicPr>
            <a:picLocks noChangeAspect="1"/>
          </p:cNvPicPr>
          <p:nvPr/>
        </p:nvPicPr>
        <p:blipFill>
          <a:blip r:embed="rId9" cstate="print">
            <a:extLst>
              <a:ext uri="{28A0092B-C50C-407E-A947-70E740481C1C}">
                <a14:useLocalDpi xmlns:a14="http://schemas.microsoft.com/office/drawing/2010/main" val="0"/>
              </a:ext>
            </a:extLst>
          </a:blip>
          <a:srcRect l="1795" r="1795"/>
          <a:stretch/>
        </p:blipFill>
        <p:spPr>
          <a:xfrm>
            <a:off x="2074146" y="2362820"/>
            <a:ext cx="2353238" cy="1625631"/>
          </a:xfrm>
          <a:prstGeom prst="rect">
            <a:avLst/>
          </a:prstGeom>
          <a:effectLst/>
        </p:spPr>
      </p:pic>
      <p:sp>
        <p:nvSpPr>
          <p:cNvPr id="111" name="TextBox 4">
            <a:extLst>
              <a:ext uri="{FF2B5EF4-FFF2-40B4-BE49-F238E27FC236}">
                <a16:creationId xmlns:a16="http://schemas.microsoft.com/office/drawing/2014/main" id="{F974B585-0E54-E561-EBCC-BD3EBD801686}"/>
              </a:ext>
            </a:extLst>
          </p:cNvPr>
          <p:cNvSpPr txBox="1"/>
          <p:nvPr/>
        </p:nvSpPr>
        <p:spPr>
          <a:xfrm>
            <a:off x="6575641" y="5756317"/>
            <a:ext cx="793611"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latin typeface="Arial"/>
                <a:ea typeface="+mn-lt"/>
                <a:cs typeface="Arial"/>
              </a:rPr>
              <a:t>Peach</a:t>
            </a:r>
            <a:endParaRPr lang="en-US" sz="1000">
              <a:latin typeface="Arial"/>
              <a:ea typeface="+mn-lt"/>
              <a:cs typeface="Arial"/>
            </a:endParaRPr>
          </a:p>
          <a:p>
            <a:pPr algn="ctr"/>
            <a:r>
              <a:rPr lang="en-US" sz="1000">
                <a:latin typeface="Arial"/>
                <a:ea typeface="+mn-lt"/>
                <a:cs typeface="Arial"/>
              </a:rPr>
              <a:t>(</a:t>
            </a:r>
            <a:r>
              <a:rPr lang="en-US" sz="1000" b="0" i="0">
                <a:solidFill>
                  <a:srgbClr val="000000"/>
                </a:solidFill>
                <a:effectLst/>
                <a:latin typeface="Arial" panose="020B0604020202020204" pitchFamily="34" charset="0"/>
              </a:rPr>
              <a:t>314662</a:t>
            </a:r>
            <a:r>
              <a:rPr lang="en-US" sz="1000">
                <a:latin typeface="Arial"/>
                <a:ea typeface="+mn-lt"/>
                <a:cs typeface="Arial"/>
              </a:rPr>
              <a:t>)</a:t>
            </a:r>
            <a:endParaRPr lang="en-US" sz="1000">
              <a:latin typeface="Arial"/>
              <a:cs typeface="Arial"/>
            </a:endParaRPr>
          </a:p>
        </p:txBody>
      </p:sp>
      <p:sp>
        <p:nvSpPr>
          <p:cNvPr id="42" name="Rectangle 41">
            <a:extLst>
              <a:ext uri="{FF2B5EF4-FFF2-40B4-BE49-F238E27FC236}">
                <a16:creationId xmlns:a16="http://schemas.microsoft.com/office/drawing/2014/main" id="{6C5D8008-8E5D-C6D0-DE8D-F7A5953DE0D9}"/>
              </a:ext>
            </a:extLst>
          </p:cNvPr>
          <p:cNvSpPr/>
          <p:nvPr/>
        </p:nvSpPr>
        <p:spPr>
          <a:xfrm>
            <a:off x="7176688" y="5886787"/>
            <a:ext cx="502713" cy="288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lumMod val="85000"/>
                    <a:lumOff val="15000"/>
                  </a:schemeClr>
                </a:solidFill>
                <a:latin typeface="Arial Narrow" panose="020B0604020202020204" pitchFamily="34" charset="0"/>
                <a:cs typeface="Arial Narrow" panose="020B0604020202020204" pitchFamily="34" charset="0"/>
              </a:rPr>
              <a:t>OR</a:t>
            </a:r>
          </a:p>
        </p:txBody>
      </p:sp>
      <p:sp>
        <p:nvSpPr>
          <p:cNvPr id="88" name="TextBox 87">
            <a:extLst>
              <a:ext uri="{FF2B5EF4-FFF2-40B4-BE49-F238E27FC236}">
                <a16:creationId xmlns:a16="http://schemas.microsoft.com/office/drawing/2014/main" id="{4554D29E-6F5C-4CEF-A23B-CAC81832F631}"/>
              </a:ext>
            </a:extLst>
          </p:cNvPr>
          <p:cNvSpPr txBox="1"/>
          <p:nvPr/>
        </p:nvSpPr>
        <p:spPr>
          <a:xfrm>
            <a:off x="2059232" y="1032625"/>
            <a:ext cx="2295952" cy="310341"/>
          </a:xfrm>
          <a:prstGeom prst="rect">
            <a:avLst/>
          </a:prstGeom>
          <a:noFill/>
          <a:ln>
            <a:noFill/>
          </a:ln>
          <a:effectLst/>
        </p:spPr>
        <p:txBody>
          <a:bodyPr wrap="square" rtlCol="0" anchor="b">
            <a:spAutoFit/>
          </a:bodyPr>
          <a:lstStyle/>
          <a:p>
            <a:pPr>
              <a:lnSpc>
                <a:spcPts val="1680"/>
              </a:lnSpc>
              <a:defRPr/>
            </a:pPr>
            <a:r>
              <a:rPr lang="en-US" sz="1600" dirty="0">
                <a:latin typeface="Arial" panose="020B0604020202020204" pitchFamily="34" charset="0"/>
                <a:cs typeface="Arial" panose="020B0604020202020204" pitchFamily="34" charset="0"/>
              </a:rPr>
              <a:t>1 May – 31 Jul 2023 </a:t>
            </a:r>
          </a:p>
        </p:txBody>
      </p:sp>
      <p:grpSp>
        <p:nvGrpSpPr>
          <p:cNvPr id="89" name="Group 88">
            <a:extLst>
              <a:ext uri="{FF2B5EF4-FFF2-40B4-BE49-F238E27FC236}">
                <a16:creationId xmlns:a16="http://schemas.microsoft.com/office/drawing/2014/main" id="{41D236EC-8EF5-1015-7CD3-B18C45B328DC}"/>
              </a:ext>
            </a:extLst>
          </p:cNvPr>
          <p:cNvGrpSpPr/>
          <p:nvPr/>
        </p:nvGrpSpPr>
        <p:grpSpPr>
          <a:xfrm>
            <a:off x="1485779" y="955146"/>
            <a:ext cx="580290" cy="454560"/>
            <a:chOff x="479323" y="5672003"/>
            <a:chExt cx="497132" cy="389420"/>
          </a:xfrm>
        </p:grpSpPr>
        <p:sp>
          <p:nvSpPr>
            <p:cNvPr id="123" name="Freeform 122">
              <a:extLst>
                <a:ext uri="{FF2B5EF4-FFF2-40B4-BE49-F238E27FC236}">
                  <a16:creationId xmlns:a16="http://schemas.microsoft.com/office/drawing/2014/main" id="{96DDE472-274C-9369-6D79-B14328E3A0C4}"/>
                </a:ext>
              </a:extLst>
            </p:cNvPr>
            <p:cNvSpPr/>
            <p:nvPr/>
          </p:nvSpPr>
          <p:spPr>
            <a:xfrm>
              <a:off x="521776" y="5786034"/>
              <a:ext cx="356461" cy="237641"/>
            </a:xfrm>
            <a:custGeom>
              <a:avLst/>
              <a:gdLst>
                <a:gd name="connsiteX0" fmla="*/ 0 w 356461"/>
                <a:gd name="connsiteY0" fmla="*/ 25831 h 237641"/>
                <a:gd name="connsiteX1" fmla="*/ 46495 w 356461"/>
                <a:gd name="connsiteY1" fmla="*/ 237641 h 237641"/>
                <a:gd name="connsiteX2" fmla="*/ 320299 w 356461"/>
                <a:gd name="connsiteY2" fmla="*/ 222142 h 237641"/>
                <a:gd name="connsiteX3" fmla="*/ 356461 w 356461"/>
                <a:gd name="connsiteY3" fmla="*/ 0 h 237641"/>
                <a:gd name="connsiteX4" fmla="*/ 0 w 356461"/>
                <a:gd name="connsiteY4" fmla="*/ 25831 h 23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461" h="237641">
                  <a:moveTo>
                    <a:pt x="0" y="25831"/>
                  </a:moveTo>
                  <a:lnTo>
                    <a:pt x="46495" y="237641"/>
                  </a:lnTo>
                  <a:lnTo>
                    <a:pt x="320299" y="222142"/>
                  </a:lnTo>
                  <a:lnTo>
                    <a:pt x="356461" y="0"/>
                  </a:lnTo>
                  <a:lnTo>
                    <a:pt x="0" y="258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descr="Icon&#10;&#10;Description automatically generated">
              <a:extLst>
                <a:ext uri="{FF2B5EF4-FFF2-40B4-BE49-F238E27FC236}">
                  <a16:creationId xmlns:a16="http://schemas.microsoft.com/office/drawing/2014/main" id="{06DC0F0D-685F-1AB5-16A3-26D01CF981B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9323" y="5672003"/>
              <a:ext cx="497132" cy="389420"/>
            </a:xfrm>
            <a:prstGeom prst="rect">
              <a:avLst/>
            </a:prstGeom>
          </p:spPr>
        </p:pic>
      </p:grpSp>
      <p:sp>
        <p:nvSpPr>
          <p:cNvPr id="90" name="Rectangle 89">
            <a:extLst>
              <a:ext uri="{FF2B5EF4-FFF2-40B4-BE49-F238E27FC236}">
                <a16:creationId xmlns:a16="http://schemas.microsoft.com/office/drawing/2014/main" id="{3144B474-2D81-73E3-2F87-08AD50621A11}"/>
              </a:ext>
            </a:extLst>
          </p:cNvPr>
          <p:cNvSpPr/>
          <p:nvPr/>
        </p:nvSpPr>
        <p:spPr>
          <a:xfrm>
            <a:off x="333570" y="906724"/>
            <a:ext cx="1074635" cy="5137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id="{FA5C1838-A7DA-C82C-17EB-A9C34F2EBDB0}"/>
              </a:ext>
            </a:extLst>
          </p:cNvPr>
          <p:cNvSpPr txBox="1"/>
          <p:nvPr/>
        </p:nvSpPr>
        <p:spPr>
          <a:xfrm>
            <a:off x="401849" y="955146"/>
            <a:ext cx="910890" cy="461665"/>
          </a:xfrm>
          <a:prstGeom prst="rect">
            <a:avLst/>
          </a:prstGeom>
          <a:noFill/>
        </p:spPr>
        <p:txBody>
          <a:bodyPr wrap="none" rtlCol="0">
            <a:spAutoFit/>
          </a:bodyPr>
          <a:lstStyle/>
          <a:p>
            <a:r>
              <a:rPr lang="en-US" sz="2400" b="1">
                <a:solidFill>
                  <a:schemeClr val="bg1"/>
                </a:solidFill>
                <a:latin typeface="Arial Black" panose="020B0604020202020204" pitchFamily="34" charset="0"/>
                <a:cs typeface="Arial Black" panose="020B0604020202020204" pitchFamily="34" charset="0"/>
              </a:rPr>
              <a:t>BUY</a:t>
            </a:r>
          </a:p>
        </p:txBody>
      </p:sp>
      <p:sp>
        <p:nvSpPr>
          <p:cNvPr id="64" name="TextBox 63">
            <a:extLst>
              <a:ext uri="{FF2B5EF4-FFF2-40B4-BE49-F238E27FC236}">
                <a16:creationId xmlns:a16="http://schemas.microsoft.com/office/drawing/2014/main" id="{74B49413-FE8E-8747-7867-71C29F12384F}"/>
              </a:ext>
            </a:extLst>
          </p:cNvPr>
          <p:cNvSpPr txBox="1"/>
          <p:nvPr/>
        </p:nvSpPr>
        <p:spPr>
          <a:xfrm>
            <a:off x="282759" y="1569300"/>
            <a:ext cx="2966669" cy="861774"/>
          </a:xfrm>
          <a:prstGeom prst="rect">
            <a:avLst/>
          </a:prstGeom>
          <a:noFill/>
        </p:spPr>
        <p:txBody>
          <a:bodyPr wrap="square" lIns="91440" tIns="45720" rIns="91440" bIns="45720" anchor="t">
            <a:spAutoFit/>
          </a:bodyPr>
          <a:lstStyle/>
          <a:p>
            <a:r>
              <a:rPr lang="en-US" err="1">
                <a:solidFill>
                  <a:schemeClr val="tx1">
                    <a:lumMod val="95000"/>
                    <a:lumOff val="5000"/>
                  </a:schemeClr>
                </a:solidFill>
                <a:latin typeface="Arial"/>
                <a:ea typeface="+mn-lt"/>
                <a:cs typeface="Arial"/>
              </a:rPr>
              <a:t>BodyKey</a:t>
            </a:r>
            <a:r>
              <a:rPr lang="en-US">
                <a:solidFill>
                  <a:schemeClr val="tx1">
                    <a:lumMod val="95000"/>
                    <a:lumOff val="5000"/>
                  </a:schemeClr>
                </a:solidFill>
                <a:latin typeface="Arial"/>
                <a:ea typeface="+mn-lt"/>
                <a:cs typeface="Arial"/>
              </a:rPr>
              <a:t> Jump Start Kit </a:t>
            </a:r>
          </a:p>
          <a:p>
            <a:r>
              <a:rPr lang="en-MY" sz="1400">
                <a:solidFill>
                  <a:schemeClr val="tx1">
                    <a:lumMod val="95000"/>
                    <a:lumOff val="5000"/>
                  </a:schemeClr>
                </a:solidFill>
                <a:latin typeface="Arial"/>
                <a:ea typeface="+mn-lt"/>
                <a:cs typeface="Arial"/>
              </a:rPr>
              <a:t>(313880) </a:t>
            </a:r>
            <a:endParaRPr lang="en-MY" sz="1400" strike="sngStrike">
              <a:latin typeface="Arial"/>
              <a:ea typeface="+mn-lt"/>
              <a:cs typeface="Arial"/>
            </a:endParaRPr>
          </a:p>
          <a:p>
            <a:endParaRPr lang="en-MY" b="1">
              <a:solidFill>
                <a:srgbClr val="FF0000"/>
              </a:solidFill>
              <a:latin typeface="Arial"/>
              <a:ea typeface="+mn-lt"/>
              <a:cs typeface="Arial"/>
            </a:endParaRPr>
          </a:p>
        </p:txBody>
      </p:sp>
      <p:pic>
        <p:nvPicPr>
          <p:cNvPr id="11" name="Picture 10" descr="A picture containing website&#10;&#10;Description automatically generated">
            <a:extLst>
              <a:ext uri="{FF2B5EF4-FFF2-40B4-BE49-F238E27FC236}">
                <a16:creationId xmlns:a16="http://schemas.microsoft.com/office/drawing/2014/main" id="{13D25A8C-7BC2-AD3A-F6F4-D1060CEDFE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96973" y="1483706"/>
            <a:ext cx="1340648" cy="882147"/>
          </a:xfrm>
          <a:prstGeom prst="rect">
            <a:avLst/>
          </a:prstGeom>
        </p:spPr>
      </p:pic>
      <p:sp>
        <p:nvSpPr>
          <p:cNvPr id="19" name="Rectangle 18">
            <a:extLst>
              <a:ext uri="{FF2B5EF4-FFF2-40B4-BE49-F238E27FC236}">
                <a16:creationId xmlns:a16="http://schemas.microsoft.com/office/drawing/2014/main" id="{DF9E8AE7-854D-7C49-A3EB-A058C47B3642}"/>
              </a:ext>
            </a:extLst>
          </p:cNvPr>
          <p:cNvSpPr/>
          <p:nvPr/>
        </p:nvSpPr>
        <p:spPr>
          <a:xfrm>
            <a:off x="353337" y="-7749"/>
            <a:ext cx="1596581" cy="51919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AFB8C3D-0323-7346-BE61-1BA312D8EDEB}"/>
              </a:ext>
            </a:extLst>
          </p:cNvPr>
          <p:cNvSpPr txBox="1"/>
          <p:nvPr/>
        </p:nvSpPr>
        <p:spPr>
          <a:xfrm>
            <a:off x="414105" y="124999"/>
            <a:ext cx="1497413" cy="338554"/>
          </a:xfrm>
          <a:prstGeom prst="rect">
            <a:avLst/>
          </a:prstGeom>
          <a:noFill/>
          <a:effectLst/>
        </p:spPr>
        <p:txBody>
          <a:bodyPr wrap="square" rtlCol="0">
            <a:spAutoFit/>
          </a:bodyPr>
          <a:lstStyle/>
          <a:p>
            <a:pPr algn="ctr">
              <a:defRPr/>
            </a:pPr>
            <a:r>
              <a:rPr lang="en-US" sz="1600" b="1">
                <a:solidFill>
                  <a:schemeClr val="bg1"/>
                </a:solidFill>
                <a:latin typeface="Arial" panose="020B0604020202020204" pitchFamily="34" charset="0"/>
                <a:cs typeface="Arial" panose="020B0604020202020204" pitchFamily="34" charset="0"/>
              </a:rPr>
              <a:t>PROMOTION</a:t>
            </a:r>
          </a:p>
        </p:txBody>
      </p:sp>
      <p:sp>
        <p:nvSpPr>
          <p:cNvPr id="7" name="TextBox 6">
            <a:extLst>
              <a:ext uri="{FF2B5EF4-FFF2-40B4-BE49-F238E27FC236}">
                <a16:creationId xmlns:a16="http://schemas.microsoft.com/office/drawing/2014/main" id="{7C628835-1848-2F78-B7C5-A1A78B9EEE51}"/>
              </a:ext>
            </a:extLst>
          </p:cNvPr>
          <p:cNvSpPr txBox="1"/>
          <p:nvPr/>
        </p:nvSpPr>
        <p:spPr>
          <a:xfrm>
            <a:off x="280755" y="6098687"/>
            <a:ext cx="1105171" cy="261610"/>
          </a:xfrm>
          <a:prstGeom prst="rect">
            <a:avLst/>
          </a:prstGeom>
          <a:noFill/>
        </p:spPr>
        <p:txBody>
          <a:bodyPr wrap="square" rtlCol="0">
            <a:spAutoFit/>
          </a:bodyPr>
          <a:lstStyle/>
          <a:p>
            <a:r>
              <a:rPr lang="en-US" sz="1100">
                <a:solidFill>
                  <a:schemeClr val="accent2">
                    <a:lumMod val="75000"/>
                  </a:schemeClr>
                </a:solidFill>
                <a:latin typeface="Arial" panose="020B0604020202020204" pitchFamily="34" charset="0"/>
                <a:cs typeface="Arial" panose="020B0604020202020204" pitchFamily="34" charset="0"/>
              </a:rPr>
              <a:t>MORE INFO:</a:t>
            </a:r>
          </a:p>
        </p:txBody>
      </p:sp>
      <p:grpSp>
        <p:nvGrpSpPr>
          <p:cNvPr id="14" name="Group 13">
            <a:extLst>
              <a:ext uri="{FF2B5EF4-FFF2-40B4-BE49-F238E27FC236}">
                <a16:creationId xmlns:a16="http://schemas.microsoft.com/office/drawing/2014/main" id="{3F04CFE1-F09A-814C-D000-D2059316004A}"/>
              </a:ext>
            </a:extLst>
          </p:cNvPr>
          <p:cNvGrpSpPr/>
          <p:nvPr/>
        </p:nvGrpSpPr>
        <p:grpSpPr>
          <a:xfrm>
            <a:off x="377129" y="6343530"/>
            <a:ext cx="391885" cy="388882"/>
            <a:chOff x="358767" y="6197164"/>
            <a:chExt cx="391885" cy="388882"/>
          </a:xfrm>
        </p:grpSpPr>
        <p:cxnSp>
          <p:nvCxnSpPr>
            <p:cNvPr id="76" name="Straight Connector 75">
              <a:extLst>
                <a:ext uri="{FF2B5EF4-FFF2-40B4-BE49-F238E27FC236}">
                  <a16:creationId xmlns:a16="http://schemas.microsoft.com/office/drawing/2014/main" id="{828BE4FE-88B9-A5C2-EBBE-E788E5B83F4B}"/>
                </a:ext>
              </a:extLst>
            </p:cNvPr>
            <p:cNvCxnSpPr>
              <a:cxnSpLocks/>
            </p:cNvCxnSpPr>
            <p:nvPr/>
          </p:nvCxnSpPr>
          <p:spPr>
            <a:xfrm>
              <a:off x="746238" y="6205737"/>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568D23A-CA7C-16FC-E7E1-0EA17CBAAAC8}"/>
                </a:ext>
              </a:extLst>
            </p:cNvPr>
            <p:cNvCxnSpPr>
              <a:cxnSpLocks/>
            </p:cNvCxnSpPr>
            <p:nvPr/>
          </p:nvCxnSpPr>
          <p:spPr>
            <a:xfrm>
              <a:off x="746238" y="6205737"/>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5C34715-F32F-C50F-2938-81FD27D83F88}"/>
                </a:ext>
              </a:extLst>
            </p:cNvPr>
            <p:cNvCxnSpPr>
              <a:cxnSpLocks/>
            </p:cNvCxnSpPr>
            <p:nvPr/>
          </p:nvCxnSpPr>
          <p:spPr>
            <a:xfrm>
              <a:off x="746238" y="6205737"/>
              <a:ext cx="0" cy="339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Rounded Rectangle 61">
              <a:extLst>
                <a:ext uri="{FF2B5EF4-FFF2-40B4-BE49-F238E27FC236}">
                  <a16:creationId xmlns:a16="http://schemas.microsoft.com/office/drawing/2014/main" id="{97C4D60F-906A-F36B-6FDE-5996AD346C3A}"/>
                </a:ext>
              </a:extLst>
            </p:cNvPr>
            <p:cNvSpPr/>
            <p:nvPr/>
          </p:nvSpPr>
          <p:spPr>
            <a:xfrm>
              <a:off x="358767" y="6197164"/>
              <a:ext cx="391885" cy="388882"/>
            </a:xfrm>
            <a:prstGeom prst="roundRect">
              <a:avLst/>
            </a:prstGeom>
            <a:solidFill>
              <a:srgbClr val="E74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a:hlinkClick r:id="rId12" action="ppaction://hlinksldjump"/>
              <a:extLst>
                <a:ext uri="{FF2B5EF4-FFF2-40B4-BE49-F238E27FC236}">
                  <a16:creationId xmlns:a16="http://schemas.microsoft.com/office/drawing/2014/main" id="{33775149-473C-1E3E-3245-0233BDE6D936}"/>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376725" y="6223827"/>
              <a:ext cx="341749" cy="341749"/>
            </a:xfrm>
            <a:prstGeom prst="rect">
              <a:avLst/>
            </a:prstGeom>
            <a:solidFill>
              <a:srgbClr val="E74E3C"/>
            </a:solidFill>
          </p:spPr>
        </p:pic>
      </p:grpSp>
      <p:grpSp>
        <p:nvGrpSpPr>
          <p:cNvPr id="46" name="Group 45">
            <a:extLst>
              <a:ext uri="{FF2B5EF4-FFF2-40B4-BE49-F238E27FC236}">
                <a16:creationId xmlns:a16="http://schemas.microsoft.com/office/drawing/2014/main" id="{C28CAFBE-EECA-46CC-699B-A27D9DBA55F3}"/>
              </a:ext>
            </a:extLst>
          </p:cNvPr>
          <p:cNvGrpSpPr/>
          <p:nvPr/>
        </p:nvGrpSpPr>
        <p:grpSpPr>
          <a:xfrm>
            <a:off x="719992" y="6350305"/>
            <a:ext cx="541991" cy="397496"/>
            <a:chOff x="746238" y="6203939"/>
            <a:chExt cx="541991" cy="397496"/>
          </a:xfrm>
        </p:grpSpPr>
        <p:sp>
          <p:nvSpPr>
            <p:cNvPr id="74" name="TextBox 73">
              <a:extLst>
                <a:ext uri="{FF2B5EF4-FFF2-40B4-BE49-F238E27FC236}">
                  <a16:creationId xmlns:a16="http://schemas.microsoft.com/office/drawing/2014/main" id="{A13C9664-C90B-B9BC-08E4-B7211D7514DD}"/>
                </a:ext>
              </a:extLst>
            </p:cNvPr>
            <p:cNvSpPr txBox="1"/>
            <p:nvPr/>
          </p:nvSpPr>
          <p:spPr>
            <a:xfrm>
              <a:off x="747696" y="6203939"/>
              <a:ext cx="540533" cy="246221"/>
            </a:xfrm>
            <a:prstGeom prst="rect">
              <a:avLst/>
            </a:prstGeom>
            <a:noFill/>
          </p:spPr>
          <p:txBody>
            <a:bodyPr wrap="none" rtlCol="0">
              <a:spAutoFit/>
            </a:bodyPr>
            <a:lstStyle/>
            <a:p>
              <a:r>
                <a:rPr lang="en-US" sz="1000">
                  <a:latin typeface="Arial" panose="020B0604020202020204" pitchFamily="34" charset="0"/>
                  <a:cs typeface="Arial" panose="020B0604020202020204" pitchFamily="34" charset="0"/>
                </a:rPr>
                <a:t>READ</a:t>
              </a:r>
            </a:p>
          </p:txBody>
        </p:sp>
        <p:sp>
          <p:nvSpPr>
            <p:cNvPr id="75" name="TextBox 74">
              <a:extLst>
                <a:ext uri="{FF2B5EF4-FFF2-40B4-BE49-F238E27FC236}">
                  <a16:creationId xmlns:a16="http://schemas.microsoft.com/office/drawing/2014/main" id="{4CFDB73A-295E-743B-A72F-0A849923481E}"/>
                </a:ext>
              </a:extLst>
            </p:cNvPr>
            <p:cNvSpPr txBox="1"/>
            <p:nvPr/>
          </p:nvSpPr>
          <p:spPr>
            <a:xfrm>
              <a:off x="746238" y="6339825"/>
              <a:ext cx="468398" cy="261610"/>
            </a:xfrm>
            <a:prstGeom prst="rect">
              <a:avLst/>
            </a:prstGeom>
            <a:noFill/>
          </p:spPr>
          <p:txBody>
            <a:bodyPr wrap="none" rtlCol="0">
              <a:spAutoFit/>
            </a:bodyPr>
            <a:lstStyle/>
            <a:p>
              <a:r>
                <a:rPr lang="en-US" sz="1100">
                  <a:latin typeface="Arial" panose="020B0604020202020204" pitchFamily="34" charset="0"/>
                  <a:cs typeface="Arial" panose="020B0604020202020204" pitchFamily="34" charset="0"/>
                </a:rPr>
                <a:t>T&amp;C</a:t>
              </a:r>
            </a:p>
          </p:txBody>
        </p:sp>
      </p:grpSp>
      <p:sp>
        <p:nvSpPr>
          <p:cNvPr id="41" name="object 5">
            <a:extLst>
              <a:ext uri="{FF2B5EF4-FFF2-40B4-BE49-F238E27FC236}">
                <a16:creationId xmlns:a16="http://schemas.microsoft.com/office/drawing/2014/main" id="{520B0BEA-FB16-C462-CC94-2BD3FBDFF1AB}"/>
              </a:ext>
            </a:extLst>
          </p:cNvPr>
          <p:cNvSpPr txBox="1"/>
          <p:nvPr/>
        </p:nvSpPr>
        <p:spPr>
          <a:xfrm>
            <a:off x="318751" y="5320493"/>
            <a:ext cx="3764603" cy="790858"/>
          </a:xfrm>
          <a:prstGeom prst="rect">
            <a:avLst/>
          </a:prstGeom>
        </p:spPr>
        <p:txBody>
          <a:bodyPr vert="horz" wrap="square" lIns="0" tIns="12700" rIns="0" bIns="0" rtlCol="0" anchor="t">
            <a:spAutoFit/>
          </a:bodyPr>
          <a:lstStyle/>
          <a:p>
            <a:pPr marL="171450" indent="-171450">
              <a:buFont typeface="Arial" panose="020B0604020202020204" pitchFamily="34" charset="0"/>
              <a:buChar char="•"/>
            </a:pPr>
            <a:r>
              <a:rPr lang="en-GB" sz="1200" b="1" dirty="0" err="1">
                <a:solidFill>
                  <a:srgbClr val="FF0000"/>
                </a:solidFill>
                <a:latin typeface="Arial"/>
                <a:cs typeface="Arial"/>
              </a:rPr>
              <a:t>eCoupon</a:t>
            </a:r>
            <a:r>
              <a:rPr lang="en-GB" sz="1200" b="1" dirty="0">
                <a:solidFill>
                  <a:srgbClr val="FF0000"/>
                </a:solidFill>
                <a:latin typeface="Arial"/>
                <a:cs typeface="Arial"/>
              </a:rPr>
              <a:t> expires on 31 Aug 2023 (11.59pm).</a:t>
            </a:r>
          </a:p>
          <a:p>
            <a:pPr marL="171450" indent="-171450">
              <a:buFont typeface="Arial" panose="020B0604020202020204" pitchFamily="34" charset="0"/>
              <a:buChar char="•"/>
            </a:pPr>
            <a:r>
              <a:rPr lang="en-US" sz="1050" b="1" dirty="0">
                <a:latin typeface="Arial"/>
                <a:cs typeface="Arial"/>
              </a:rPr>
              <a:t>Purchase the Jump Start Kit early to use the GWP </a:t>
            </a:r>
            <a:r>
              <a:rPr lang="en-US" sz="1050" b="1" dirty="0" err="1">
                <a:latin typeface="Arial"/>
                <a:cs typeface="Arial"/>
              </a:rPr>
              <a:t>eCoupon</a:t>
            </a:r>
            <a:r>
              <a:rPr lang="en-US" sz="1050" b="1" dirty="0">
                <a:latin typeface="Arial"/>
                <a:cs typeface="Arial"/>
              </a:rPr>
              <a:t> before it expires.</a:t>
            </a:r>
            <a:endParaRPr lang="en-GB" sz="1050" b="1" dirty="0">
              <a:latin typeface="Arial"/>
              <a:cs typeface="Arial"/>
            </a:endParaRPr>
          </a:p>
          <a:p>
            <a:pPr marL="171450" indent="-171450">
              <a:lnSpc>
                <a:spcPts val="1100"/>
              </a:lnSpc>
              <a:buFont typeface="Arial" panose="020B0604020202020204" pitchFamily="34" charset="0"/>
              <a:buChar char="•"/>
            </a:pPr>
            <a:r>
              <a:rPr lang="en-US" sz="800" b="1" dirty="0">
                <a:latin typeface="Arial"/>
                <a:cs typeface="Arial"/>
              </a:rPr>
              <a:t>Limit ONE (1) </a:t>
            </a:r>
            <a:r>
              <a:rPr lang="en-US" sz="800" b="1" dirty="0" err="1">
                <a:latin typeface="Arial"/>
                <a:cs typeface="Arial"/>
              </a:rPr>
              <a:t>eCoupon</a:t>
            </a:r>
            <a:r>
              <a:rPr lang="en-US" sz="800" b="1" dirty="0">
                <a:latin typeface="Arial"/>
                <a:cs typeface="Arial"/>
              </a:rPr>
              <a:t> per SKU.</a:t>
            </a:r>
          </a:p>
          <a:p>
            <a:pPr marL="171450" indent="-171450">
              <a:lnSpc>
                <a:spcPts val="1100"/>
              </a:lnSpc>
              <a:buFont typeface="Arial" panose="020B0604020202020204" pitchFamily="34" charset="0"/>
              <a:buChar char="•"/>
            </a:pPr>
            <a:r>
              <a:rPr lang="en-GB" sz="800" b="1" dirty="0">
                <a:latin typeface="Arial"/>
                <a:ea typeface="Arial" panose="020B0604020202020204" pitchFamily="34" charset="0"/>
                <a:cs typeface="Arial"/>
              </a:rPr>
              <a:t>PV, BV and AP reduced accordingly.</a:t>
            </a:r>
            <a:endParaRPr lang="en-US" sz="800" b="1" u="none" dirty="0">
              <a:latin typeface="Arial"/>
              <a:cs typeface="Arial"/>
            </a:endParaRPr>
          </a:p>
        </p:txBody>
      </p:sp>
      <p:sp>
        <p:nvSpPr>
          <p:cNvPr id="4" name="Rectangle 3">
            <a:extLst>
              <a:ext uri="{FF2B5EF4-FFF2-40B4-BE49-F238E27FC236}">
                <a16:creationId xmlns:a16="http://schemas.microsoft.com/office/drawing/2014/main" id="{35AFA792-5502-E117-052C-DC6B00163965}"/>
              </a:ext>
            </a:extLst>
          </p:cNvPr>
          <p:cNvSpPr/>
          <p:nvPr/>
        </p:nvSpPr>
        <p:spPr>
          <a:xfrm>
            <a:off x="307232" y="4159265"/>
            <a:ext cx="4120151" cy="1171918"/>
          </a:xfrm>
          <a:prstGeom prst="rect">
            <a:avLst/>
          </a:prstGeom>
        </p:spPr>
        <p:txBody>
          <a:bodyPr wrap="square" lIns="63305" tIns="31652" rIns="63305" bIns="31652" anchor="t">
            <a:spAutoFit/>
          </a:bodyPr>
          <a:lstStyle/>
          <a:p>
            <a:r>
              <a:rPr lang="en-GB" b="1" dirty="0">
                <a:latin typeface="Arial"/>
                <a:ea typeface="Arial" panose="020B0604020202020204" pitchFamily="34" charset="0"/>
                <a:cs typeface="Arial"/>
              </a:rPr>
              <a:t>1x </a:t>
            </a:r>
            <a:r>
              <a:rPr lang="en-GB" b="1" dirty="0" err="1">
                <a:latin typeface="Arial"/>
                <a:ea typeface="Arial" panose="020B0604020202020204" pitchFamily="34" charset="0"/>
                <a:cs typeface="Arial"/>
              </a:rPr>
              <a:t>eCoupon</a:t>
            </a:r>
            <a:r>
              <a:rPr lang="en-GB" b="1" dirty="0">
                <a:latin typeface="Arial"/>
                <a:ea typeface="Arial" panose="020B0604020202020204" pitchFamily="34" charset="0"/>
                <a:cs typeface="Arial"/>
              </a:rPr>
              <a:t> worth RM39.75/B$17.25 for your next purchase </a:t>
            </a:r>
          </a:p>
          <a:p>
            <a:r>
              <a:rPr lang="en-GB" b="1" dirty="0">
                <a:latin typeface="Arial"/>
                <a:ea typeface="Arial" panose="020B0604020202020204" pitchFamily="34" charset="0"/>
                <a:cs typeface="Arial"/>
              </a:rPr>
              <a:t>of </a:t>
            </a:r>
            <a:r>
              <a:rPr lang="it-IT" b="1" dirty="0">
                <a:latin typeface="Arial"/>
                <a:ea typeface="Arial" panose="020B0604020202020204" pitchFamily="34" charset="0"/>
                <a:cs typeface="Arial"/>
              </a:rPr>
              <a:t>Nutrilite Lecithin-E </a:t>
            </a:r>
          </a:p>
          <a:p>
            <a:r>
              <a:rPr lang="it-IT" b="1" dirty="0">
                <a:latin typeface="Arial"/>
                <a:ea typeface="Arial" panose="020B0604020202020204" pitchFamily="34" charset="0"/>
                <a:cs typeface="Arial"/>
              </a:rPr>
              <a:t>(150 tabs) (425300)</a:t>
            </a:r>
            <a:endParaRPr lang="en-GB" b="1" dirty="0">
              <a:latin typeface="Arial"/>
              <a:ea typeface="Arial" panose="020B0604020202020204" pitchFamily="34" charset="0"/>
              <a:cs typeface="Arial"/>
            </a:endParaRPr>
          </a:p>
        </p:txBody>
      </p:sp>
      <p:sp>
        <p:nvSpPr>
          <p:cNvPr id="50" name="TextBox 1">
            <a:extLst>
              <a:ext uri="{FF2B5EF4-FFF2-40B4-BE49-F238E27FC236}">
                <a16:creationId xmlns:a16="http://schemas.microsoft.com/office/drawing/2014/main" id="{C874F7A2-2E2D-FFE4-7873-A62F08332F8B}"/>
              </a:ext>
            </a:extLst>
          </p:cNvPr>
          <p:cNvSpPr txBox="1"/>
          <p:nvPr/>
        </p:nvSpPr>
        <p:spPr>
          <a:xfrm>
            <a:off x="2821185" y="6335631"/>
            <a:ext cx="910125"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Arial"/>
                <a:cs typeface="Arial"/>
              </a:rPr>
              <a:t>BNPL</a:t>
            </a:r>
            <a:r>
              <a:rPr lang="en-US" sz="900">
                <a:latin typeface="Arial"/>
                <a:cs typeface="Arial"/>
              </a:rPr>
              <a:t> </a:t>
            </a:r>
            <a:r>
              <a:rPr lang="en-US" sz="1000">
                <a:latin typeface="Arial"/>
                <a:cs typeface="Arial"/>
              </a:rPr>
              <a:t>AVAILABLE</a:t>
            </a:r>
            <a:endParaRPr lang="en-US" sz="900">
              <a:latin typeface="Arial"/>
              <a:cs typeface="Arial"/>
            </a:endParaRPr>
          </a:p>
        </p:txBody>
      </p:sp>
      <p:pic>
        <p:nvPicPr>
          <p:cNvPr id="51" name="Picture 50" descr="A picture containing text, clipart&#10;&#10;Description automatically generated">
            <a:hlinkClick r:id="rId14" action="ppaction://hlinksldjump"/>
            <a:extLst>
              <a:ext uri="{FF2B5EF4-FFF2-40B4-BE49-F238E27FC236}">
                <a16:creationId xmlns:a16="http://schemas.microsoft.com/office/drawing/2014/main" id="{4C59DAC0-B9A9-87C1-CA84-D09D30A2C26D}"/>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8966" b="88966" l="6500" r="95000">
                        <a14:foregroundMark x1="11000" y1="44138" x2="12000" y2="49655"/>
                        <a14:foregroundMark x1="6500" y1="53103" x2="6500" y2="53103"/>
                        <a14:foregroundMark x1="22000" y1="53793" x2="22000" y2="53793"/>
                        <a14:foregroundMark x1="34250" y1="49655" x2="34250" y2="49655"/>
                        <a14:foregroundMark x1="41500" y1="48276" x2="41500" y2="48276"/>
                        <a14:foregroundMark x1="63500" y1="44138" x2="63500" y2="44138"/>
                        <a14:foregroundMark x1="89250" y1="55172" x2="90750" y2="59310"/>
                        <a14:foregroundMark x1="92250" y1="40690" x2="92500" y2="51034"/>
                        <a14:foregroundMark x1="92653" y1="25803" x2="90750" y2="26207"/>
                        <a14:foregroundMark x1="94750" y1="46207" x2="94750" y2="46207"/>
                        <a14:foregroundMark x1="94500" y1="75172" x2="94500" y2="75172"/>
                        <a14:foregroundMark x1="94500" y1="75172" x2="94500" y2="75172"/>
                        <a14:foregroundMark x1="94500" y1="75172" x2="94500" y2="75172"/>
                        <a14:foregroundMark x1="94000" y1="24828" x2="94000" y2="24828"/>
                        <a14:foregroundMark x1="94000" y1="73793" x2="95000" y2="75172"/>
                        <a14:backgroundMark x1="96215" y1="24828" x2="97000" y2="26207"/>
                        <a14:backgroundMark x1="94250" y1="21379" x2="96215" y2="24828"/>
                        <a14:backgroundMark x1="94000" y1="80690" x2="98750" y2="75862"/>
                        <a14:backgroundMark x1="95625" y1="75172" x2="97250" y2="71034"/>
                        <a14:backgroundMark x1="94000" y1="79310" x2="95625" y2="75172"/>
                        <a14:backgroundMark x1="94003" y1="78216" x2="92250" y2="88966"/>
                      </a14:backgroundRemoval>
                    </a14:imgEffect>
                  </a14:imgLayer>
                </a14:imgProps>
              </a:ext>
              <a:ext uri="{28A0092B-C50C-407E-A947-70E740481C1C}">
                <a14:useLocalDpi xmlns:a14="http://schemas.microsoft.com/office/drawing/2010/main" val="0"/>
              </a:ext>
            </a:extLst>
          </a:blip>
          <a:srcRect l="72038" t="20040" r="2845" b="19058"/>
          <a:stretch/>
        </p:blipFill>
        <p:spPr>
          <a:xfrm>
            <a:off x="2494381" y="6345741"/>
            <a:ext cx="402143" cy="362798"/>
          </a:xfrm>
          <a:prstGeom prst="rect">
            <a:avLst/>
          </a:prstGeom>
        </p:spPr>
      </p:pic>
      <p:pic>
        <p:nvPicPr>
          <p:cNvPr id="25" name="Picture 24" descr="A picture containing medical equipment, healthcare, medical, indoor&#10;&#10;Description automatically generated">
            <a:extLst>
              <a:ext uri="{FF2B5EF4-FFF2-40B4-BE49-F238E27FC236}">
                <a16:creationId xmlns:a16="http://schemas.microsoft.com/office/drawing/2014/main" id="{791E3F11-C96A-2975-A524-F59C2A61F2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919489" y="1305359"/>
            <a:ext cx="1751820" cy="1751820"/>
          </a:xfrm>
          <a:prstGeom prst="rect">
            <a:avLst/>
          </a:prstGeom>
          <a:effectLst>
            <a:outerShdw blurRad="50800" dist="38100" dir="2700000" algn="tl" rotWithShape="0">
              <a:prstClr val="black">
                <a:alpha val="23000"/>
              </a:prstClr>
            </a:outerShdw>
          </a:effectLst>
        </p:spPr>
      </p:pic>
      <p:grpSp>
        <p:nvGrpSpPr>
          <p:cNvPr id="22" name="Group 21">
            <a:extLst>
              <a:ext uri="{FF2B5EF4-FFF2-40B4-BE49-F238E27FC236}">
                <a16:creationId xmlns:a16="http://schemas.microsoft.com/office/drawing/2014/main" id="{39D44B0B-1489-47CF-E207-EE9AD490D2C8}"/>
              </a:ext>
            </a:extLst>
          </p:cNvPr>
          <p:cNvGrpSpPr/>
          <p:nvPr/>
        </p:nvGrpSpPr>
        <p:grpSpPr>
          <a:xfrm>
            <a:off x="2951186" y="4589122"/>
            <a:ext cx="1248822" cy="619231"/>
            <a:chOff x="3030205" y="4145772"/>
            <a:chExt cx="1248822" cy="619231"/>
          </a:xfrm>
        </p:grpSpPr>
        <p:sp>
          <p:nvSpPr>
            <p:cNvPr id="27" name="Rectangle 26">
              <a:extLst>
                <a:ext uri="{FF2B5EF4-FFF2-40B4-BE49-F238E27FC236}">
                  <a16:creationId xmlns:a16="http://schemas.microsoft.com/office/drawing/2014/main" id="{3F8473B3-7FD0-7D60-8104-462233C776F9}"/>
                </a:ext>
              </a:extLst>
            </p:cNvPr>
            <p:cNvSpPr/>
            <p:nvPr/>
          </p:nvSpPr>
          <p:spPr>
            <a:xfrm rot="314033">
              <a:off x="3050687" y="4145772"/>
              <a:ext cx="1228340" cy="6192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D132FDD-2E05-78F3-2757-2C7F09AA9E88}"/>
                </a:ext>
              </a:extLst>
            </p:cNvPr>
            <p:cNvSpPr/>
            <p:nvPr/>
          </p:nvSpPr>
          <p:spPr>
            <a:xfrm rot="314033">
              <a:off x="3091823" y="4300061"/>
              <a:ext cx="1142936" cy="412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60"/>
                </a:lnSpc>
              </a:pPr>
              <a:r>
                <a:rPr lang="en-GB" sz="1300">
                  <a:solidFill>
                    <a:schemeClr val="accent4">
                      <a:lumMod val="75000"/>
                    </a:schemeClr>
                  </a:solidFill>
                  <a:latin typeface="Arial" panose="020B0604020202020204" pitchFamily="34" charset="0"/>
                  <a:ea typeface="Arial" panose="020B0604020202020204" pitchFamily="34" charset="0"/>
                  <a:cs typeface="Arial" panose="020B0604020202020204" pitchFamily="34" charset="0"/>
                </a:rPr>
                <a:t>Lecithin-E</a:t>
              </a:r>
            </a:p>
            <a:p>
              <a:pPr algn="ctr">
                <a:lnSpc>
                  <a:spcPts val="1060"/>
                </a:lnSpc>
              </a:pPr>
              <a:r>
                <a:rPr lang="en-US" sz="1000" err="1">
                  <a:solidFill>
                    <a:schemeClr val="accent4">
                      <a:lumMod val="75000"/>
                    </a:schemeClr>
                  </a:solidFill>
                  <a:latin typeface="Arial Black" panose="020B0A04020102020204" pitchFamily="34" charset="0"/>
                </a:rPr>
                <a:t>eCoupon</a:t>
              </a:r>
              <a:endParaRPr lang="en-US" sz="1100">
                <a:solidFill>
                  <a:schemeClr val="accent4">
                    <a:lumMod val="75000"/>
                  </a:schemeClr>
                </a:solidFill>
                <a:latin typeface="Arial Black" panose="020B0A04020102020204" pitchFamily="34" charset="0"/>
              </a:endParaRPr>
            </a:p>
          </p:txBody>
        </p:sp>
        <p:sp>
          <p:nvSpPr>
            <p:cNvPr id="32" name="Rectangle 31">
              <a:extLst>
                <a:ext uri="{FF2B5EF4-FFF2-40B4-BE49-F238E27FC236}">
                  <a16:creationId xmlns:a16="http://schemas.microsoft.com/office/drawing/2014/main" id="{35AB51A0-D206-FC7B-34DD-4DC2FAF7BE2B}"/>
                </a:ext>
              </a:extLst>
            </p:cNvPr>
            <p:cNvSpPr/>
            <p:nvPr/>
          </p:nvSpPr>
          <p:spPr>
            <a:xfrm rot="314033" flipV="1">
              <a:off x="3030205" y="4659387"/>
              <a:ext cx="1228340" cy="3920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green text on a black background&#10;&#10;Description automatically generated with medium confidence">
              <a:extLst>
                <a:ext uri="{FF2B5EF4-FFF2-40B4-BE49-F238E27FC236}">
                  <a16:creationId xmlns:a16="http://schemas.microsoft.com/office/drawing/2014/main" id="{89591D52-FA78-68B0-AC97-0B9C01D56C1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581" t="41494" r="9629" b="34298"/>
            <a:stretch/>
          </p:blipFill>
          <p:spPr>
            <a:xfrm rot="345427">
              <a:off x="3338250" y="4207137"/>
              <a:ext cx="726439" cy="93603"/>
            </a:xfrm>
            <a:prstGeom prst="rect">
              <a:avLst/>
            </a:prstGeom>
          </p:spPr>
        </p:pic>
      </p:grpSp>
    </p:spTree>
    <p:extLst>
      <p:ext uri="{BB962C8B-B14F-4D97-AF65-F5344CB8AC3E}">
        <p14:creationId xmlns:p14="http://schemas.microsoft.com/office/powerpoint/2010/main" val="1245194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erson&#10;&#10;Description automatically generated">
            <a:extLst>
              <a:ext uri="{FF2B5EF4-FFF2-40B4-BE49-F238E27FC236}">
                <a16:creationId xmlns:a16="http://schemas.microsoft.com/office/drawing/2014/main" id="{B919762A-85BF-7530-81A7-B01D7B3F0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418" y="1894269"/>
            <a:ext cx="4818384" cy="4008895"/>
          </a:xfrm>
          <a:prstGeom prst="rect">
            <a:avLst/>
          </a:prstGeom>
        </p:spPr>
      </p:pic>
      <p:sp>
        <p:nvSpPr>
          <p:cNvPr id="17" name="Oval 16">
            <a:extLst>
              <a:ext uri="{FF2B5EF4-FFF2-40B4-BE49-F238E27FC236}">
                <a16:creationId xmlns:a16="http://schemas.microsoft.com/office/drawing/2014/main" id="{481A5E89-0ACF-D181-E511-AA9368AD4B31}"/>
              </a:ext>
            </a:extLst>
          </p:cNvPr>
          <p:cNvSpPr>
            <a:spLocks noChangeAspect="1"/>
          </p:cNvSpPr>
          <p:nvPr/>
        </p:nvSpPr>
        <p:spPr>
          <a:xfrm>
            <a:off x="11277244" y="4791177"/>
            <a:ext cx="1188000" cy="1188000"/>
          </a:xfrm>
          <a:prstGeom prst="ellipse">
            <a:avLst/>
          </a:prstGeom>
          <a:solidFill>
            <a:srgbClr val="FF87A3">
              <a:alpha val="499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8D6E115F-85AC-DAA1-1057-AA3C42934A0E}"/>
              </a:ext>
            </a:extLst>
          </p:cNvPr>
          <p:cNvGrpSpPr/>
          <p:nvPr/>
        </p:nvGrpSpPr>
        <p:grpSpPr>
          <a:xfrm>
            <a:off x="7652958" y="4031590"/>
            <a:ext cx="1337807" cy="830981"/>
            <a:chOff x="7622767" y="4230175"/>
            <a:chExt cx="1337807" cy="830981"/>
          </a:xfrm>
        </p:grpSpPr>
        <p:pic>
          <p:nvPicPr>
            <p:cNvPr id="66" name="Picture 65" descr="A picture containing text, toiletry, cosmetic&#10;&#10;Description automatically generated">
              <a:extLst>
                <a:ext uri="{FF2B5EF4-FFF2-40B4-BE49-F238E27FC236}">
                  <a16:creationId xmlns:a16="http://schemas.microsoft.com/office/drawing/2014/main" id="{3295F6FB-A1E4-036E-2310-13D61A24E6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081" t="11843" r="22491" b="57451"/>
            <a:stretch/>
          </p:blipFill>
          <p:spPr>
            <a:xfrm>
              <a:off x="8044638" y="4230175"/>
              <a:ext cx="407022" cy="812102"/>
            </a:xfrm>
            <a:prstGeom prst="rect">
              <a:avLst/>
            </a:prstGeom>
          </p:spPr>
        </p:pic>
        <p:pic>
          <p:nvPicPr>
            <p:cNvPr id="67" name="Picture 66">
              <a:extLst>
                <a:ext uri="{FF2B5EF4-FFF2-40B4-BE49-F238E27FC236}">
                  <a16:creationId xmlns:a16="http://schemas.microsoft.com/office/drawing/2014/main" id="{2909DA78-1027-F92E-E089-F37D0DF7D0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020" t="12767" r="23505" b="56522"/>
            <a:stretch/>
          </p:blipFill>
          <p:spPr>
            <a:xfrm>
              <a:off x="7622767" y="4249065"/>
              <a:ext cx="391060" cy="812091"/>
            </a:xfrm>
            <a:prstGeom prst="rect">
              <a:avLst/>
            </a:prstGeom>
          </p:spPr>
        </p:pic>
        <p:pic>
          <p:nvPicPr>
            <p:cNvPr id="75" name="Picture 74" descr="A picture containing text, toiletry, black, sign&#10;&#10;Description automatically generated">
              <a:extLst>
                <a:ext uri="{FF2B5EF4-FFF2-40B4-BE49-F238E27FC236}">
                  <a16:creationId xmlns:a16="http://schemas.microsoft.com/office/drawing/2014/main" id="{F3B6F8DB-FD65-17B7-9AD9-64A55857570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291" t="4866" b="65506"/>
            <a:stretch/>
          </p:blipFill>
          <p:spPr>
            <a:xfrm rot="10800000" flipH="1" flipV="1">
              <a:off x="8390062" y="4311633"/>
              <a:ext cx="570512" cy="662194"/>
            </a:xfrm>
            <a:prstGeom prst="rect">
              <a:avLst/>
            </a:prstGeom>
            <a:effectLst/>
          </p:spPr>
        </p:pic>
      </p:grpSp>
      <p:sp>
        <p:nvSpPr>
          <p:cNvPr id="31" name="Rectangle 30">
            <a:extLst>
              <a:ext uri="{FF2B5EF4-FFF2-40B4-BE49-F238E27FC236}">
                <a16:creationId xmlns:a16="http://schemas.microsoft.com/office/drawing/2014/main" id="{8889FCC2-37A3-6204-115C-E46D22832D1C}"/>
              </a:ext>
            </a:extLst>
          </p:cNvPr>
          <p:cNvSpPr/>
          <p:nvPr/>
        </p:nvSpPr>
        <p:spPr>
          <a:xfrm>
            <a:off x="1" y="5874027"/>
            <a:ext cx="9144000" cy="983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90EE0A4-A758-5483-AF1B-CF955B2ACD53}"/>
              </a:ext>
            </a:extLst>
          </p:cNvPr>
          <p:cNvSpPr txBox="1"/>
          <p:nvPr/>
        </p:nvSpPr>
        <p:spPr>
          <a:xfrm>
            <a:off x="10027198" y="462139"/>
            <a:ext cx="5043082"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1 Sheer Balm.</a:t>
            </a:r>
          </a:p>
          <a:p>
            <a:r>
              <a:rPr lang="en-US">
                <a:ea typeface="+mn-lt"/>
                <a:cs typeface="+mn-lt"/>
              </a:rPr>
              <a:t>8 Matte Shades. </a:t>
            </a:r>
          </a:p>
          <a:p>
            <a:r>
              <a:rPr lang="en-US">
                <a:ea typeface="+mn-lt"/>
                <a:cs typeface="+mn-lt"/>
              </a:rPr>
              <a:t>10 Cream Shades. </a:t>
            </a:r>
          </a:p>
          <a:p>
            <a:endParaRPr lang="en-US">
              <a:latin typeface="Arial" panose="020B0604020202020204" pitchFamily="34" charset="0"/>
              <a:ea typeface="+mn-lt"/>
              <a:cs typeface="Arial" panose="020B0604020202020204" pitchFamily="34" charset="0"/>
            </a:endParaRPr>
          </a:p>
          <a:p>
            <a:r>
              <a:rPr lang="en-US" kern="100">
                <a:effectLst/>
                <a:latin typeface="Arial" panose="020B0604020202020204" pitchFamily="34" charset="0"/>
                <a:ea typeface="SimSun" panose="02010600030101010101" pitchFamily="2" charset="-122"/>
                <a:cs typeface="Arial" panose="020B0604020202020204" pitchFamily="34" charset="0"/>
              </a:rPr>
              <a:t>Pucker up! It’s time to kiss dry, flaky lips good-bye </a:t>
            </a:r>
            <a:r>
              <a:rPr lang="en-US" kern="100">
                <a:latin typeface="Arial" panose="020B0604020202020204" pitchFamily="34" charset="0"/>
                <a:ea typeface="SimSun" panose="02010600030101010101" pitchFamily="2" charset="-122"/>
                <a:cs typeface="Arial" panose="020B0604020202020204" pitchFamily="34" charset="0"/>
              </a:rPr>
              <a:t>with a pop of </a:t>
            </a:r>
            <a:r>
              <a:rPr lang="en-US" kern="100" err="1">
                <a:latin typeface="Arial" panose="020B0604020202020204" pitchFamily="34" charset="0"/>
                <a:ea typeface="SimSun" panose="02010600030101010101" pitchFamily="2" charset="-122"/>
                <a:cs typeface="Arial" panose="020B0604020202020204" pitchFamily="34" charset="0"/>
              </a:rPr>
              <a:t>colour</a:t>
            </a:r>
            <a:r>
              <a:rPr lang="en-US" kern="100">
                <a:effectLst/>
                <a:latin typeface="Arial" panose="020B0604020202020204" pitchFamily="34" charset="0"/>
                <a:ea typeface="SimSun" panose="02010600030101010101" pitchFamily="2" charset="-122"/>
                <a:cs typeface="Arial" panose="020B0604020202020204" pitchFamily="34" charset="0"/>
              </a:rPr>
              <a:t>!</a:t>
            </a:r>
          </a:p>
          <a:p>
            <a:endParaRPr lang="en-US" kern="100">
              <a:latin typeface="Arial" panose="020B0604020202020204" pitchFamily="34" charset="0"/>
              <a:ea typeface="SimSun" panose="02010600030101010101" pitchFamily="2" charset="-122"/>
              <a:cs typeface="Arial" panose="020B0604020202020204" pitchFamily="34" charset="0"/>
            </a:endParaRPr>
          </a:p>
          <a:p>
            <a:r>
              <a:rPr lang="en-US" kern="100">
                <a:effectLst/>
                <a:latin typeface="Arial" panose="020B0604020202020204" pitchFamily="34" charset="0"/>
                <a:ea typeface="SimSun" panose="02010600030101010101" pitchFamily="2" charset="-122"/>
                <a:cs typeface="Arial" panose="020B0604020202020204" pitchFamily="34" charset="0"/>
              </a:rPr>
              <a:t>Experience Healthy Beauty at its most with </a:t>
            </a:r>
            <a:r>
              <a:rPr lang="en-US" kern="100" err="1">
                <a:effectLst/>
                <a:latin typeface="Arial" panose="020B0604020202020204" pitchFamily="34" charset="0"/>
                <a:ea typeface="SimSun" panose="02010600030101010101" pitchFamily="2" charset="-122"/>
                <a:cs typeface="Arial" panose="020B0604020202020204" pitchFamily="34" charset="0"/>
              </a:rPr>
              <a:t>colourful</a:t>
            </a:r>
            <a:r>
              <a:rPr lang="en-US" kern="100">
                <a:latin typeface="Arial" panose="020B0604020202020204" pitchFamily="34" charset="0"/>
                <a:ea typeface="SimSun" panose="02010600030101010101" pitchFamily="2" charset="-122"/>
                <a:cs typeface="Arial" panose="020B0604020202020204" pitchFamily="34" charset="0"/>
              </a:rPr>
              <a:t>, </a:t>
            </a:r>
            <a:r>
              <a:rPr lang="en-US" kern="100" err="1">
                <a:latin typeface="Arial" panose="020B0604020202020204" pitchFamily="34" charset="0"/>
                <a:ea typeface="SimSun" panose="02010600030101010101" pitchFamily="2" charset="-122"/>
                <a:cs typeface="Arial" panose="020B0604020202020204" pitchFamily="34" charset="0"/>
              </a:rPr>
              <a:t>moisturising</a:t>
            </a:r>
            <a:r>
              <a:rPr lang="en-US" kern="100">
                <a:latin typeface="Arial" panose="020B0604020202020204" pitchFamily="34" charset="0"/>
                <a:ea typeface="SimSun" panose="02010600030101010101" pitchFamily="2" charset="-122"/>
                <a:cs typeface="Arial" panose="020B0604020202020204" pitchFamily="34" charset="0"/>
              </a:rPr>
              <a:t> and nourishing with ARTISTRY GO VIBRANT Lipsticks! </a:t>
            </a:r>
          </a:p>
          <a:p>
            <a:endParaRPr lang="en-US" kern="100">
              <a:latin typeface="Arial" panose="020B0604020202020204" pitchFamily="34" charset="0"/>
              <a:ea typeface="SimSun" panose="02010600030101010101" pitchFamily="2" charset="-122"/>
              <a:cs typeface="Arial" panose="020B0604020202020204" pitchFamily="34" charset="0"/>
            </a:endParaRPr>
          </a:p>
          <a:p>
            <a:r>
              <a:rPr lang="en-US" sz="2400" b="1">
                <a:latin typeface="Arial" panose="020B0604020202020204" pitchFamily="34" charset="0"/>
                <a:ea typeface="+mn-lt"/>
                <a:cs typeface="Arial" panose="020B0604020202020204" pitchFamily="34" charset="0"/>
              </a:rPr>
              <a:t>Let’s love the confidence</a:t>
            </a:r>
          </a:p>
          <a:p>
            <a:r>
              <a:rPr lang="en-US" sz="3200" b="1">
                <a:latin typeface="Arial" panose="020B0604020202020204" pitchFamily="34" charset="0"/>
                <a:ea typeface="+mn-lt"/>
                <a:cs typeface="Arial" panose="020B0604020202020204" pitchFamily="34" charset="0"/>
              </a:rPr>
              <a:t>LET'S GO VIBRANT </a:t>
            </a:r>
            <a:endParaRPr lang="en-US" sz="3200">
              <a:latin typeface="Arial" panose="020B0604020202020204" pitchFamily="34" charset="0"/>
              <a:ea typeface="+mn-lt"/>
              <a:cs typeface="Arial" panose="020B0604020202020204" pitchFamily="34" charset="0"/>
            </a:endParaRPr>
          </a:p>
          <a:p>
            <a:endParaRPr lang="en-US">
              <a:latin typeface="Arial" panose="020B0604020202020204" pitchFamily="34" charset="0"/>
              <a:ea typeface="+mn-lt"/>
              <a:cs typeface="Arial" panose="020B0604020202020204" pitchFamily="34" charset="0"/>
            </a:endParaRPr>
          </a:p>
        </p:txBody>
      </p:sp>
      <p:sp>
        <p:nvSpPr>
          <p:cNvPr id="27" name="TextBox 26">
            <a:extLst>
              <a:ext uri="{FF2B5EF4-FFF2-40B4-BE49-F238E27FC236}">
                <a16:creationId xmlns:a16="http://schemas.microsoft.com/office/drawing/2014/main" id="{BB1E1E09-00FE-4EFD-BF91-70A2F489A640}"/>
              </a:ext>
            </a:extLst>
          </p:cNvPr>
          <p:cNvSpPr txBox="1"/>
          <p:nvPr/>
        </p:nvSpPr>
        <p:spPr>
          <a:xfrm>
            <a:off x="5618052" y="4270235"/>
            <a:ext cx="24705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240"/>
              </a:lnSpc>
            </a:pPr>
            <a:r>
              <a:rPr lang="en-MY" sz="1200" b="1">
                <a:effectLst>
                  <a:glow rad="63500">
                    <a:schemeClr val="bg1">
                      <a:alpha val="79000"/>
                    </a:schemeClr>
                  </a:glow>
                  <a:outerShdw blurRad="50800" dist="38100" dir="2700000" algn="tl" rotWithShape="0">
                    <a:schemeClr val="bg1">
                      <a:alpha val="40000"/>
                    </a:schemeClr>
                  </a:outerShdw>
                </a:effectLst>
                <a:latin typeface="Arial" panose="020B0604020202020204" pitchFamily="34" charset="0"/>
                <a:ea typeface="+mn-lt"/>
                <a:cs typeface="Arial" panose="020B0604020202020204" pitchFamily="34" charset="0"/>
              </a:rPr>
              <a:t>ARTISTRY GO VIBRANT</a:t>
            </a:r>
          </a:p>
          <a:p>
            <a:pPr>
              <a:lnSpc>
                <a:spcPts val="1240"/>
              </a:lnSpc>
            </a:pPr>
            <a:r>
              <a:rPr lang="en-MY" sz="1200">
                <a:effectLst>
                  <a:glow rad="63500">
                    <a:schemeClr val="bg1">
                      <a:alpha val="79000"/>
                    </a:schemeClr>
                  </a:glow>
                  <a:outerShdw blurRad="50800" dist="38100" dir="2700000" algn="tl" rotWithShape="0">
                    <a:schemeClr val="bg1">
                      <a:alpha val="40000"/>
                    </a:schemeClr>
                  </a:outerShdw>
                </a:effectLst>
                <a:latin typeface="Arial" panose="020B0604020202020204" pitchFamily="34" charset="0"/>
                <a:ea typeface="+mn-lt"/>
                <a:cs typeface="Arial" panose="020B0604020202020204" pitchFamily="34" charset="0"/>
              </a:rPr>
              <a:t>Lipsticks / Sheer Lip Balm</a:t>
            </a:r>
            <a:endParaRPr lang="en-MY" sz="1200">
              <a:effectLst>
                <a:glow rad="63500">
                  <a:schemeClr val="bg1">
                    <a:alpha val="79000"/>
                  </a:schemeClr>
                </a:glow>
                <a:outerShdw blurRad="50800" dist="38100" dir="2700000" algn="tl" rotWithShape="0">
                  <a:schemeClr val="bg1">
                    <a:alpha val="40000"/>
                  </a:schemeClr>
                </a:outerShdw>
              </a:effectLst>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C29F5C95-86D8-9FB3-2994-DED72F3D1206}"/>
              </a:ext>
            </a:extLst>
          </p:cNvPr>
          <p:cNvSpPr txBox="1"/>
          <p:nvPr/>
        </p:nvSpPr>
        <p:spPr>
          <a:xfrm>
            <a:off x="899585" y="1036065"/>
            <a:ext cx="3854308"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Arial" panose="020B0604020202020204" pitchFamily="34" charset="0"/>
                <a:ea typeface="+mn-lt"/>
                <a:cs typeface="Arial" panose="020B0604020202020204" pitchFamily="34" charset="0"/>
              </a:rPr>
              <a:t>Let’s love the confidence</a:t>
            </a:r>
          </a:p>
        </p:txBody>
      </p:sp>
      <p:grpSp>
        <p:nvGrpSpPr>
          <p:cNvPr id="63" name="Group 62">
            <a:extLst>
              <a:ext uri="{FF2B5EF4-FFF2-40B4-BE49-F238E27FC236}">
                <a16:creationId xmlns:a16="http://schemas.microsoft.com/office/drawing/2014/main" id="{5D95993B-4FED-D78F-B718-2432345F2574}"/>
              </a:ext>
            </a:extLst>
          </p:cNvPr>
          <p:cNvGrpSpPr/>
          <p:nvPr/>
        </p:nvGrpSpPr>
        <p:grpSpPr>
          <a:xfrm>
            <a:off x="5486943" y="2484505"/>
            <a:ext cx="3508184" cy="1096111"/>
            <a:chOff x="5329292" y="4555736"/>
            <a:chExt cx="3508184" cy="1096111"/>
          </a:xfrm>
        </p:grpSpPr>
        <p:sp>
          <p:nvSpPr>
            <p:cNvPr id="18" name="TextBox 17">
              <a:extLst>
                <a:ext uri="{FF2B5EF4-FFF2-40B4-BE49-F238E27FC236}">
                  <a16:creationId xmlns:a16="http://schemas.microsoft.com/office/drawing/2014/main" id="{70D132E6-ADD2-041A-6605-19CC11FA7835}"/>
                </a:ext>
              </a:extLst>
            </p:cNvPr>
            <p:cNvSpPr txBox="1"/>
            <p:nvPr/>
          </p:nvSpPr>
          <p:spPr>
            <a:xfrm>
              <a:off x="7613476" y="5093847"/>
              <a:ext cx="1224000" cy="558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840"/>
                </a:lnSpc>
              </a:pPr>
              <a:r>
                <a:rPr lang="en-US" sz="1400">
                  <a:latin typeface="Arial" panose="020B0604020202020204" pitchFamily="34" charset="0"/>
                  <a:ea typeface="+mn-lt"/>
                  <a:cs typeface="Arial" panose="020B0604020202020204" pitchFamily="34" charset="0"/>
                </a:rPr>
                <a:t>Sheer</a:t>
              </a:r>
              <a:r>
                <a:rPr lang="en-US" sz="1600" b="1">
                  <a:latin typeface="Arial" panose="020B0604020202020204" pitchFamily="34" charset="0"/>
                  <a:ea typeface="+mn-lt"/>
                  <a:cs typeface="Arial" panose="020B0604020202020204" pitchFamily="34" charset="0"/>
                </a:rPr>
                <a:t> </a:t>
              </a:r>
              <a:r>
                <a:rPr lang="en-US" sz="1700" b="1">
                  <a:latin typeface="Arial" panose="020B0604020202020204" pitchFamily="34" charset="0"/>
                  <a:ea typeface="+mn-lt"/>
                  <a:cs typeface="Arial" panose="020B0604020202020204" pitchFamily="34" charset="0"/>
                </a:rPr>
                <a:t>Balm</a:t>
              </a:r>
            </a:p>
          </p:txBody>
        </p:sp>
        <p:sp>
          <p:nvSpPr>
            <p:cNvPr id="21" name="TextBox 20">
              <a:extLst>
                <a:ext uri="{FF2B5EF4-FFF2-40B4-BE49-F238E27FC236}">
                  <a16:creationId xmlns:a16="http://schemas.microsoft.com/office/drawing/2014/main" id="{2932E625-93AC-12E6-787B-74F8560DB0D9}"/>
                </a:ext>
              </a:extLst>
            </p:cNvPr>
            <p:cNvSpPr txBox="1"/>
            <p:nvPr/>
          </p:nvSpPr>
          <p:spPr>
            <a:xfrm>
              <a:off x="6495952" y="5104280"/>
              <a:ext cx="1224000" cy="5371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840"/>
                </a:lnSpc>
              </a:pPr>
              <a:r>
                <a:rPr lang="en-US" sz="1700" b="1">
                  <a:latin typeface="Arial" panose="020B0604020202020204" pitchFamily="34" charset="0"/>
                  <a:ea typeface="+mn-lt"/>
                  <a:cs typeface="Arial" panose="020B0604020202020204" pitchFamily="34" charset="0"/>
                </a:rPr>
                <a:t>Matte</a:t>
              </a:r>
              <a:r>
                <a:rPr lang="en-US" b="1">
                  <a:latin typeface="Arial" panose="020B0604020202020204" pitchFamily="34" charset="0"/>
                  <a:ea typeface="+mn-lt"/>
                  <a:cs typeface="Arial" panose="020B0604020202020204" pitchFamily="34" charset="0"/>
                </a:rPr>
                <a:t> </a:t>
              </a:r>
              <a:r>
                <a:rPr lang="en-US" sz="1400">
                  <a:latin typeface="Arial" panose="020B0604020202020204" pitchFamily="34" charset="0"/>
                  <a:ea typeface="+mn-lt"/>
                  <a:cs typeface="Arial" panose="020B0604020202020204" pitchFamily="34" charset="0"/>
                </a:rPr>
                <a:t>Shades</a:t>
              </a:r>
            </a:p>
          </p:txBody>
        </p:sp>
        <p:sp>
          <p:nvSpPr>
            <p:cNvPr id="23" name="TextBox 22">
              <a:extLst>
                <a:ext uri="{FF2B5EF4-FFF2-40B4-BE49-F238E27FC236}">
                  <a16:creationId xmlns:a16="http://schemas.microsoft.com/office/drawing/2014/main" id="{26ED382D-B1EA-359B-7E6D-98BF38EB9108}"/>
                </a:ext>
              </a:extLst>
            </p:cNvPr>
            <p:cNvSpPr txBox="1"/>
            <p:nvPr/>
          </p:nvSpPr>
          <p:spPr>
            <a:xfrm>
              <a:off x="5329292" y="5104280"/>
              <a:ext cx="1228833" cy="5371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840"/>
                </a:lnSpc>
              </a:pPr>
              <a:r>
                <a:rPr lang="en-US" sz="1700" b="1">
                  <a:latin typeface="Arial" panose="020B0604020202020204" pitchFamily="34" charset="0"/>
                  <a:ea typeface="+mn-lt"/>
                  <a:cs typeface="Arial" panose="020B0604020202020204" pitchFamily="34" charset="0"/>
                </a:rPr>
                <a:t>Cream </a:t>
              </a:r>
              <a:r>
                <a:rPr lang="en-US" sz="1400">
                  <a:latin typeface="Arial" panose="020B0604020202020204" pitchFamily="34" charset="0"/>
                  <a:ea typeface="+mn-lt"/>
                  <a:cs typeface="Arial" panose="020B0604020202020204" pitchFamily="34" charset="0"/>
                </a:rPr>
                <a:t>Shades</a:t>
              </a:r>
            </a:p>
          </p:txBody>
        </p:sp>
        <p:sp>
          <p:nvSpPr>
            <p:cNvPr id="41" name="Connector 40">
              <a:extLst>
                <a:ext uri="{FF2B5EF4-FFF2-40B4-BE49-F238E27FC236}">
                  <a16:creationId xmlns:a16="http://schemas.microsoft.com/office/drawing/2014/main" id="{2C800BCE-8FCA-8E56-A6A6-CE0B1704741E}"/>
                </a:ext>
              </a:extLst>
            </p:cNvPr>
            <p:cNvSpPr>
              <a:spLocks noChangeAspect="1"/>
            </p:cNvSpPr>
            <p:nvPr/>
          </p:nvSpPr>
          <p:spPr>
            <a:xfrm>
              <a:off x="7955476" y="4555736"/>
              <a:ext cx="540000" cy="540000"/>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1</a:t>
              </a:r>
            </a:p>
          </p:txBody>
        </p:sp>
        <p:sp>
          <p:nvSpPr>
            <p:cNvPr id="42" name="Connector 41">
              <a:extLst>
                <a:ext uri="{FF2B5EF4-FFF2-40B4-BE49-F238E27FC236}">
                  <a16:creationId xmlns:a16="http://schemas.microsoft.com/office/drawing/2014/main" id="{2F53427A-B249-7373-4619-12C5FADCFC96}"/>
                </a:ext>
              </a:extLst>
            </p:cNvPr>
            <p:cNvSpPr>
              <a:spLocks noChangeAspect="1"/>
            </p:cNvSpPr>
            <p:nvPr/>
          </p:nvSpPr>
          <p:spPr>
            <a:xfrm>
              <a:off x="6837952" y="4555736"/>
              <a:ext cx="540000" cy="540000"/>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8</a:t>
              </a:r>
            </a:p>
          </p:txBody>
        </p:sp>
        <p:sp>
          <p:nvSpPr>
            <p:cNvPr id="43" name="Connector 42">
              <a:extLst>
                <a:ext uri="{FF2B5EF4-FFF2-40B4-BE49-F238E27FC236}">
                  <a16:creationId xmlns:a16="http://schemas.microsoft.com/office/drawing/2014/main" id="{53273EA1-AF50-BD85-ABB0-5E0221EEC2DF}"/>
                </a:ext>
              </a:extLst>
            </p:cNvPr>
            <p:cNvSpPr>
              <a:spLocks noChangeAspect="1"/>
            </p:cNvSpPr>
            <p:nvPr/>
          </p:nvSpPr>
          <p:spPr>
            <a:xfrm>
              <a:off x="5673708" y="4555736"/>
              <a:ext cx="540000" cy="540000"/>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9</a:t>
              </a:r>
            </a:p>
          </p:txBody>
        </p:sp>
      </p:grpSp>
      <p:sp>
        <p:nvSpPr>
          <p:cNvPr id="46" name="TextBox 45">
            <a:extLst>
              <a:ext uri="{FF2B5EF4-FFF2-40B4-BE49-F238E27FC236}">
                <a16:creationId xmlns:a16="http://schemas.microsoft.com/office/drawing/2014/main" id="{30673E0A-FDA5-B78E-6346-F8524BBD6A04}"/>
              </a:ext>
            </a:extLst>
          </p:cNvPr>
          <p:cNvSpPr txBox="1"/>
          <p:nvPr/>
        </p:nvSpPr>
        <p:spPr>
          <a:xfrm>
            <a:off x="305198" y="1389981"/>
            <a:ext cx="50430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latin typeface="Arial" panose="020B0604020202020204" pitchFamily="34" charset="0"/>
                <a:ea typeface="+mn-lt"/>
                <a:cs typeface="Arial" panose="020B0604020202020204" pitchFamily="34" charset="0"/>
              </a:rPr>
              <a:t>LET’S </a:t>
            </a:r>
            <a:r>
              <a:rPr lang="en-US" sz="3600" b="1">
                <a:solidFill>
                  <a:srgbClr val="FF87A3"/>
                </a:solidFill>
                <a:latin typeface="Arial" panose="020B0604020202020204" pitchFamily="34" charset="0"/>
                <a:ea typeface="+mn-lt"/>
                <a:cs typeface="Arial" panose="020B0604020202020204" pitchFamily="34" charset="0"/>
              </a:rPr>
              <a:t>GO VIBRANT</a:t>
            </a:r>
            <a:r>
              <a:rPr lang="en-US" sz="3600" b="1">
                <a:latin typeface="Arial" panose="020B0604020202020204" pitchFamily="34" charset="0"/>
                <a:ea typeface="+mn-lt"/>
                <a:cs typeface="Arial" panose="020B0604020202020204" pitchFamily="34" charset="0"/>
              </a:rPr>
              <a:t>! </a:t>
            </a:r>
            <a:endParaRPr lang="en-US" sz="3600">
              <a:latin typeface="Arial" panose="020B0604020202020204" pitchFamily="34" charset="0"/>
              <a:ea typeface="+mn-lt"/>
              <a:cs typeface="Arial" panose="020B0604020202020204" pitchFamily="34" charset="0"/>
            </a:endParaRPr>
          </a:p>
        </p:txBody>
      </p:sp>
      <p:sp>
        <p:nvSpPr>
          <p:cNvPr id="34" name="TextBox 33">
            <a:extLst>
              <a:ext uri="{FF2B5EF4-FFF2-40B4-BE49-F238E27FC236}">
                <a16:creationId xmlns:a16="http://schemas.microsoft.com/office/drawing/2014/main" id="{905CAAC6-6C01-C637-8C19-295C7EAE87FA}"/>
              </a:ext>
            </a:extLst>
          </p:cNvPr>
          <p:cNvSpPr txBox="1"/>
          <p:nvPr/>
        </p:nvSpPr>
        <p:spPr>
          <a:xfrm>
            <a:off x="5515840" y="1059064"/>
            <a:ext cx="321825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kern="100">
                <a:latin typeface="Arial"/>
                <a:ea typeface="SimSun"/>
                <a:cs typeface="Arial"/>
              </a:rPr>
              <a:t>Experience Healthy Beauty </a:t>
            </a:r>
            <a:r>
              <a:rPr lang="en-US" sz="1600" kern="100">
                <a:effectLst/>
                <a:latin typeface="Arial"/>
                <a:ea typeface="SimSun"/>
                <a:cs typeface="Arial"/>
              </a:rPr>
              <a:t>at its most </a:t>
            </a:r>
            <a:r>
              <a:rPr lang="en-US" sz="1600" kern="100" err="1">
                <a:effectLst/>
                <a:latin typeface="Arial"/>
                <a:ea typeface="SimSun"/>
                <a:cs typeface="Arial"/>
              </a:rPr>
              <a:t>colourful</a:t>
            </a:r>
            <a:r>
              <a:rPr lang="en-US" sz="1600" kern="100">
                <a:latin typeface="Arial"/>
                <a:ea typeface="SimSun"/>
                <a:cs typeface="Arial"/>
              </a:rPr>
              <a:t>, </a:t>
            </a:r>
            <a:r>
              <a:rPr lang="en-US" sz="1600" kern="100" err="1">
                <a:latin typeface="Arial"/>
                <a:ea typeface="SimSun"/>
                <a:cs typeface="Arial"/>
              </a:rPr>
              <a:t>moisturising</a:t>
            </a:r>
            <a:r>
              <a:rPr lang="en-US" sz="1600" kern="100">
                <a:latin typeface="Arial"/>
                <a:ea typeface="SimSun"/>
                <a:cs typeface="Arial"/>
              </a:rPr>
              <a:t> and nourishing with </a:t>
            </a:r>
            <a:r>
              <a:rPr lang="en-US" sz="1600" b="1" kern="100">
                <a:latin typeface="Arial"/>
                <a:ea typeface="SimSun"/>
                <a:cs typeface="Arial"/>
              </a:rPr>
              <a:t>ARTISTRY </a:t>
            </a:r>
            <a:br>
              <a:rPr lang="en-US" sz="1600" b="1" kern="100">
                <a:latin typeface="Arial"/>
                <a:ea typeface="SimSun"/>
                <a:cs typeface="Arial"/>
              </a:rPr>
            </a:br>
            <a:r>
              <a:rPr lang="en-US" sz="1600" b="1" kern="100">
                <a:latin typeface="Arial"/>
                <a:ea typeface="SimSun"/>
                <a:cs typeface="Arial"/>
              </a:rPr>
              <a:t>GO VIBRANT</a:t>
            </a:r>
            <a:r>
              <a:rPr lang="en-US" sz="1600" kern="100">
                <a:latin typeface="Arial"/>
                <a:ea typeface="SimSun"/>
                <a:cs typeface="Arial"/>
              </a:rPr>
              <a:t> Lipsticks!</a:t>
            </a:r>
            <a:r>
              <a:rPr lang="en-US" sz="1600" b="1" kern="100">
                <a:latin typeface="Arial"/>
                <a:ea typeface="SimSun"/>
                <a:cs typeface="Arial"/>
              </a:rPr>
              <a:t> </a:t>
            </a:r>
            <a:endParaRPr lang="en-US" sz="1600" b="1" kern="100">
              <a:latin typeface="Arial" panose="020B0604020202020204" pitchFamily="34" charset="0"/>
              <a:ea typeface="SimSun" panose="02010600030101010101" pitchFamily="2" charset="-122"/>
              <a:cs typeface="Arial" panose="020B0604020202020204" pitchFamily="34" charset="0"/>
            </a:endParaRPr>
          </a:p>
        </p:txBody>
      </p:sp>
      <p:sp>
        <p:nvSpPr>
          <p:cNvPr id="35" name="TextBox 34">
            <a:extLst>
              <a:ext uri="{FF2B5EF4-FFF2-40B4-BE49-F238E27FC236}">
                <a16:creationId xmlns:a16="http://schemas.microsoft.com/office/drawing/2014/main" id="{C2F66ECA-FEF7-19C4-FEC9-F6924F6B82E4}"/>
              </a:ext>
            </a:extLst>
          </p:cNvPr>
          <p:cNvSpPr txBox="1"/>
          <p:nvPr/>
        </p:nvSpPr>
        <p:spPr>
          <a:xfrm>
            <a:off x="9775886" y="-97777"/>
            <a:ext cx="339263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kern="100">
                <a:effectLst/>
                <a:latin typeface="Arial" panose="020B0604020202020204" pitchFamily="34" charset="0"/>
                <a:ea typeface="SimSun" panose="02010600030101010101" pitchFamily="2" charset="-122"/>
                <a:cs typeface="Arial" panose="020B0604020202020204" pitchFamily="34" charset="0"/>
              </a:rPr>
              <a:t>Pucker up! </a:t>
            </a:r>
            <a:r>
              <a:rPr lang="en-US" sz="1600" kern="100">
                <a:latin typeface="Arial" panose="020B0604020202020204" pitchFamily="34" charset="0"/>
                <a:ea typeface="SimSun" panose="02010600030101010101" pitchFamily="2" charset="-122"/>
                <a:cs typeface="Arial" panose="020B0604020202020204" pitchFamily="34" charset="0"/>
              </a:rPr>
              <a:t>K</a:t>
            </a:r>
            <a:r>
              <a:rPr lang="en-US" sz="1600" kern="100">
                <a:effectLst/>
                <a:latin typeface="Arial" panose="020B0604020202020204" pitchFamily="34" charset="0"/>
                <a:ea typeface="SimSun" panose="02010600030101010101" pitchFamily="2" charset="-122"/>
                <a:cs typeface="Arial" panose="020B0604020202020204" pitchFamily="34" charset="0"/>
              </a:rPr>
              <a:t>iss dry, flaky lips good-bye </a:t>
            </a:r>
            <a:r>
              <a:rPr lang="en-US" sz="1600" kern="100">
                <a:latin typeface="Arial" panose="020B0604020202020204" pitchFamily="34" charset="0"/>
                <a:ea typeface="SimSun" panose="02010600030101010101" pitchFamily="2" charset="-122"/>
                <a:cs typeface="Arial" panose="020B0604020202020204" pitchFamily="34" charset="0"/>
              </a:rPr>
              <a:t>with a pop of </a:t>
            </a:r>
            <a:r>
              <a:rPr lang="en-US" sz="1600" kern="100" err="1">
                <a:latin typeface="Arial" panose="020B0604020202020204" pitchFamily="34" charset="0"/>
                <a:ea typeface="SimSun" panose="02010600030101010101" pitchFamily="2" charset="-122"/>
                <a:cs typeface="Arial" panose="020B0604020202020204" pitchFamily="34" charset="0"/>
              </a:rPr>
              <a:t>colour</a:t>
            </a:r>
            <a:r>
              <a:rPr lang="en-US" sz="1600" kern="100">
                <a:effectLst/>
                <a:latin typeface="Arial" panose="020B0604020202020204" pitchFamily="34" charset="0"/>
                <a:ea typeface="SimSun" panose="02010600030101010101" pitchFamily="2" charset="-122"/>
                <a:cs typeface="Arial" panose="020B0604020202020204" pitchFamily="34" charset="0"/>
              </a:rPr>
              <a:t>!</a:t>
            </a:r>
          </a:p>
        </p:txBody>
      </p:sp>
      <p:graphicFrame>
        <p:nvGraphicFramePr>
          <p:cNvPr id="81" name="Table 80">
            <a:extLst>
              <a:ext uri="{FF2B5EF4-FFF2-40B4-BE49-F238E27FC236}">
                <a16:creationId xmlns:a16="http://schemas.microsoft.com/office/drawing/2014/main" id="{9DA69701-D53D-C179-863E-2961BB6E8081}"/>
              </a:ext>
            </a:extLst>
          </p:cNvPr>
          <p:cNvGraphicFramePr>
            <a:graphicFrameLocks noGrp="1"/>
          </p:cNvGraphicFramePr>
          <p:nvPr/>
        </p:nvGraphicFramePr>
        <p:xfrm>
          <a:off x="5610217" y="4712080"/>
          <a:ext cx="3283329" cy="754380"/>
        </p:xfrm>
        <a:graphic>
          <a:graphicData uri="http://schemas.openxmlformats.org/drawingml/2006/table">
            <a:tbl>
              <a:tblPr firstRow="1" bandRow="1">
                <a:tableStyleId>{2D5ABB26-0587-4C30-8999-92F81FD0307C}</a:tableStyleId>
              </a:tblPr>
              <a:tblGrid>
                <a:gridCol w="717736">
                  <a:extLst>
                    <a:ext uri="{9D8B030D-6E8A-4147-A177-3AD203B41FA5}">
                      <a16:colId xmlns:a16="http://schemas.microsoft.com/office/drawing/2014/main" val="439774148"/>
                    </a:ext>
                  </a:extLst>
                </a:gridCol>
                <a:gridCol w="596799">
                  <a:extLst>
                    <a:ext uri="{9D8B030D-6E8A-4147-A177-3AD203B41FA5}">
                      <a16:colId xmlns:a16="http://schemas.microsoft.com/office/drawing/2014/main" val="252974082"/>
                    </a:ext>
                  </a:extLst>
                </a:gridCol>
                <a:gridCol w="661056">
                  <a:extLst>
                    <a:ext uri="{9D8B030D-6E8A-4147-A177-3AD203B41FA5}">
                      <a16:colId xmlns:a16="http://schemas.microsoft.com/office/drawing/2014/main" val="743844188"/>
                    </a:ext>
                  </a:extLst>
                </a:gridCol>
                <a:gridCol w="632521">
                  <a:extLst>
                    <a:ext uri="{9D8B030D-6E8A-4147-A177-3AD203B41FA5}">
                      <a16:colId xmlns:a16="http://schemas.microsoft.com/office/drawing/2014/main" val="3928407692"/>
                    </a:ext>
                  </a:extLst>
                </a:gridCol>
                <a:gridCol w="675217">
                  <a:extLst>
                    <a:ext uri="{9D8B030D-6E8A-4147-A177-3AD203B41FA5}">
                      <a16:colId xmlns:a16="http://schemas.microsoft.com/office/drawing/2014/main" val="4225113693"/>
                    </a:ext>
                  </a:extLst>
                </a:gridCol>
              </a:tblGrid>
              <a:tr h="202478">
                <a:tc>
                  <a:txBody>
                    <a:bodyPr/>
                    <a:lstStyle/>
                    <a:p>
                      <a:pPr fontAlgn="auto"/>
                      <a:endParaRPr lang="en-US" sz="1050" b="1" i="0">
                        <a:solidFill>
                          <a:srgbClr val="FFA7AF"/>
                        </a:solidFill>
                        <a:effectLst/>
                        <a:latin typeface="Arial" panose="020B0604020202020204" pitchFamily="34" charset="0"/>
                        <a:cs typeface="Arial" panose="020B0604020202020204" pitchFamily="34" charset="0"/>
                      </a:endParaRPr>
                    </a:p>
                  </a:txBody>
                  <a:tcPr>
                    <a:solidFill>
                      <a:schemeClr val="tx1"/>
                    </a:solidFill>
                  </a:tcPr>
                </a:tc>
                <a:tc>
                  <a:txBody>
                    <a:bodyPr/>
                    <a:lstStyle/>
                    <a:p>
                      <a:pPr algn="ctr" fontAlgn="base"/>
                      <a:r>
                        <a:rPr lang="en-US" sz="1050" b="1" i="0">
                          <a:solidFill>
                            <a:srgbClr val="FFA7AF"/>
                          </a:solidFill>
                          <a:effectLst/>
                          <a:latin typeface="Arial"/>
                          <a:cs typeface="Arial"/>
                        </a:rPr>
                        <a:t>PV​</a:t>
                      </a:r>
                      <a:endParaRPr lang="en-US" sz="1800" b="1" i="0">
                        <a:solidFill>
                          <a:srgbClr val="FFA7AF"/>
                        </a:solidFill>
                        <a:effectLst/>
                        <a:latin typeface="Arial"/>
                        <a:cs typeface="Arial"/>
                      </a:endParaRPr>
                    </a:p>
                  </a:txBody>
                  <a:tcPr>
                    <a:solidFill>
                      <a:schemeClr val="tx1"/>
                    </a:solidFill>
                  </a:tcPr>
                </a:tc>
                <a:tc>
                  <a:txBody>
                    <a:bodyPr/>
                    <a:lstStyle/>
                    <a:p>
                      <a:pPr algn="ctr" fontAlgn="base"/>
                      <a:r>
                        <a:rPr lang="en-US" sz="1050" b="1" i="0">
                          <a:solidFill>
                            <a:srgbClr val="FFA7AF"/>
                          </a:solidFill>
                          <a:effectLst/>
                          <a:latin typeface="Arial" panose="020B0604020202020204" pitchFamily="34" charset="0"/>
                          <a:cs typeface="Arial" panose="020B0604020202020204" pitchFamily="34" charset="0"/>
                        </a:rPr>
                        <a:t>BV​</a:t>
                      </a:r>
                      <a:endParaRPr lang="en-US" sz="1800" b="1" i="0">
                        <a:solidFill>
                          <a:srgbClr val="FFA7AF"/>
                        </a:solidFill>
                        <a:effectLst/>
                        <a:latin typeface="Arial" panose="020B0604020202020204" pitchFamily="34" charset="0"/>
                        <a:cs typeface="Arial" panose="020B0604020202020204" pitchFamily="34" charset="0"/>
                      </a:endParaRPr>
                    </a:p>
                  </a:txBody>
                  <a:tcPr>
                    <a:solidFill>
                      <a:schemeClr val="tx1"/>
                    </a:solidFill>
                  </a:tcPr>
                </a:tc>
                <a:tc>
                  <a:txBody>
                    <a:bodyPr/>
                    <a:lstStyle/>
                    <a:p>
                      <a:pPr algn="ctr" fontAlgn="base"/>
                      <a:r>
                        <a:rPr lang="en-US" sz="1050" b="1" i="0">
                          <a:solidFill>
                            <a:srgbClr val="FFA7AF"/>
                          </a:solidFill>
                          <a:effectLst/>
                          <a:latin typeface="Arial"/>
                          <a:cs typeface="Arial"/>
                        </a:rPr>
                        <a:t>AP​</a:t>
                      </a:r>
                      <a:endParaRPr lang="en-US" sz="1800" b="1" i="0">
                        <a:solidFill>
                          <a:srgbClr val="FFA7AF"/>
                        </a:solidFill>
                        <a:effectLst/>
                        <a:latin typeface="Arial"/>
                        <a:cs typeface="Arial"/>
                      </a:endParaRPr>
                    </a:p>
                  </a:txBody>
                  <a:tcPr>
                    <a:solidFill>
                      <a:schemeClr val="tx1"/>
                    </a:solidFill>
                  </a:tcPr>
                </a:tc>
                <a:tc>
                  <a:txBody>
                    <a:bodyPr/>
                    <a:lstStyle/>
                    <a:p>
                      <a:pPr algn="ctr" fontAlgn="base"/>
                      <a:r>
                        <a:rPr lang="en-US" sz="1050" b="1" i="0">
                          <a:solidFill>
                            <a:srgbClr val="FFA7AF"/>
                          </a:solidFill>
                          <a:effectLst/>
                          <a:latin typeface="Arial"/>
                          <a:cs typeface="Arial"/>
                        </a:rPr>
                        <a:t>RP​</a:t>
                      </a:r>
                      <a:endParaRPr lang="en-US" sz="1800" b="1" i="0">
                        <a:solidFill>
                          <a:srgbClr val="FFA7AF"/>
                        </a:solidFill>
                        <a:effectLst/>
                        <a:latin typeface="Arial"/>
                        <a:cs typeface="Arial"/>
                      </a:endParaRPr>
                    </a:p>
                  </a:txBody>
                  <a:tcPr>
                    <a:solidFill>
                      <a:schemeClr val="tx1"/>
                    </a:solidFill>
                  </a:tcPr>
                </a:tc>
                <a:extLst>
                  <a:ext uri="{0D108BD9-81ED-4DB2-BD59-A6C34878D82A}">
                    <a16:rowId xmlns:a16="http://schemas.microsoft.com/office/drawing/2014/main" val="405009365"/>
                  </a:ext>
                </a:extLst>
              </a:tr>
              <a:tr h="0">
                <a:tc>
                  <a:txBody>
                    <a:bodyPr/>
                    <a:lstStyle/>
                    <a:p>
                      <a:pPr fontAlgn="base"/>
                      <a:r>
                        <a:rPr lang="en-MY" sz="1050" b="0" i="0">
                          <a:solidFill>
                            <a:schemeClr val="tx1"/>
                          </a:solidFill>
                          <a:effectLst/>
                          <a:latin typeface="Arial" panose="020B0604020202020204" pitchFamily="34" charset="0"/>
                          <a:cs typeface="Arial" panose="020B0604020202020204" pitchFamily="34" charset="0"/>
                        </a:rPr>
                        <a:t>MY (RM)​</a:t>
                      </a:r>
                      <a:endParaRPr lang="en-MY" sz="1800" b="0" i="0">
                        <a:solidFill>
                          <a:schemeClr val="tx1"/>
                        </a:solidFill>
                        <a:effectLst/>
                        <a:latin typeface="Arial" panose="020B0604020202020204" pitchFamily="34" charset="0"/>
                        <a:cs typeface="Arial" panose="020B0604020202020204" pitchFamily="34" charset="0"/>
                      </a:endParaRPr>
                    </a:p>
                  </a:txBody>
                  <a:tcPr>
                    <a:solidFill>
                      <a:schemeClr val="bg1"/>
                    </a:solidFill>
                  </a:tcPr>
                </a:tc>
                <a:tc>
                  <a:txBody>
                    <a:bodyPr/>
                    <a:lstStyle/>
                    <a:p>
                      <a:pPr algn="ctr" fontAlgn="base"/>
                      <a:r>
                        <a:rPr lang="en-MY" sz="1050" b="0" i="0">
                          <a:solidFill>
                            <a:schemeClr val="tx1"/>
                          </a:solidFill>
                          <a:effectLst/>
                          <a:latin typeface="Arial"/>
                          <a:cs typeface="Arial"/>
                        </a:rPr>
                        <a:t>27.00</a:t>
                      </a:r>
                      <a:endParaRPr lang="en-MY" sz="1800" b="0" i="0">
                        <a:solidFill>
                          <a:schemeClr val="tx1"/>
                        </a:solidFill>
                        <a:effectLst/>
                        <a:latin typeface="Arial" panose="020B0604020202020204" pitchFamily="34" charset="0"/>
                        <a:cs typeface="Arial" panose="020B0604020202020204" pitchFamily="34" charset="0"/>
                      </a:endParaRPr>
                    </a:p>
                  </a:txBody>
                  <a:tcPr>
                    <a:solidFill>
                      <a:schemeClr val="bg1"/>
                    </a:solidFill>
                  </a:tcPr>
                </a:tc>
                <a:tc>
                  <a:txBody>
                    <a:bodyPr/>
                    <a:lstStyle/>
                    <a:p>
                      <a:pPr algn="ctr" fontAlgn="base"/>
                      <a:r>
                        <a:rPr lang="en-MY" sz="1050" b="0" i="0">
                          <a:solidFill>
                            <a:schemeClr val="tx1"/>
                          </a:solidFill>
                          <a:effectLst/>
                          <a:latin typeface="Arial"/>
                          <a:cs typeface="Arial"/>
                        </a:rPr>
                        <a:t>108.00</a:t>
                      </a:r>
                      <a:endParaRPr lang="en-MY" sz="1800" b="0" i="0">
                        <a:solidFill>
                          <a:schemeClr val="tx1"/>
                        </a:solidFill>
                        <a:effectLst/>
                        <a:latin typeface="Arial" panose="020B0604020202020204" pitchFamily="34" charset="0"/>
                        <a:cs typeface="Arial" panose="020B0604020202020204" pitchFamily="34" charset="0"/>
                      </a:endParaRPr>
                    </a:p>
                  </a:txBody>
                  <a:tcPr>
                    <a:solidFill>
                      <a:schemeClr val="bg1"/>
                    </a:solidFill>
                  </a:tcPr>
                </a:tc>
                <a:tc>
                  <a:txBody>
                    <a:bodyPr/>
                    <a:lstStyle/>
                    <a:p>
                      <a:pPr algn="ctr" fontAlgn="base"/>
                      <a:r>
                        <a:rPr lang="en-MY" sz="1050" b="0" i="0">
                          <a:solidFill>
                            <a:schemeClr val="tx1"/>
                          </a:solidFill>
                          <a:effectLst/>
                          <a:latin typeface="Arial"/>
                          <a:cs typeface="Arial"/>
                        </a:rPr>
                        <a:t>108.00​</a:t>
                      </a:r>
                      <a:endParaRPr lang="en-MY" sz="1800" b="0" i="0">
                        <a:solidFill>
                          <a:schemeClr val="tx1"/>
                        </a:solidFill>
                        <a:effectLst/>
                        <a:latin typeface="Arial"/>
                        <a:cs typeface="Arial"/>
                      </a:endParaRPr>
                    </a:p>
                  </a:txBody>
                  <a:tcPr>
                    <a:solidFill>
                      <a:schemeClr val="bg1"/>
                    </a:solidFill>
                  </a:tcPr>
                </a:tc>
                <a:tc>
                  <a:txBody>
                    <a:bodyPr/>
                    <a:lstStyle/>
                    <a:p>
                      <a:pPr algn="ctr" fontAlgn="base"/>
                      <a:r>
                        <a:rPr lang="en-MY" sz="1050" b="0" i="0">
                          <a:solidFill>
                            <a:schemeClr val="tx1"/>
                          </a:solidFill>
                          <a:effectLst/>
                          <a:latin typeface="Arial"/>
                          <a:cs typeface="Arial"/>
                        </a:rPr>
                        <a:t>135.00​</a:t>
                      </a:r>
                      <a:endParaRPr lang="en-MY" sz="1800" b="0" i="0">
                        <a:solidFill>
                          <a:schemeClr val="tx1"/>
                        </a:solidFill>
                        <a:effectLst/>
                        <a:latin typeface="Arial"/>
                        <a:cs typeface="Arial"/>
                      </a:endParaRPr>
                    </a:p>
                  </a:txBody>
                  <a:tcPr>
                    <a:solidFill>
                      <a:schemeClr val="bg1"/>
                    </a:solidFill>
                  </a:tcPr>
                </a:tc>
                <a:extLst>
                  <a:ext uri="{0D108BD9-81ED-4DB2-BD59-A6C34878D82A}">
                    <a16:rowId xmlns:a16="http://schemas.microsoft.com/office/drawing/2014/main" val="2003738165"/>
                  </a:ext>
                </a:extLst>
              </a:tr>
              <a:tr h="202478">
                <a:tc>
                  <a:txBody>
                    <a:bodyPr/>
                    <a:lstStyle/>
                    <a:p>
                      <a:pPr fontAlgn="base"/>
                      <a:r>
                        <a:rPr lang="en-MY" sz="1050" b="0" i="0">
                          <a:solidFill>
                            <a:schemeClr val="tx1"/>
                          </a:solidFill>
                          <a:effectLst/>
                          <a:latin typeface="Arial"/>
                          <a:cs typeface="Arial"/>
                        </a:rPr>
                        <a:t>BR (B$)</a:t>
                      </a:r>
                      <a:endParaRPr lang="en-MY" sz="1800" b="0" i="0">
                        <a:solidFill>
                          <a:schemeClr val="tx1"/>
                        </a:solidFill>
                        <a:effectLst/>
                        <a:latin typeface="Arial"/>
                        <a:cs typeface="Arial"/>
                      </a:endParaRPr>
                    </a:p>
                  </a:txBody>
                  <a:tcPr>
                    <a:solidFill>
                      <a:schemeClr val="bg1"/>
                    </a:solidFill>
                  </a:tcPr>
                </a:tc>
                <a:tc>
                  <a:txBody>
                    <a:bodyPr/>
                    <a:lstStyle/>
                    <a:p>
                      <a:pPr algn="ctr" fontAlgn="auto"/>
                      <a:r>
                        <a:rPr lang="en-US" sz="1050" b="0" i="0">
                          <a:solidFill>
                            <a:schemeClr val="tx1"/>
                          </a:solidFill>
                          <a:effectLst/>
                          <a:latin typeface="Arial"/>
                          <a:cs typeface="Arial"/>
                        </a:rPr>
                        <a:t>​</a:t>
                      </a:r>
                      <a:r>
                        <a:rPr lang="en-US" sz="1050" b="0" i="0" u="none" strike="noStrike" noProof="0">
                          <a:solidFill>
                            <a:schemeClr val="tx1"/>
                          </a:solidFill>
                          <a:effectLst/>
                          <a:latin typeface="Arial"/>
                          <a:cs typeface="Arial"/>
                        </a:rPr>
                        <a:t>27.00</a:t>
                      </a:r>
                      <a:endParaRPr lang="en-US" sz="1050" b="0" i="0">
                        <a:solidFill>
                          <a:schemeClr val="tx1"/>
                        </a:solidFill>
                        <a:effectLst/>
                        <a:latin typeface="Arial" panose="020B0604020202020204" pitchFamily="34" charset="0"/>
                        <a:cs typeface="Arial" panose="020B0604020202020204" pitchFamily="34" charset="0"/>
                      </a:endParaRPr>
                    </a:p>
                  </a:txBody>
                  <a:tcPr>
                    <a:solidFill>
                      <a:schemeClr val="bg1"/>
                    </a:solidFill>
                  </a:tcPr>
                </a:tc>
                <a:tc>
                  <a:txBody>
                    <a:bodyPr/>
                    <a:lstStyle/>
                    <a:p>
                      <a:pPr lvl="0" algn="ctr">
                        <a:buNone/>
                      </a:pPr>
                      <a:r>
                        <a:rPr lang="en-MY" sz="1050" b="0" i="0" u="none" strike="noStrike" noProof="0">
                          <a:solidFill>
                            <a:schemeClr val="tx1"/>
                          </a:solidFill>
                          <a:effectLst/>
                          <a:latin typeface="Arial"/>
                          <a:cs typeface="Arial"/>
                        </a:rPr>
                        <a:t>  38.00</a:t>
                      </a:r>
                      <a:endParaRPr lang="en-MY" sz="1050" b="0" i="0">
                        <a:solidFill>
                          <a:schemeClr val="tx1"/>
                        </a:solidFill>
                        <a:effectLst/>
                        <a:latin typeface="Arial"/>
                        <a:cs typeface="Arial"/>
                      </a:endParaRPr>
                    </a:p>
                  </a:txBody>
                  <a:tcPr>
                    <a:solidFill>
                      <a:schemeClr val="bg1"/>
                    </a:solidFill>
                  </a:tcPr>
                </a:tc>
                <a:tc>
                  <a:txBody>
                    <a:bodyPr/>
                    <a:lstStyle/>
                    <a:p>
                      <a:pPr lvl="0" algn="ctr">
                        <a:buNone/>
                      </a:pPr>
                      <a:r>
                        <a:rPr lang="en-MY" sz="1050" b="0" i="0" u="none" strike="noStrike" noProof="0">
                          <a:solidFill>
                            <a:schemeClr val="tx1"/>
                          </a:solidFill>
                          <a:effectLst/>
                          <a:latin typeface="Arial"/>
                          <a:cs typeface="Arial"/>
                        </a:rPr>
                        <a:t>  38.00</a:t>
                      </a:r>
                      <a:endParaRPr lang="en-MY" sz="1800" b="0" i="0">
                        <a:solidFill>
                          <a:schemeClr val="tx1"/>
                        </a:solidFill>
                        <a:effectLst/>
                        <a:latin typeface="Arial" panose="020B0604020202020204" pitchFamily="34" charset="0"/>
                        <a:cs typeface="Arial" panose="020B0604020202020204" pitchFamily="34" charset="0"/>
                      </a:endParaRPr>
                    </a:p>
                  </a:txBody>
                  <a:tcPr>
                    <a:solidFill>
                      <a:schemeClr val="bg1"/>
                    </a:solidFill>
                  </a:tcPr>
                </a:tc>
                <a:tc>
                  <a:txBody>
                    <a:bodyPr/>
                    <a:lstStyle/>
                    <a:p>
                      <a:pPr lvl="0" algn="ctr">
                        <a:buNone/>
                      </a:pPr>
                      <a:r>
                        <a:rPr lang="en-MY" sz="1050" b="0" i="0" u="none" strike="noStrike" noProof="0">
                          <a:solidFill>
                            <a:schemeClr val="tx1"/>
                          </a:solidFill>
                          <a:effectLst/>
                          <a:latin typeface="Arial"/>
                          <a:cs typeface="Arial"/>
                        </a:rPr>
                        <a:t> 47.50</a:t>
                      </a:r>
                      <a:endParaRPr lang="en-MY" sz="1800" b="0" i="0">
                        <a:solidFill>
                          <a:schemeClr val="tx1"/>
                        </a:solidFill>
                        <a:effectLst/>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757199376"/>
                  </a:ext>
                </a:extLst>
              </a:tr>
            </a:tbl>
          </a:graphicData>
        </a:graphic>
      </p:graphicFrame>
      <p:cxnSp>
        <p:nvCxnSpPr>
          <p:cNvPr id="39" name="Straight Connector 38">
            <a:extLst>
              <a:ext uri="{FF2B5EF4-FFF2-40B4-BE49-F238E27FC236}">
                <a16:creationId xmlns:a16="http://schemas.microsoft.com/office/drawing/2014/main" id="{A620C9F0-9D3B-10B0-C64C-C29BB4EB76B7}"/>
              </a:ext>
            </a:extLst>
          </p:cNvPr>
          <p:cNvCxnSpPr>
            <a:cxnSpLocks/>
          </p:cNvCxnSpPr>
          <p:nvPr/>
        </p:nvCxnSpPr>
        <p:spPr>
          <a:xfrm>
            <a:off x="5609597" y="5201854"/>
            <a:ext cx="32883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2" name="Picture 61" descr="A picture containing text, clipart&#10;&#10;Description automatically generated">
            <a:extLst>
              <a:ext uri="{FF2B5EF4-FFF2-40B4-BE49-F238E27FC236}">
                <a16:creationId xmlns:a16="http://schemas.microsoft.com/office/drawing/2014/main" id="{CF17BD29-14E0-8A10-6279-ECE844DECC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8755" y="6119965"/>
            <a:ext cx="1937475" cy="484368"/>
          </a:xfrm>
          <a:prstGeom prst="rect">
            <a:avLst/>
          </a:prstGeom>
        </p:spPr>
      </p:pic>
      <p:pic>
        <p:nvPicPr>
          <p:cNvPr id="45" name="Picture 44" descr="Text&#10;&#10;Description automatically generated">
            <a:extLst>
              <a:ext uri="{FF2B5EF4-FFF2-40B4-BE49-F238E27FC236}">
                <a16:creationId xmlns:a16="http://schemas.microsoft.com/office/drawing/2014/main" id="{2C094E32-05BD-796B-1ABD-A7A85C7BE6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4767" y="6056046"/>
            <a:ext cx="1654468" cy="648000"/>
          </a:xfrm>
          <a:prstGeom prst="rect">
            <a:avLst/>
          </a:prstGeom>
        </p:spPr>
      </p:pic>
      <p:sp>
        <p:nvSpPr>
          <p:cNvPr id="48" name="TextBox 47">
            <a:extLst>
              <a:ext uri="{FF2B5EF4-FFF2-40B4-BE49-F238E27FC236}">
                <a16:creationId xmlns:a16="http://schemas.microsoft.com/office/drawing/2014/main" id="{2F0E4716-ECDA-7CB8-B6C5-E5BB7D64CD12}"/>
              </a:ext>
            </a:extLst>
          </p:cNvPr>
          <p:cNvSpPr txBox="1"/>
          <p:nvPr/>
        </p:nvSpPr>
        <p:spPr>
          <a:xfrm>
            <a:off x="223402" y="5989116"/>
            <a:ext cx="1249571" cy="261610"/>
          </a:xfrm>
          <a:prstGeom prst="rect">
            <a:avLst/>
          </a:prstGeom>
          <a:noFill/>
        </p:spPr>
        <p:txBody>
          <a:bodyPr wrap="square" rtlCol="0">
            <a:spAutoFit/>
          </a:bodyPr>
          <a:lstStyle/>
          <a:p>
            <a:r>
              <a:rPr lang="en-US" sz="1100">
                <a:solidFill>
                  <a:schemeClr val="bg1"/>
                </a:solidFill>
                <a:latin typeface="Arial" panose="020B0604020202020204" pitchFamily="34" charset="0"/>
                <a:cs typeface="Arial" panose="020B0604020202020204" pitchFamily="34" charset="0"/>
              </a:rPr>
              <a:t>MORE INFO:</a:t>
            </a:r>
          </a:p>
        </p:txBody>
      </p:sp>
      <p:grpSp>
        <p:nvGrpSpPr>
          <p:cNvPr id="50" name="Group 49">
            <a:extLst>
              <a:ext uri="{FF2B5EF4-FFF2-40B4-BE49-F238E27FC236}">
                <a16:creationId xmlns:a16="http://schemas.microsoft.com/office/drawing/2014/main" id="{9310051A-DE61-B72E-690D-433F7D4E99C9}"/>
              </a:ext>
            </a:extLst>
          </p:cNvPr>
          <p:cNvGrpSpPr/>
          <p:nvPr/>
        </p:nvGrpSpPr>
        <p:grpSpPr>
          <a:xfrm>
            <a:off x="677800" y="6239691"/>
            <a:ext cx="580463" cy="470694"/>
            <a:chOff x="746238" y="6176908"/>
            <a:chExt cx="580463" cy="470694"/>
          </a:xfrm>
        </p:grpSpPr>
        <p:sp>
          <p:nvSpPr>
            <p:cNvPr id="51" name="TextBox 50">
              <a:extLst>
                <a:ext uri="{FF2B5EF4-FFF2-40B4-BE49-F238E27FC236}">
                  <a16:creationId xmlns:a16="http://schemas.microsoft.com/office/drawing/2014/main" id="{152515DD-887D-1E13-F85E-A707C618474E}"/>
                </a:ext>
              </a:extLst>
            </p:cNvPr>
            <p:cNvSpPr txBox="1"/>
            <p:nvPr/>
          </p:nvSpPr>
          <p:spPr>
            <a:xfrm>
              <a:off x="747696" y="6176908"/>
              <a:ext cx="579005" cy="261610"/>
            </a:xfrm>
            <a:prstGeom prst="rect">
              <a:avLst/>
            </a:prstGeom>
            <a:noFill/>
          </p:spPr>
          <p:txBody>
            <a:bodyPr wrap="none" rtlCol="0">
              <a:spAutoFit/>
            </a:bodyPr>
            <a:lstStyle/>
            <a:p>
              <a:r>
                <a:rPr lang="en-US" sz="1100">
                  <a:solidFill>
                    <a:schemeClr val="bg1"/>
                  </a:solidFill>
                  <a:latin typeface="Arial" panose="020B0604020202020204" pitchFamily="34" charset="0"/>
                  <a:cs typeface="Arial" panose="020B0604020202020204" pitchFamily="34" charset="0"/>
                </a:rPr>
                <a:t>READ</a:t>
              </a:r>
            </a:p>
          </p:txBody>
        </p:sp>
        <p:sp>
          <p:nvSpPr>
            <p:cNvPr id="52" name="TextBox 51">
              <a:extLst>
                <a:ext uri="{FF2B5EF4-FFF2-40B4-BE49-F238E27FC236}">
                  <a16:creationId xmlns:a16="http://schemas.microsoft.com/office/drawing/2014/main" id="{9A92BF43-B0F7-9247-D919-1189D4C8A3F7}"/>
                </a:ext>
              </a:extLst>
            </p:cNvPr>
            <p:cNvSpPr txBox="1"/>
            <p:nvPr/>
          </p:nvSpPr>
          <p:spPr>
            <a:xfrm>
              <a:off x="746238" y="6339825"/>
              <a:ext cx="543739" cy="307777"/>
            </a:xfrm>
            <a:prstGeom prst="rect">
              <a:avLst/>
            </a:prstGeom>
            <a:noFill/>
          </p:spPr>
          <p:txBody>
            <a:bodyPr wrap="none" rtlCol="0">
              <a:spAutoFit/>
            </a:bodyPr>
            <a:lstStyle/>
            <a:p>
              <a:r>
                <a:rPr lang="en-US" sz="1400">
                  <a:solidFill>
                    <a:schemeClr val="bg1"/>
                  </a:solidFill>
                  <a:latin typeface="Arial" panose="020B0604020202020204" pitchFamily="34" charset="0"/>
                  <a:cs typeface="Arial" panose="020B0604020202020204" pitchFamily="34" charset="0"/>
                </a:rPr>
                <a:t>T&amp;C</a:t>
              </a:r>
            </a:p>
          </p:txBody>
        </p:sp>
      </p:grpSp>
      <p:grpSp>
        <p:nvGrpSpPr>
          <p:cNvPr id="69" name="Group 68">
            <a:extLst>
              <a:ext uri="{FF2B5EF4-FFF2-40B4-BE49-F238E27FC236}">
                <a16:creationId xmlns:a16="http://schemas.microsoft.com/office/drawing/2014/main" id="{454B2095-29FE-2C7A-9272-BFFD21402D19}"/>
              </a:ext>
            </a:extLst>
          </p:cNvPr>
          <p:cNvGrpSpPr/>
          <p:nvPr/>
        </p:nvGrpSpPr>
        <p:grpSpPr>
          <a:xfrm>
            <a:off x="2091295" y="6239691"/>
            <a:ext cx="673582" cy="470694"/>
            <a:chOff x="746238" y="6176908"/>
            <a:chExt cx="673582" cy="470694"/>
          </a:xfrm>
        </p:grpSpPr>
        <p:sp>
          <p:nvSpPr>
            <p:cNvPr id="70" name="TextBox 69">
              <a:extLst>
                <a:ext uri="{FF2B5EF4-FFF2-40B4-BE49-F238E27FC236}">
                  <a16:creationId xmlns:a16="http://schemas.microsoft.com/office/drawing/2014/main" id="{E280526D-587E-C4D7-C32A-7E36C78F04BE}"/>
                </a:ext>
              </a:extLst>
            </p:cNvPr>
            <p:cNvSpPr txBox="1"/>
            <p:nvPr/>
          </p:nvSpPr>
          <p:spPr>
            <a:xfrm>
              <a:off x="747696" y="6176908"/>
              <a:ext cx="638316" cy="261610"/>
            </a:xfrm>
            <a:prstGeom prst="rect">
              <a:avLst/>
            </a:prstGeom>
            <a:noFill/>
          </p:spPr>
          <p:txBody>
            <a:bodyPr wrap="none" rtlCol="0">
              <a:spAutoFit/>
            </a:bodyPr>
            <a:lstStyle/>
            <a:p>
              <a:r>
                <a:rPr lang="en-US" sz="1100">
                  <a:solidFill>
                    <a:schemeClr val="bg1"/>
                  </a:solidFill>
                  <a:latin typeface="Arial" panose="020B0604020202020204" pitchFamily="34" charset="0"/>
                  <a:cs typeface="Arial" panose="020B0604020202020204" pitchFamily="34" charset="0"/>
                </a:rPr>
                <a:t>GET IT</a:t>
              </a:r>
            </a:p>
          </p:txBody>
        </p:sp>
        <p:sp>
          <p:nvSpPr>
            <p:cNvPr id="71" name="TextBox 70">
              <a:extLst>
                <a:ext uri="{FF2B5EF4-FFF2-40B4-BE49-F238E27FC236}">
                  <a16:creationId xmlns:a16="http://schemas.microsoft.com/office/drawing/2014/main" id="{2FF69853-190C-7D2E-8363-BD559FA09880}"/>
                </a:ext>
              </a:extLst>
            </p:cNvPr>
            <p:cNvSpPr txBox="1"/>
            <p:nvPr/>
          </p:nvSpPr>
          <p:spPr>
            <a:xfrm>
              <a:off x="746238" y="6339825"/>
              <a:ext cx="673582" cy="307777"/>
            </a:xfrm>
            <a:prstGeom prst="rect">
              <a:avLst/>
            </a:prstGeom>
            <a:noFill/>
          </p:spPr>
          <p:txBody>
            <a:bodyPr wrap="none" rtlCol="0">
              <a:spAutoFit/>
            </a:bodyPr>
            <a:lstStyle/>
            <a:p>
              <a:r>
                <a:rPr lang="en-US" sz="1400">
                  <a:solidFill>
                    <a:schemeClr val="bg1"/>
                  </a:solidFill>
                  <a:latin typeface="Arial" panose="020B0604020202020204" pitchFamily="34" charset="0"/>
                  <a:cs typeface="Arial" panose="020B0604020202020204" pitchFamily="34" charset="0"/>
                </a:rPr>
                <a:t>NOW!</a:t>
              </a:r>
            </a:p>
          </p:txBody>
        </p:sp>
      </p:grpSp>
      <p:grpSp>
        <p:nvGrpSpPr>
          <p:cNvPr id="28" name="Group 27">
            <a:extLst>
              <a:ext uri="{FF2B5EF4-FFF2-40B4-BE49-F238E27FC236}">
                <a16:creationId xmlns:a16="http://schemas.microsoft.com/office/drawing/2014/main" id="{AC8659FF-023C-6060-6BA3-83F6AC2A91BA}"/>
              </a:ext>
            </a:extLst>
          </p:cNvPr>
          <p:cNvGrpSpPr/>
          <p:nvPr/>
        </p:nvGrpSpPr>
        <p:grpSpPr>
          <a:xfrm>
            <a:off x="1708676" y="6289764"/>
            <a:ext cx="391885" cy="388882"/>
            <a:chOff x="2438733" y="6262468"/>
            <a:chExt cx="391885" cy="388882"/>
          </a:xfrm>
        </p:grpSpPr>
        <p:sp>
          <p:nvSpPr>
            <p:cNvPr id="64" name="Rounded Rectangle 63">
              <a:extLst>
                <a:ext uri="{FF2B5EF4-FFF2-40B4-BE49-F238E27FC236}">
                  <a16:creationId xmlns:a16="http://schemas.microsoft.com/office/drawing/2014/main" id="{37C5DBEB-E6E4-AC03-4DC4-EDBD05593F88}"/>
                </a:ext>
              </a:extLst>
            </p:cNvPr>
            <p:cNvSpPr/>
            <p:nvPr/>
          </p:nvSpPr>
          <p:spPr>
            <a:xfrm>
              <a:off x="2438733" y="6262468"/>
              <a:ext cx="391885" cy="388882"/>
            </a:xfrm>
            <a:prstGeom prst="roundRect">
              <a:avLst/>
            </a:prstGeom>
            <a:solidFill>
              <a:srgbClr val="CA2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Icon&#10;&#10;Description automatically generated">
              <a:hlinkClick r:id="rId8"/>
              <a:extLst>
                <a:ext uri="{FF2B5EF4-FFF2-40B4-BE49-F238E27FC236}">
                  <a16:creationId xmlns:a16="http://schemas.microsoft.com/office/drawing/2014/main" id="{955EE22B-656F-AF46-06A2-DDE964E018D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6995"/>
            <a:stretch/>
          </p:blipFill>
          <p:spPr>
            <a:xfrm>
              <a:off x="2468878" y="6307968"/>
              <a:ext cx="359206" cy="300396"/>
            </a:xfrm>
            <a:prstGeom prst="rect">
              <a:avLst/>
            </a:prstGeom>
          </p:spPr>
        </p:pic>
      </p:grpSp>
      <p:grpSp>
        <p:nvGrpSpPr>
          <p:cNvPr id="25" name="Group 24">
            <a:extLst>
              <a:ext uri="{FF2B5EF4-FFF2-40B4-BE49-F238E27FC236}">
                <a16:creationId xmlns:a16="http://schemas.microsoft.com/office/drawing/2014/main" id="{6B5698B4-6479-2C3C-1DDA-0AFA52DE01E2}"/>
              </a:ext>
            </a:extLst>
          </p:cNvPr>
          <p:cNvGrpSpPr/>
          <p:nvPr/>
        </p:nvGrpSpPr>
        <p:grpSpPr>
          <a:xfrm>
            <a:off x="315059" y="6289764"/>
            <a:ext cx="391885" cy="388882"/>
            <a:chOff x="1269365" y="6262468"/>
            <a:chExt cx="391885" cy="388882"/>
          </a:xfrm>
        </p:grpSpPr>
        <p:sp>
          <p:nvSpPr>
            <p:cNvPr id="56" name="Rounded Rectangle 55">
              <a:extLst>
                <a:ext uri="{FF2B5EF4-FFF2-40B4-BE49-F238E27FC236}">
                  <a16:creationId xmlns:a16="http://schemas.microsoft.com/office/drawing/2014/main" id="{9676B58A-D7C9-E5FD-6FCA-066EC80DCA14}"/>
                </a:ext>
              </a:extLst>
            </p:cNvPr>
            <p:cNvSpPr/>
            <p:nvPr/>
          </p:nvSpPr>
          <p:spPr>
            <a:xfrm>
              <a:off x="1269365" y="6262468"/>
              <a:ext cx="391885" cy="388882"/>
            </a:xfrm>
            <a:prstGeom prst="roundRect">
              <a:avLst/>
            </a:prstGeom>
            <a:solidFill>
              <a:srgbClr val="FC5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hlinkClick r:id="rId10" action="ppaction://hlinksldjump"/>
              <a:extLst>
                <a:ext uri="{FF2B5EF4-FFF2-40B4-BE49-F238E27FC236}">
                  <a16:creationId xmlns:a16="http://schemas.microsoft.com/office/drawing/2014/main" id="{FEFB58D1-97A3-FEF0-5356-CD2A53E96EA4}"/>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287323" y="6289131"/>
              <a:ext cx="341749" cy="341749"/>
            </a:xfrm>
            <a:prstGeom prst="rect">
              <a:avLst/>
            </a:prstGeom>
            <a:noFill/>
          </p:spPr>
        </p:pic>
      </p:grpSp>
      <p:cxnSp>
        <p:nvCxnSpPr>
          <p:cNvPr id="77" name="Straight Connector 76">
            <a:extLst>
              <a:ext uri="{FF2B5EF4-FFF2-40B4-BE49-F238E27FC236}">
                <a16:creationId xmlns:a16="http://schemas.microsoft.com/office/drawing/2014/main" id="{A52F00DA-65CA-5C35-B16B-C724BFAF1951}"/>
              </a:ext>
            </a:extLst>
          </p:cNvPr>
          <p:cNvCxnSpPr>
            <a:cxnSpLocks/>
          </p:cNvCxnSpPr>
          <p:nvPr/>
        </p:nvCxnSpPr>
        <p:spPr>
          <a:xfrm>
            <a:off x="5609597" y="5450801"/>
            <a:ext cx="32883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28BC5B8-8AFD-36C3-872E-2D9666579CE8}"/>
              </a:ext>
            </a:extLst>
          </p:cNvPr>
          <p:cNvCxnSpPr/>
          <p:nvPr/>
        </p:nvCxnSpPr>
        <p:spPr>
          <a:xfrm>
            <a:off x="-2486025" y="-728663"/>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6C627588-7B2E-4A28-8448-F1063D476EE2}"/>
              </a:ext>
            </a:extLst>
          </p:cNvPr>
          <p:cNvSpPr txBox="1"/>
          <p:nvPr/>
        </p:nvSpPr>
        <p:spPr>
          <a:xfrm>
            <a:off x="-2516371" y="301502"/>
            <a:ext cx="1748171" cy="369332"/>
          </a:xfrm>
          <a:prstGeom prst="rect">
            <a:avLst/>
          </a:prstGeom>
          <a:noFill/>
        </p:spPr>
        <p:txBody>
          <a:bodyPr wrap="none" rtlCol="0">
            <a:spAutoFit/>
          </a:bodyPr>
          <a:lstStyle/>
          <a:p>
            <a:r>
              <a:rPr lang="en-US"/>
              <a:t>Design Option: 2</a:t>
            </a:r>
          </a:p>
        </p:txBody>
      </p:sp>
      <p:grpSp>
        <p:nvGrpSpPr>
          <p:cNvPr id="32" name="Group 31">
            <a:extLst>
              <a:ext uri="{FF2B5EF4-FFF2-40B4-BE49-F238E27FC236}">
                <a16:creationId xmlns:a16="http://schemas.microsoft.com/office/drawing/2014/main" id="{273BFA65-9B8D-938E-D795-9CA35ADD8F20}"/>
              </a:ext>
            </a:extLst>
          </p:cNvPr>
          <p:cNvGrpSpPr/>
          <p:nvPr/>
        </p:nvGrpSpPr>
        <p:grpSpPr>
          <a:xfrm>
            <a:off x="11216867" y="4740233"/>
            <a:ext cx="1296000" cy="1296000"/>
            <a:chOff x="7549761" y="3688665"/>
            <a:chExt cx="1296000" cy="1296000"/>
          </a:xfrm>
        </p:grpSpPr>
        <p:sp>
          <p:nvSpPr>
            <p:cNvPr id="11" name="Oval 10">
              <a:extLst>
                <a:ext uri="{FF2B5EF4-FFF2-40B4-BE49-F238E27FC236}">
                  <a16:creationId xmlns:a16="http://schemas.microsoft.com/office/drawing/2014/main" id="{840811DE-C48D-33F2-AB5B-0B5461981CA9}"/>
                </a:ext>
              </a:extLst>
            </p:cNvPr>
            <p:cNvSpPr/>
            <p:nvPr/>
          </p:nvSpPr>
          <p:spPr>
            <a:xfrm>
              <a:off x="7549761" y="3688665"/>
              <a:ext cx="1296000" cy="1296000"/>
            </a:xfrm>
            <a:prstGeom prst="ellipse">
              <a:avLst/>
            </a:prstGeom>
            <a:noFill/>
            <a:ln w="25400">
              <a:solidFill>
                <a:srgbClr val="FF8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249E87-9B56-371A-909E-C29A9CBC9A43}"/>
                </a:ext>
              </a:extLst>
            </p:cNvPr>
            <p:cNvSpPr txBox="1"/>
            <p:nvPr/>
          </p:nvSpPr>
          <p:spPr>
            <a:xfrm>
              <a:off x="7698301" y="3844513"/>
              <a:ext cx="9917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latin typeface="Arial" panose="020B0604020202020204" pitchFamily="34" charset="0"/>
                  <a:ea typeface="Calibri"/>
                  <a:cs typeface="Arial" panose="020B0604020202020204" pitchFamily="34" charset="0"/>
                </a:rPr>
                <a:t>Official</a:t>
              </a:r>
              <a:br>
                <a:rPr lang="en-US" sz="1400" b="1">
                  <a:latin typeface="Arial" panose="020B0604020202020204" pitchFamily="34" charset="0"/>
                  <a:ea typeface="Calibri"/>
                  <a:cs typeface="Arial" panose="020B0604020202020204" pitchFamily="34" charset="0"/>
                </a:rPr>
              </a:br>
              <a:r>
                <a:rPr lang="en-US" sz="1400" b="1">
                  <a:latin typeface="Arial" panose="020B0604020202020204" pitchFamily="34" charset="0"/>
                  <a:ea typeface="Calibri"/>
                  <a:cs typeface="Arial" panose="020B0604020202020204" pitchFamily="34" charset="0"/>
                </a:rPr>
                <a:t>launch</a:t>
              </a:r>
              <a:r>
                <a:rPr lang="en-US" sz="1400">
                  <a:latin typeface="Arial" panose="020B0604020202020204" pitchFamily="34" charset="0"/>
                  <a:ea typeface="Calibri"/>
                  <a:cs typeface="Arial" panose="020B0604020202020204" pitchFamily="34" charset="0"/>
                </a:rPr>
                <a:t> in</a:t>
              </a:r>
              <a:endParaRPr lang="en-US">
                <a:ea typeface="Calibri"/>
                <a:cs typeface="Calibri"/>
              </a:endParaRPr>
            </a:p>
          </p:txBody>
        </p:sp>
        <p:sp>
          <p:nvSpPr>
            <p:cNvPr id="15" name="TextBox 14">
              <a:extLst>
                <a:ext uri="{FF2B5EF4-FFF2-40B4-BE49-F238E27FC236}">
                  <a16:creationId xmlns:a16="http://schemas.microsoft.com/office/drawing/2014/main" id="{D79C21A2-3EB4-04B4-CFA4-1AAC941712A8}"/>
                </a:ext>
              </a:extLst>
            </p:cNvPr>
            <p:cNvSpPr txBox="1"/>
            <p:nvPr/>
          </p:nvSpPr>
          <p:spPr>
            <a:xfrm>
              <a:off x="7623711" y="4256682"/>
              <a:ext cx="1157689" cy="461665"/>
            </a:xfrm>
            <a:prstGeom prst="rect">
              <a:avLst/>
            </a:prstGeom>
            <a:noFill/>
          </p:spPr>
          <p:txBody>
            <a:bodyPr wrap="none" rtlCol="0">
              <a:spAutoFit/>
            </a:bodyPr>
            <a:lstStyle/>
            <a:p>
              <a:r>
                <a:rPr lang="en-US" sz="2400" b="1">
                  <a:solidFill>
                    <a:srgbClr val="F93F58"/>
                  </a:solidFill>
                  <a:latin typeface="Arial Narrow" panose="020B0604020202020204" pitchFamily="34" charset="0"/>
                  <a:cs typeface="Arial Narrow" panose="020B0604020202020204" pitchFamily="34" charset="0"/>
                </a:rPr>
                <a:t>Q3 2023</a:t>
              </a:r>
            </a:p>
          </p:txBody>
        </p:sp>
      </p:grpSp>
      <p:sp>
        <p:nvSpPr>
          <p:cNvPr id="3" name="Rectangle 2">
            <a:extLst>
              <a:ext uri="{FF2B5EF4-FFF2-40B4-BE49-F238E27FC236}">
                <a16:creationId xmlns:a16="http://schemas.microsoft.com/office/drawing/2014/main" id="{18C31382-19D7-9CDC-541F-56DE7A61A134}"/>
              </a:ext>
            </a:extLst>
          </p:cNvPr>
          <p:cNvSpPr/>
          <p:nvPr/>
        </p:nvSpPr>
        <p:spPr>
          <a:xfrm>
            <a:off x="353947" y="143178"/>
            <a:ext cx="1673209" cy="6803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8AC295"/>
              </a:solidFill>
            </a:endParaRPr>
          </a:p>
        </p:txBody>
      </p:sp>
      <p:sp>
        <p:nvSpPr>
          <p:cNvPr id="12" name="Rectangle 11">
            <a:extLst>
              <a:ext uri="{FF2B5EF4-FFF2-40B4-BE49-F238E27FC236}">
                <a16:creationId xmlns:a16="http://schemas.microsoft.com/office/drawing/2014/main" id="{E069BD02-2271-4BE5-549B-AFEA9B487CFD}"/>
              </a:ext>
            </a:extLst>
          </p:cNvPr>
          <p:cNvSpPr/>
          <p:nvPr/>
        </p:nvSpPr>
        <p:spPr>
          <a:xfrm>
            <a:off x="353947" y="-6942"/>
            <a:ext cx="1673209" cy="5080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TextBox 22">
            <a:extLst>
              <a:ext uri="{FF2B5EF4-FFF2-40B4-BE49-F238E27FC236}">
                <a16:creationId xmlns:a16="http://schemas.microsoft.com/office/drawing/2014/main" id="{C7826380-555C-171C-60CE-FEAE017B1E98}"/>
              </a:ext>
            </a:extLst>
          </p:cNvPr>
          <p:cNvSpPr txBox="1"/>
          <p:nvPr/>
        </p:nvSpPr>
        <p:spPr>
          <a:xfrm>
            <a:off x="-230691" y="139614"/>
            <a:ext cx="2842481" cy="289118"/>
          </a:xfrm>
          <a:prstGeom prst="rect">
            <a:avLst/>
          </a:prstGeom>
          <a:noFill/>
          <a:effectLst/>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460"/>
              </a:lnSpc>
              <a:defRPr/>
            </a:pPr>
            <a:r>
              <a:rPr lang="en-US" sz="1600" b="1">
                <a:solidFill>
                  <a:srgbClr val="FF87A3"/>
                </a:solidFill>
                <a:latin typeface="Arial"/>
                <a:cs typeface="Arial"/>
              </a:rPr>
              <a:t>NEW LAUNCH</a:t>
            </a:r>
            <a:endParaRPr lang="en-US"/>
          </a:p>
        </p:txBody>
      </p:sp>
      <p:sp>
        <p:nvSpPr>
          <p:cNvPr id="14" name="TextBox 12">
            <a:extLst>
              <a:ext uri="{FF2B5EF4-FFF2-40B4-BE49-F238E27FC236}">
                <a16:creationId xmlns:a16="http://schemas.microsoft.com/office/drawing/2014/main" id="{488AC447-FF0A-C55F-C2E1-CE487DD06972}"/>
              </a:ext>
            </a:extLst>
          </p:cNvPr>
          <p:cNvSpPr txBox="1"/>
          <p:nvPr/>
        </p:nvSpPr>
        <p:spPr>
          <a:xfrm>
            <a:off x="136533" y="532785"/>
            <a:ext cx="2041010" cy="259045"/>
          </a:xfrm>
          <a:prstGeom prst="rect">
            <a:avLst/>
          </a:prstGeom>
          <a:noFill/>
          <a:ln>
            <a:noFill/>
          </a:ln>
          <a:effectLst/>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280"/>
              </a:lnSpc>
              <a:defRPr/>
            </a:pPr>
            <a:r>
              <a:rPr lang="en-US" sz="1200">
                <a:latin typeface="Arial" panose="020B0604020202020204" pitchFamily="34" charset="0"/>
                <a:cs typeface="Arial" panose="020B0604020202020204" pitchFamily="34" charset="0"/>
              </a:rPr>
              <a:t>1 Jul 2023 onwards</a:t>
            </a:r>
          </a:p>
        </p:txBody>
      </p:sp>
      <p:sp>
        <p:nvSpPr>
          <p:cNvPr id="16" name="Rectangle 15">
            <a:extLst>
              <a:ext uri="{FF2B5EF4-FFF2-40B4-BE49-F238E27FC236}">
                <a16:creationId xmlns:a16="http://schemas.microsoft.com/office/drawing/2014/main" id="{31338E4D-A1A1-0A99-1616-651211CE39F9}"/>
              </a:ext>
            </a:extLst>
          </p:cNvPr>
          <p:cNvSpPr/>
          <p:nvPr/>
        </p:nvSpPr>
        <p:spPr>
          <a:xfrm>
            <a:off x="353946" y="460034"/>
            <a:ext cx="1673208" cy="45719"/>
          </a:xfrm>
          <a:prstGeom prst="rect">
            <a:avLst/>
          </a:prstGeom>
          <a:solidFill>
            <a:srgbClr val="F84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163989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6A9D00BDA27240A1C07C58601C7B00" ma:contentTypeVersion="4" ma:contentTypeDescription="Create a new document." ma:contentTypeScope="" ma:versionID="1b6bfeb2c2dfb9ee55f729cb545df3d7">
  <xsd:schema xmlns:xsd="http://www.w3.org/2001/XMLSchema" xmlns:xs="http://www.w3.org/2001/XMLSchema" xmlns:p="http://schemas.microsoft.com/office/2006/metadata/properties" xmlns:ns2="5f5b24d3-ca30-436b-9a94-41cdca3b0177" xmlns:ns3="3dada891-5320-424f-aef3-f06e0a88fb3f" targetNamespace="http://schemas.microsoft.com/office/2006/metadata/properties" ma:root="true" ma:fieldsID="b247913807069a8fe082a4941e92fc74" ns2:_="" ns3:_="">
    <xsd:import namespace="5f5b24d3-ca30-436b-9a94-41cdca3b0177"/>
    <xsd:import namespace="3dada891-5320-424f-aef3-f06e0a88fb3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5b24d3-ca30-436b-9a94-41cdca3b017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ada891-5320-424f-aef3-f06e0a88fb3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49392D-6A3E-4AFF-A144-537B3A15628D}">
  <ds:schemaRefs>
    <ds:schemaRef ds:uri="3dada891-5320-424f-aef3-f06e0a88fb3f"/>
    <ds:schemaRef ds:uri="5f5b24d3-ca30-436b-9a94-41cdca3b01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0690385-2B03-41DC-BA8D-73C5AE69C7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72</TotalTime>
  <Words>8861</Words>
  <Application>Microsoft Office PowerPoint</Application>
  <PresentationFormat>On-screen Show (4:3)</PresentationFormat>
  <Paragraphs>1223</Paragraphs>
  <Slides>45</Slides>
  <Notes>31</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45</vt:i4>
      </vt:variant>
    </vt:vector>
  </HeadingPairs>
  <TitlesOfParts>
    <vt:vector size="60" baseType="lpstr">
      <vt:lpstr>-apple-system</vt:lpstr>
      <vt:lpstr>Arial</vt:lpstr>
      <vt:lpstr>Arial </vt:lpstr>
      <vt:lpstr>Arial Black</vt:lpstr>
      <vt:lpstr>Arial Narrow</vt:lpstr>
      <vt:lpstr>Calibri</vt:lpstr>
      <vt:lpstr>Calibri Light</vt:lpstr>
      <vt:lpstr>HelveticaNeueLTStd-BdCn-SC700</vt:lpstr>
      <vt:lpstr>HelveticaNeueLTStd-Cn</vt:lpstr>
      <vt:lpstr>Times New Roman</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Upcoming  Events &amp; Training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Amway Malaysia Monthly PowerPoint</dc:title>
  <dc:creator>Vilsasha Jaikrishin</dc:creator>
  <cp:lastModifiedBy>Vilsasha Jaikrishin</cp:lastModifiedBy>
  <cp:revision>1</cp:revision>
  <cp:lastPrinted>2021-09-30T08:21:53Z</cp:lastPrinted>
  <dcterms:created xsi:type="dcterms:W3CDTF">2021-09-14T03:39:35Z</dcterms:created>
  <dcterms:modified xsi:type="dcterms:W3CDTF">2023-06-30T09:55:54Z</dcterms:modified>
</cp:coreProperties>
</file>